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ptos Bold" panose="020B0604020202020204" charset="0"/>
      <p:regular r:id="rId20"/>
    </p:embeddedFont>
    <p:embeddedFont>
      <p:font typeface="Century Gothic Paneuropean" panose="020B0604020202020204" charset="0"/>
      <p:regular r:id="rId21"/>
    </p:embeddedFont>
    <p:embeddedFont>
      <p:font typeface="Century Gothic Paneuropean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7" y="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A. Barnes" userId="ef783228-cc0c-4c32-8a22-455ed0b33861" providerId="ADAL" clId="{878BB483-6F13-45DD-B8EB-14C009BC8B09}"/>
    <pc:docChg chg="modSld">
      <pc:chgData name="Ricardo A. Barnes" userId="ef783228-cc0c-4c32-8a22-455ed0b33861" providerId="ADAL" clId="{878BB483-6F13-45DD-B8EB-14C009BC8B09}" dt="2026-04-06T17:55:33.510" v="1" actId="14100"/>
      <pc:docMkLst>
        <pc:docMk/>
      </pc:docMkLst>
      <pc:sldChg chg="modSp mod">
        <pc:chgData name="Ricardo A. Barnes" userId="ef783228-cc0c-4c32-8a22-455ed0b33861" providerId="ADAL" clId="{878BB483-6F13-45DD-B8EB-14C009BC8B09}" dt="2026-04-06T17:55:20.491" v="0" actId="14100"/>
        <pc:sldMkLst>
          <pc:docMk/>
          <pc:sldMk cId="0" sldId="267"/>
        </pc:sldMkLst>
        <pc:spChg chg="mod">
          <ac:chgData name="Ricardo A. Barnes" userId="ef783228-cc0c-4c32-8a22-455ed0b33861" providerId="ADAL" clId="{878BB483-6F13-45DD-B8EB-14C009BC8B09}" dt="2026-04-06T17:55:20.491" v="0" actId="14100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Ricardo A. Barnes" userId="ef783228-cc0c-4c32-8a22-455ed0b33861" providerId="ADAL" clId="{878BB483-6F13-45DD-B8EB-14C009BC8B09}" dt="2026-04-06T17:55:33.510" v="1" actId="14100"/>
        <pc:sldMkLst>
          <pc:docMk/>
          <pc:sldMk cId="0" sldId="269"/>
        </pc:sldMkLst>
        <pc:spChg chg="mod">
          <ac:chgData name="Ricardo A. Barnes" userId="ef783228-cc0c-4c32-8a22-455ed0b33861" providerId="ADAL" clId="{878BB483-6F13-45DD-B8EB-14C009BC8B09}" dt="2026-04-06T17:55:33.510" v="1" actId="14100"/>
          <ac:spMkLst>
            <pc:docMk/>
            <pc:sldMk cId="0" sldId="269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57100"/>
            <a:ext cx="14636269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BRIDGING SECURE CODING EDUCATION AND PRACTICE: A FRONTEND-FOCUSED STATIC ANALYSIS APPROACH</a:t>
            </a:r>
          </a:p>
          <a:p>
            <a:pPr algn="l">
              <a:lnSpc>
                <a:spcPts val="7000"/>
              </a:lnSpc>
            </a:pPr>
            <a:endParaRPr lang="en-US" sz="5000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636269" y="1780250"/>
            <a:ext cx="5672235" cy="3363250"/>
          </a:xfrm>
          <a:custGeom>
            <a:avLst/>
            <a:gdLst/>
            <a:ahLst/>
            <a:cxnLst/>
            <a:rect l="l" t="t" r="r" b="b"/>
            <a:pathLst>
              <a:path w="5672235" h="3363250">
                <a:moveTo>
                  <a:pt x="0" y="0"/>
                </a:moveTo>
                <a:lnTo>
                  <a:pt x="5672235" y="0"/>
                </a:lnTo>
                <a:lnTo>
                  <a:pt x="5672235" y="3363250"/>
                </a:lnTo>
                <a:lnTo>
                  <a:pt x="0" y="3363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10669" y="5671086"/>
            <a:ext cx="2711661" cy="3131740"/>
          </a:xfrm>
          <a:custGeom>
            <a:avLst/>
            <a:gdLst/>
            <a:ahLst/>
            <a:cxnLst/>
            <a:rect l="l" t="t" r="r" b="b"/>
            <a:pathLst>
              <a:path w="2711661" h="3131740">
                <a:moveTo>
                  <a:pt x="0" y="0"/>
                </a:moveTo>
                <a:lnTo>
                  <a:pt x="2711661" y="0"/>
                </a:lnTo>
                <a:lnTo>
                  <a:pt x="2711661" y="3131739"/>
                </a:lnTo>
                <a:lnTo>
                  <a:pt x="0" y="3131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06115" y="6522739"/>
            <a:ext cx="9719753" cy="283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5"/>
              </a:lnSpc>
            </a:pPr>
            <a:r>
              <a:rPr lang="en-US" sz="268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Presenter:</a:t>
            </a:r>
            <a:r>
              <a:rPr lang="en-US" sz="268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Ricardo Barnes</a:t>
            </a:r>
          </a:p>
          <a:p>
            <a:pPr algn="just">
              <a:lnSpc>
                <a:spcPts val="3765"/>
              </a:lnSpc>
            </a:pPr>
            <a:r>
              <a:rPr lang="en-US" sz="268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Advisor:</a:t>
            </a:r>
            <a:r>
              <a:rPr lang="en-US" sz="268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Dr. Rhujittawiwat Theppatorn</a:t>
            </a:r>
          </a:p>
          <a:p>
            <a:pPr algn="just">
              <a:lnSpc>
                <a:spcPts val="3765"/>
              </a:lnSpc>
            </a:pPr>
            <a:r>
              <a:rPr lang="en-US" sz="268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Committee Members: </a:t>
            </a:r>
            <a:r>
              <a:rPr lang="en-US" sz="268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Dr. Jessica Livingston, Dr. Shrikant Pawar</a:t>
            </a:r>
          </a:p>
          <a:p>
            <a:pPr algn="just">
              <a:lnSpc>
                <a:spcPts val="3765"/>
              </a:lnSpc>
            </a:pPr>
            <a:endParaRPr lang="en-US" sz="268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3765"/>
              </a:lnSpc>
            </a:pPr>
            <a:r>
              <a:rPr lang="en-US" sz="268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School of Natural Sciences and Mathematics</a:t>
            </a:r>
          </a:p>
          <a:p>
            <a:pPr algn="just">
              <a:lnSpc>
                <a:spcPts val="3765"/>
              </a:lnSpc>
            </a:pPr>
            <a:endParaRPr lang="en-US" sz="2689" b="1">
              <a:solidFill>
                <a:srgbClr val="000000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3654" y="8094487"/>
            <a:ext cx="3490153" cy="4030833"/>
          </a:xfrm>
          <a:custGeom>
            <a:avLst/>
            <a:gdLst/>
            <a:ahLst/>
            <a:cxnLst/>
            <a:rect l="l" t="t" r="r" b="b"/>
            <a:pathLst>
              <a:path w="3490153" h="4030833">
                <a:moveTo>
                  <a:pt x="0" y="0"/>
                </a:moveTo>
                <a:lnTo>
                  <a:pt x="3490153" y="0"/>
                </a:lnTo>
                <a:lnTo>
                  <a:pt x="3490153" y="4030832"/>
                </a:lnTo>
                <a:lnTo>
                  <a:pt x="0" y="4030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02081" y="2359359"/>
            <a:ext cx="3490153" cy="4030833"/>
          </a:xfrm>
          <a:custGeom>
            <a:avLst/>
            <a:gdLst/>
            <a:ahLst/>
            <a:cxnLst/>
            <a:rect l="l" t="t" r="r" b="b"/>
            <a:pathLst>
              <a:path w="3490153" h="4030833">
                <a:moveTo>
                  <a:pt x="0" y="0"/>
                </a:moveTo>
                <a:lnTo>
                  <a:pt x="3490154" y="0"/>
                </a:lnTo>
                <a:lnTo>
                  <a:pt x="3490154" y="4030833"/>
                </a:lnTo>
                <a:lnTo>
                  <a:pt x="0" y="40308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36298" y="793372"/>
            <a:ext cx="13866665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Security Scoring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507730" y="4923350"/>
            <a:ext cx="7037855" cy="666083"/>
            <a:chOff x="0" y="0"/>
            <a:chExt cx="9383807" cy="8881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63730"/>
              <a:ext cx="9079328" cy="824380"/>
              <a:chOff x="0" y="0"/>
              <a:chExt cx="1205380" cy="10944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05380" cy="109445"/>
              </a:xfrm>
              <a:custGeom>
                <a:avLst/>
                <a:gdLst/>
                <a:ahLst/>
                <a:cxnLst/>
                <a:rect l="l" t="t" r="r" b="b"/>
                <a:pathLst>
                  <a:path w="1205380" h="109445">
                    <a:moveTo>
                      <a:pt x="54723" y="0"/>
                    </a:moveTo>
                    <a:lnTo>
                      <a:pt x="1150658" y="0"/>
                    </a:lnTo>
                    <a:cubicBezTo>
                      <a:pt x="1165171" y="0"/>
                      <a:pt x="1179090" y="5765"/>
                      <a:pt x="1189352" y="16028"/>
                    </a:cubicBezTo>
                    <a:cubicBezTo>
                      <a:pt x="1199615" y="26290"/>
                      <a:pt x="1205380" y="40209"/>
                      <a:pt x="1205380" y="54723"/>
                    </a:cubicBezTo>
                    <a:lnTo>
                      <a:pt x="1205380" y="54723"/>
                    </a:lnTo>
                    <a:cubicBezTo>
                      <a:pt x="1205380" y="84945"/>
                      <a:pt x="1180880" y="109445"/>
                      <a:pt x="1150658" y="109445"/>
                    </a:cubicBezTo>
                    <a:lnTo>
                      <a:pt x="54723" y="109445"/>
                    </a:lnTo>
                    <a:cubicBezTo>
                      <a:pt x="24500" y="109445"/>
                      <a:pt x="0" y="84945"/>
                      <a:pt x="0" y="54723"/>
                    </a:cubicBezTo>
                    <a:lnTo>
                      <a:pt x="0" y="54723"/>
                    </a:lnTo>
                    <a:cubicBezTo>
                      <a:pt x="0" y="24500"/>
                      <a:pt x="24500" y="0"/>
                      <a:pt x="54723" y="0"/>
                    </a:cubicBezTo>
                    <a:close/>
                  </a:path>
                </a:pathLst>
              </a:custGeom>
              <a:solidFill>
                <a:srgbClr val="7A7D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205380" cy="157070"/>
              </a:xfrm>
              <a:prstGeom prst="rect">
                <a:avLst/>
              </a:prstGeom>
            </p:spPr>
            <p:txBody>
              <a:bodyPr lIns="75584" tIns="75584" rIns="75584" bIns="75584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5233" y="-85725"/>
              <a:ext cx="8728573" cy="973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248"/>
                </a:lnSpc>
              </a:pPr>
              <a:r>
                <a:rPr lang="en-US" sz="4463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Guardrails: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36298" y="2311734"/>
            <a:ext cx="14731537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Each file is assigned a score of 100 and the score decreases based on: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Severity of vulnerabilities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Number of issues detected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2500" y="5724944"/>
            <a:ext cx="15696800" cy="318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marL="647893" lvl="1" indent="-323946" algn="l">
              <a:lnSpc>
                <a:spcPts val="4201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Per-rule cap: Only the first 2 occurrences of the same rule count toward the score. So 10 console.log statements don't tank the score  only the first 2 deduct points.</a:t>
            </a:r>
          </a:p>
          <a:p>
            <a:pPr marL="647893" lvl="1" indent="-323946" algn="l">
              <a:lnSpc>
                <a:spcPts val="4201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Multi-file floor: When scanning multiple files, the overall score can't be more than 20 points above the worst file. This prevents many clean files from hiding one terrible file.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23374" y="3603990"/>
            <a:ext cx="10283898" cy="5889228"/>
          </a:xfrm>
          <a:custGeom>
            <a:avLst/>
            <a:gdLst/>
            <a:ahLst/>
            <a:cxnLst/>
            <a:rect l="l" t="t" r="r" b="b"/>
            <a:pathLst>
              <a:path w="10283898" h="5889228">
                <a:moveTo>
                  <a:pt x="0" y="0"/>
                </a:moveTo>
                <a:lnTo>
                  <a:pt x="10283898" y="0"/>
                </a:lnTo>
                <a:lnTo>
                  <a:pt x="10283898" y="5889227"/>
                </a:lnTo>
                <a:lnTo>
                  <a:pt x="0" y="5889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69" b="-100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096920" y="483551"/>
            <a:ext cx="12094160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818" y="2064573"/>
            <a:ext cx="16516364" cy="41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The system was tested on vulnerable and secure code samples where it was able to detect a wide range of frontend vulnerabilities which covers multiple categories: 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XSS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Insecure storage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Hardcoded secrets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Insecure HTTP usage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2224" y="5143500"/>
            <a:ext cx="8818217" cy="4742888"/>
          </a:xfrm>
          <a:custGeom>
            <a:avLst/>
            <a:gdLst/>
            <a:ahLst/>
            <a:cxnLst/>
            <a:rect l="l" t="t" r="r" b="b"/>
            <a:pathLst>
              <a:path w="8818217" h="4742888">
                <a:moveTo>
                  <a:pt x="0" y="0"/>
                </a:moveTo>
                <a:lnTo>
                  <a:pt x="8818218" y="0"/>
                </a:lnTo>
                <a:lnTo>
                  <a:pt x="8818218" y="4742888"/>
                </a:lnTo>
                <a:lnTo>
                  <a:pt x="0" y="4742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4" t="-8499" b="-157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37422" y="296068"/>
            <a:ext cx="8521642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User Study 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818" y="2064573"/>
            <a:ext cx="16516364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8 participants completed the evaluation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Mixed academic levels (Freshman → Senior)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Moderate JavaScript familiarity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Mixed background in secure coding training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20417" y="4588698"/>
            <a:ext cx="5228783" cy="58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User Study Participants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9984" y="1490616"/>
            <a:ext cx="15928031" cy="8616097"/>
          </a:xfrm>
          <a:custGeom>
            <a:avLst/>
            <a:gdLst/>
            <a:ahLst/>
            <a:cxnLst/>
            <a:rect l="l" t="t" r="r" b="b"/>
            <a:pathLst>
              <a:path w="15928031" h="8616097">
                <a:moveTo>
                  <a:pt x="0" y="0"/>
                </a:moveTo>
                <a:lnTo>
                  <a:pt x="15928032" y="0"/>
                </a:lnTo>
                <a:lnTo>
                  <a:pt x="15928032" y="8616096"/>
                </a:lnTo>
                <a:lnTo>
                  <a:pt x="0" y="8616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266" r="-318" b="-40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93051" y="358210"/>
            <a:ext cx="14026147" cy="67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Before Vs After Scanner Confidence In Dectecting Vulnerabilities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44051" y="5762308"/>
            <a:ext cx="7783140" cy="4047884"/>
          </a:xfrm>
          <a:custGeom>
            <a:avLst/>
            <a:gdLst/>
            <a:ahLst/>
            <a:cxnLst/>
            <a:rect l="l" t="t" r="r" b="b"/>
            <a:pathLst>
              <a:path w="7783140" h="4047884">
                <a:moveTo>
                  <a:pt x="0" y="0"/>
                </a:moveTo>
                <a:lnTo>
                  <a:pt x="7783140" y="0"/>
                </a:lnTo>
                <a:lnTo>
                  <a:pt x="7783140" y="4047883"/>
                </a:lnTo>
                <a:lnTo>
                  <a:pt x="0" y="4047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81" b="-150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21485" y="296068"/>
            <a:ext cx="8521642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User Study 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8277" y="1653901"/>
            <a:ext cx="16483266" cy="302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6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Most participants reported improved understanding, having learned:</a:t>
            </a:r>
          </a:p>
          <a:p>
            <a:pPr algn="l">
              <a:lnSpc>
                <a:spcPts val="4816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How vulnerabilities occur</a:t>
            </a:r>
          </a:p>
          <a:p>
            <a:pPr algn="l">
              <a:lnSpc>
                <a:spcPts val="4816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How to fix them</a:t>
            </a:r>
          </a:p>
          <a:p>
            <a:pPr algn="l">
              <a:lnSpc>
                <a:spcPts val="4816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Explanations helped clarify security concepts</a:t>
            </a:r>
          </a:p>
          <a:p>
            <a:pPr algn="ctr">
              <a:lnSpc>
                <a:spcPts val="4816"/>
              </a:lnSpc>
              <a:spcBef>
                <a:spcPct val="0"/>
              </a:spcBef>
            </a:pPr>
            <a:endParaRPr lang="en-US" sz="344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68108" y="4967252"/>
            <a:ext cx="371909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Reported Impact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9454" y="264831"/>
            <a:ext cx="2809091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85244" y="8123126"/>
            <a:ext cx="8036616" cy="2674156"/>
          </a:xfrm>
          <a:custGeom>
            <a:avLst/>
            <a:gdLst/>
            <a:ahLst/>
            <a:cxnLst/>
            <a:rect l="l" t="t" r="r" b="b"/>
            <a:pathLst>
              <a:path w="8036616" h="2674156">
                <a:moveTo>
                  <a:pt x="0" y="0"/>
                </a:moveTo>
                <a:lnTo>
                  <a:pt x="8036616" y="0"/>
                </a:lnTo>
                <a:lnTo>
                  <a:pt x="8036616" y="2674155"/>
                </a:lnTo>
                <a:lnTo>
                  <a:pt x="0" y="26741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237372" y="1000125"/>
            <a:ext cx="5813255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Limitations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0530" y="3126807"/>
            <a:ext cx="16746941" cy="388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1917" lvl="1" indent="-345959" algn="just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Single-file taint scope: Cannot track data flow across imported modules</a:t>
            </a:r>
          </a:p>
          <a:p>
            <a:pPr algn="just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91917" lvl="1" indent="-345959" algn="just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Doesn't consider if guards that sanitize input</a:t>
            </a:r>
          </a:p>
          <a:p>
            <a:pPr algn="just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91917" lvl="1" indent="-345959" algn="just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Regex limitations: Some patterns may cause false positives on comments/strings</a:t>
            </a:r>
          </a:p>
          <a:p>
            <a:pPr algn="just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1531" y="8676088"/>
            <a:ext cx="7315200" cy="2434107"/>
          </a:xfrm>
          <a:custGeom>
            <a:avLst/>
            <a:gdLst/>
            <a:ahLst/>
            <a:cxnLst/>
            <a:rect l="l" t="t" r="r" b="b"/>
            <a:pathLst>
              <a:path w="7315200" h="2434107">
                <a:moveTo>
                  <a:pt x="0" y="0"/>
                </a:moveTo>
                <a:lnTo>
                  <a:pt x="7315200" y="0"/>
                </a:lnTo>
                <a:lnTo>
                  <a:pt x="7315200" y="2434107"/>
                </a:lnTo>
                <a:lnTo>
                  <a:pt x="0" y="24341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7257" y="483551"/>
            <a:ext cx="14301052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Future 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46889"/>
            <a:ext cx="16263196" cy="41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Cross-file analysis: Track imports/exports for taint propagation across modules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Framework-aware rules: React, Vue, Angular-specific vulnerability patterns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IDE integration: VS Code extension for real-time scanning while coding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Machine learning: Train a model on known-vulnerable code patterns to reduce false positives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38231" y="7793670"/>
            <a:ext cx="9447371" cy="959077"/>
            <a:chOff x="0" y="0"/>
            <a:chExt cx="976614" cy="9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6614" cy="99144"/>
            </a:xfrm>
            <a:custGeom>
              <a:avLst/>
              <a:gdLst/>
              <a:ahLst/>
              <a:cxnLst/>
              <a:rect l="l" t="t" r="r" b="b"/>
              <a:pathLst>
                <a:path w="976614" h="99144">
                  <a:moveTo>
                    <a:pt x="41793" y="0"/>
                  </a:moveTo>
                  <a:lnTo>
                    <a:pt x="934821" y="0"/>
                  </a:lnTo>
                  <a:cubicBezTo>
                    <a:pt x="945905" y="0"/>
                    <a:pt x="956535" y="4403"/>
                    <a:pt x="964373" y="12241"/>
                  </a:cubicBezTo>
                  <a:cubicBezTo>
                    <a:pt x="972211" y="20079"/>
                    <a:pt x="976614" y="30709"/>
                    <a:pt x="976614" y="41793"/>
                  </a:cubicBezTo>
                  <a:lnTo>
                    <a:pt x="976614" y="57350"/>
                  </a:lnTo>
                  <a:cubicBezTo>
                    <a:pt x="976614" y="68435"/>
                    <a:pt x="972211" y="79065"/>
                    <a:pt x="964373" y="86903"/>
                  </a:cubicBezTo>
                  <a:cubicBezTo>
                    <a:pt x="956535" y="94741"/>
                    <a:pt x="945905" y="99144"/>
                    <a:pt x="934821" y="99144"/>
                  </a:cubicBezTo>
                  <a:lnTo>
                    <a:pt x="41793" y="99144"/>
                  </a:lnTo>
                  <a:cubicBezTo>
                    <a:pt x="30709" y="99144"/>
                    <a:pt x="20079" y="94741"/>
                    <a:pt x="12241" y="86903"/>
                  </a:cubicBezTo>
                  <a:cubicBezTo>
                    <a:pt x="4403" y="79065"/>
                    <a:pt x="0" y="68435"/>
                    <a:pt x="0" y="57350"/>
                  </a:cubicBezTo>
                  <a:lnTo>
                    <a:pt x="0" y="41793"/>
                  </a:lnTo>
                  <a:cubicBezTo>
                    <a:pt x="0" y="30709"/>
                    <a:pt x="4403" y="20079"/>
                    <a:pt x="12241" y="12241"/>
                  </a:cubicBezTo>
                  <a:cubicBezTo>
                    <a:pt x="20079" y="4403"/>
                    <a:pt x="30709" y="0"/>
                    <a:pt x="41793" y="0"/>
                  </a:cubicBezTo>
                  <a:close/>
                </a:path>
              </a:pathLst>
            </a:custGeom>
            <a:solidFill>
              <a:srgbClr val="7A7D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76614" cy="13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62230" y="2285963"/>
            <a:ext cx="7019659" cy="7416330"/>
            <a:chOff x="0" y="0"/>
            <a:chExt cx="1087529" cy="11489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7529" cy="1148984"/>
            </a:xfrm>
            <a:custGeom>
              <a:avLst/>
              <a:gdLst/>
              <a:ahLst/>
              <a:cxnLst/>
              <a:rect l="l" t="t" r="r" b="b"/>
              <a:pathLst>
                <a:path w="1087529" h="1148984">
                  <a:moveTo>
                    <a:pt x="25366" y="0"/>
                  </a:moveTo>
                  <a:lnTo>
                    <a:pt x="1062162" y="0"/>
                  </a:lnTo>
                  <a:cubicBezTo>
                    <a:pt x="1068890" y="0"/>
                    <a:pt x="1075342" y="2673"/>
                    <a:pt x="1080099" y="7430"/>
                  </a:cubicBezTo>
                  <a:cubicBezTo>
                    <a:pt x="1084856" y="12187"/>
                    <a:pt x="1087529" y="18639"/>
                    <a:pt x="1087529" y="25366"/>
                  </a:cubicBezTo>
                  <a:lnTo>
                    <a:pt x="1087529" y="1123617"/>
                  </a:lnTo>
                  <a:cubicBezTo>
                    <a:pt x="1087529" y="1130345"/>
                    <a:pt x="1084856" y="1136797"/>
                    <a:pt x="1080099" y="1141554"/>
                  </a:cubicBezTo>
                  <a:cubicBezTo>
                    <a:pt x="1075342" y="1146311"/>
                    <a:pt x="1068890" y="1148984"/>
                    <a:pt x="1062162" y="1148984"/>
                  </a:cubicBezTo>
                  <a:lnTo>
                    <a:pt x="25366" y="1148984"/>
                  </a:lnTo>
                  <a:cubicBezTo>
                    <a:pt x="18639" y="1148984"/>
                    <a:pt x="12187" y="1146311"/>
                    <a:pt x="7430" y="1141554"/>
                  </a:cubicBezTo>
                  <a:cubicBezTo>
                    <a:pt x="2673" y="1136797"/>
                    <a:pt x="0" y="1130345"/>
                    <a:pt x="0" y="1123617"/>
                  </a:cubicBezTo>
                  <a:lnTo>
                    <a:pt x="0" y="25366"/>
                  </a:lnTo>
                  <a:cubicBezTo>
                    <a:pt x="0" y="18639"/>
                    <a:pt x="2673" y="12187"/>
                    <a:pt x="7430" y="7430"/>
                  </a:cubicBezTo>
                  <a:cubicBezTo>
                    <a:pt x="12187" y="2673"/>
                    <a:pt x="18639" y="0"/>
                    <a:pt x="25366" y="0"/>
                  </a:cubicBezTo>
                  <a:close/>
                </a:path>
              </a:pathLst>
            </a:custGeom>
            <a:blipFill>
              <a:blip r:embed="rId2"/>
              <a:stretch>
                <a:fillRect l="-16031" r="-160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7059010" y="2459572"/>
            <a:ext cx="7315200" cy="2236253"/>
          </a:xfrm>
          <a:custGeom>
            <a:avLst/>
            <a:gdLst/>
            <a:ahLst/>
            <a:cxnLst/>
            <a:rect l="l" t="t" r="r" b="b"/>
            <a:pathLst>
              <a:path w="7315200" h="2236253">
                <a:moveTo>
                  <a:pt x="7315200" y="0"/>
                </a:moveTo>
                <a:lnTo>
                  <a:pt x="0" y="0"/>
                </a:lnTo>
                <a:lnTo>
                  <a:pt x="0" y="2236253"/>
                </a:lnTo>
                <a:lnTo>
                  <a:pt x="7315200" y="2236253"/>
                </a:lnTo>
                <a:lnTo>
                  <a:pt x="73152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67276" y="7686877"/>
            <a:ext cx="3490153" cy="4030833"/>
          </a:xfrm>
          <a:custGeom>
            <a:avLst/>
            <a:gdLst/>
            <a:ahLst/>
            <a:cxnLst/>
            <a:rect l="l" t="t" r="r" b="b"/>
            <a:pathLst>
              <a:path w="3490153" h="4030833">
                <a:moveTo>
                  <a:pt x="0" y="0"/>
                </a:moveTo>
                <a:lnTo>
                  <a:pt x="3490153" y="0"/>
                </a:lnTo>
                <a:lnTo>
                  <a:pt x="3490153" y="4030832"/>
                </a:lnTo>
                <a:lnTo>
                  <a:pt x="0" y="4030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938231" y="5076825"/>
            <a:ext cx="10727255" cy="238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4"/>
              </a:lnSpc>
            </a:pPr>
            <a:r>
              <a:rPr lang="en-US" sz="15251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78038" y="7810811"/>
            <a:ext cx="8693957" cy="82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7"/>
              </a:lnSpc>
            </a:pPr>
            <a:r>
              <a:rPr lang="en-US" sz="484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Happy To Take Questions!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1596" y="8300240"/>
            <a:ext cx="3964386" cy="1916120"/>
          </a:xfrm>
          <a:custGeom>
            <a:avLst/>
            <a:gdLst/>
            <a:ahLst/>
            <a:cxnLst/>
            <a:rect l="l" t="t" r="r" b="b"/>
            <a:pathLst>
              <a:path w="3964386" h="1916120">
                <a:moveTo>
                  <a:pt x="0" y="0"/>
                </a:moveTo>
                <a:lnTo>
                  <a:pt x="3964386" y="0"/>
                </a:lnTo>
                <a:lnTo>
                  <a:pt x="3964386" y="1916120"/>
                </a:lnTo>
                <a:lnTo>
                  <a:pt x="0" y="191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500719" y="5143500"/>
            <a:ext cx="4557815" cy="5322996"/>
          </a:xfrm>
          <a:custGeom>
            <a:avLst/>
            <a:gdLst/>
            <a:ahLst/>
            <a:cxnLst/>
            <a:rect l="l" t="t" r="r" b="b"/>
            <a:pathLst>
              <a:path w="4557815" h="5322996">
                <a:moveTo>
                  <a:pt x="0" y="0"/>
                </a:moveTo>
                <a:lnTo>
                  <a:pt x="4557815" y="0"/>
                </a:lnTo>
                <a:lnTo>
                  <a:pt x="4557815" y="5322996"/>
                </a:lnTo>
                <a:lnTo>
                  <a:pt x="0" y="5322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732790" y="379562"/>
            <a:ext cx="10918061" cy="116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661" y="2155987"/>
            <a:ext cx="11653998" cy="215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4"/>
              </a:lnSpc>
            </a:pPr>
            <a:r>
              <a:rPr lang="en-US" sz="3088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Problem</a:t>
            </a:r>
          </a:p>
          <a:p>
            <a:pPr marL="666827" lvl="1" indent="-333413" algn="just">
              <a:lnSpc>
                <a:spcPts val="4324"/>
              </a:lnSpc>
              <a:buFont typeface="Arial"/>
              <a:buChar char="•"/>
            </a:pPr>
            <a:r>
              <a:rPr lang="en-US" sz="3088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Frontend code is widely used in modern web applications yet frontend security vulnerabilities persist despite existing tools. </a:t>
            </a:r>
          </a:p>
          <a:p>
            <a:pPr algn="just">
              <a:lnSpc>
                <a:spcPts val="4324"/>
              </a:lnSpc>
            </a:pPr>
            <a:endParaRPr lang="en-US" sz="3088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8661" y="4268287"/>
            <a:ext cx="12675210" cy="259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4"/>
              </a:lnSpc>
            </a:pPr>
            <a:r>
              <a:rPr lang="en-US" sz="2996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Tooling Gap:</a:t>
            </a:r>
            <a:r>
              <a:rPr lang="en-US" sz="299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Our current scanners are great at finding server-side holes, but they are blind to these 'invisible' client-side vulnerabilities.</a:t>
            </a:r>
          </a:p>
          <a:p>
            <a:pPr algn="just">
              <a:lnSpc>
                <a:spcPts val="4194"/>
              </a:lnSpc>
            </a:pPr>
            <a:endParaRPr lang="en-US" sz="2996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4194"/>
              </a:lnSpc>
            </a:pPr>
            <a:r>
              <a:rPr lang="en-US" sz="2996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Education Gap:</a:t>
            </a:r>
            <a:r>
              <a:rPr lang="en-US" sz="299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We teach new developers how to build fast, but we don't teach them how to build securely from day one.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8015" y="2074034"/>
            <a:ext cx="5246370" cy="7184266"/>
            <a:chOff x="0" y="0"/>
            <a:chExt cx="812800" cy="1113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13031"/>
            </a:xfrm>
            <a:custGeom>
              <a:avLst/>
              <a:gdLst/>
              <a:ahLst/>
              <a:cxnLst/>
              <a:rect l="l" t="t" r="r" b="b"/>
              <a:pathLst>
                <a:path w="812800" h="1113031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79090"/>
                  </a:lnTo>
                  <a:cubicBezTo>
                    <a:pt x="812800" y="1097835"/>
                    <a:pt x="797604" y="1113031"/>
                    <a:pt x="778860" y="1113031"/>
                  </a:cubicBezTo>
                  <a:lnTo>
                    <a:pt x="33940" y="1113031"/>
                  </a:lnTo>
                  <a:cubicBezTo>
                    <a:pt x="15196" y="1113031"/>
                    <a:pt x="0" y="1097835"/>
                    <a:pt x="0" y="107909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2"/>
              <a:stretch>
                <a:fillRect l="-10252" r="-102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4630400" y="7900042"/>
            <a:ext cx="7315200" cy="3216072"/>
          </a:xfrm>
          <a:custGeom>
            <a:avLst/>
            <a:gdLst/>
            <a:ahLst/>
            <a:cxnLst/>
            <a:rect l="l" t="t" r="r" b="b"/>
            <a:pathLst>
              <a:path w="7315200" h="3216072">
                <a:moveTo>
                  <a:pt x="0" y="0"/>
                </a:moveTo>
                <a:lnTo>
                  <a:pt x="7315200" y="0"/>
                </a:lnTo>
                <a:lnTo>
                  <a:pt x="7315200" y="3216071"/>
                </a:lnTo>
                <a:lnTo>
                  <a:pt x="0" y="3216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850952" y="1887277"/>
            <a:ext cx="2879652" cy="3051287"/>
          </a:xfrm>
          <a:custGeom>
            <a:avLst/>
            <a:gdLst/>
            <a:ahLst/>
            <a:cxnLst/>
            <a:rect l="l" t="t" r="r" b="b"/>
            <a:pathLst>
              <a:path w="2879652" h="3051287">
                <a:moveTo>
                  <a:pt x="0" y="0"/>
                </a:moveTo>
                <a:lnTo>
                  <a:pt x="2879652" y="0"/>
                </a:lnTo>
                <a:lnTo>
                  <a:pt x="2879652" y="3051287"/>
                </a:lnTo>
                <a:lnTo>
                  <a:pt x="0" y="305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283898" y="2867771"/>
            <a:ext cx="8588574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Thesis Goal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51985" y="4598539"/>
            <a:ext cx="10886923" cy="3108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23"/>
              </a:lnSpc>
            </a:pPr>
            <a:r>
              <a:rPr lang="en-US" sz="294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The goal of my thesis was to answer the research question: </a:t>
            </a:r>
          </a:p>
          <a:p>
            <a:pPr algn="just">
              <a:lnSpc>
                <a:spcPts val="4123"/>
              </a:lnSpc>
            </a:pPr>
            <a:endParaRPr lang="en-US" sz="2945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4123"/>
              </a:lnSpc>
            </a:pPr>
            <a:r>
              <a:rPr lang="en-US" sz="294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“Can a frontend-focused static analysis tool with integrated educational feedback help new developers learn secure coding practices earlier?”</a:t>
            </a:r>
          </a:p>
          <a:p>
            <a:pPr algn="just">
              <a:lnSpc>
                <a:spcPts val="4123"/>
              </a:lnSpc>
            </a:pPr>
            <a:endParaRPr lang="en-US" sz="2945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3654" y="8094487"/>
            <a:ext cx="3490153" cy="4030833"/>
          </a:xfrm>
          <a:custGeom>
            <a:avLst/>
            <a:gdLst/>
            <a:ahLst/>
            <a:cxnLst/>
            <a:rect l="l" t="t" r="r" b="b"/>
            <a:pathLst>
              <a:path w="3490153" h="4030833">
                <a:moveTo>
                  <a:pt x="0" y="0"/>
                </a:moveTo>
                <a:lnTo>
                  <a:pt x="3490153" y="0"/>
                </a:lnTo>
                <a:lnTo>
                  <a:pt x="3490153" y="4030832"/>
                </a:lnTo>
                <a:lnTo>
                  <a:pt x="0" y="4030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02081" y="2359359"/>
            <a:ext cx="3490153" cy="4030833"/>
          </a:xfrm>
          <a:custGeom>
            <a:avLst/>
            <a:gdLst/>
            <a:ahLst/>
            <a:cxnLst/>
            <a:rect l="l" t="t" r="r" b="b"/>
            <a:pathLst>
              <a:path w="3490153" h="4030833">
                <a:moveTo>
                  <a:pt x="0" y="0"/>
                </a:moveTo>
                <a:lnTo>
                  <a:pt x="3490154" y="0"/>
                </a:lnTo>
                <a:lnTo>
                  <a:pt x="3490154" y="4030833"/>
                </a:lnTo>
                <a:lnTo>
                  <a:pt x="0" y="40308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587890" y="1836393"/>
            <a:ext cx="6668300" cy="1045931"/>
            <a:chOff x="0" y="0"/>
            <a:chExt cx="8891067" cy="139457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636994" cy="784217"/>
              <a:chOff x="0" y="0"/>
              <a:chExt cx="1205380" cy="1094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05380" cy="109445"/>
              </a:xfrm>
              <a:custGeom>
                <a:avLst/>
                <a:gdLst/>
                <a:ahLst/>
                <a:cxnLst/>
                <a:rect l="l" t="t" r="r" b="b"/>
                <a:pathLst>
                  <a:path w="1205380" h="109445">
                    <a:moveTo>
                      <a:pt x="54723" y="0"/>
                    </a:moveTo>
                    <a:lnTo>
                      <a:pt x="1150658" y="0"/>
                    </a:lnTo>
                    <a:cubicBezTo>
                      <a:pt x="1165171" y="0"/>
                      <a:pt x="1179090" y="5765"/>
                      <a:pt x="1189352" y="16028"/>
                    </a:cubicBezTo>
                    <a:cubicBezTo>
                      <a:pt x="1199615" y="26290"/>
                      <a:pt x="1205380" y="40209"/>
                      <a:pt x="1205380" y="54723"/>
                    </a:cubicBezTo>
                    <a:lnTo>
                      <a:pt x="1205380" y="54723"/>
                    </a:lnTo>
                    <a:cubicBezTo>
                      <a:pt x="1205380" y="84945"/>
                      <a:pt x="1180880" y="109445"/>
                      <a:pt x="1150658" y="109445"/>
                    </a:cubicBezTo>
                    <a:lnTo>
                      <a:pt x="54723" y="109445"/>
                    </a:lnTo>
                    <a:cubicBezTo>
                      <a:pt x="24500" y="109445"/>
                      <a:pt x="0" y="84945"/>
                      <a:pt x="0" y="54723"/>
                    </a:cubicBezTo>
                    <a:lnTo>
                      <a:pt x="0" y="54723"/>
                    </a:lnTo>
                    <a:cubicBezTo>
                      <a:pt x="0" y="24500"/>
                      <a:pt x="24500" y="0"/>
                      <a:pt x="54723" y="0"/>
                    </a:cubicBezTo>
                    <a:close/>
                  </a:path>
                </a:pathLst>
              </a:custGeom>
              <a:solidFill>
                <a:srgbClr val="7A7D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205380" cy="157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87739" y="-5754"/>
              <a:ext cx="8303327" cy="1400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24"/>
                </a:lnSpc>
              </a:pPr>
              <a:r>
                <a:rPr lang="en-US" sz="3089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A Frontend Vulnerability Scanner</a:t>
              </a:r>
            </a:p>
            <a:p>
              <a:pPr algn="just">
                <a:lnSpc>
                  <a:spcPts val="4324"/>
                </a:lnSpc>
              </a:pPr>
              <a:endParaRPr lang="en-US" sz="3089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88708" y="454881"/>
            <a:ext cx="13866665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Solution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607" y="2825174"/>
            <a:ext cx="15786098" cy="5408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9"/>
              </a:lnSpc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Developed a Frontend Vulnerability Scanner that: 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Performs static analysis on frontend code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Uses multiple detection techniques</a:t>
            </a:r>
          </a:p>
          <a:p>
            <a:pPr algn="just">
              <a:lnSpc>
                <a:spcPts val="4279"/>
              </a:lnSpc>
            </a:pPr>
            <a:endParaRPr lang="en-US" sz="3056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4279"/>
              </a:lnSpc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and provides: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Severity ratings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Contextual explanations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Remediation examples</a:t>
            </a:r>
          </a:p>
          <a:p>
            <a:pPr marL="659911" lvl="1" indent="-329955" algn="just">
              <a:lnSpc>
                <a:spcPts val="4279"/>
              </a:lnSpc>
              <a:buFont typeface="Arial"/>
              <a:buChar char="•"/>
            </a:pPr>
            <a:r>
              <a:rPr lang="en-US" sz="305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Integrates an educational component to reinforce learning</a:t>
            </a:r>
          </a:p>
          <a:p>
            <a:pPr algn="just">
              <a:lnSpc>
                <a:spcPts val="4279"/>
              </a:lnSpc>
            </a:pPr>
            <a:endParaRPr lang="en-US" sz="3056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3925" y="0"/>
            <a:ext cx="15440150" cy="10287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10000" y="2389416"/>
            <a:ext cx="6264740" cy="1725796"/>
          </a:xfrm>
          <a:custGeom>
            <a:avLst/>
            <a:gdLst/>
            <a:ahLst/>
            <a:cxnLst/>
            <a:rect l="l" t="t" r="r" b="b"/>
            <a:pathLst>
              <a:path w="6264740" h="1725796">
                <a:moveTo>
                  <a:pt x="0" y="0"/>
                </a:moveTo>
                <a:lnTo>
                  <a:pt x="6264740" y="0"/>
                </a:lnTo>
                <a:lnTo>
                  <a:pt x="6264740" y="1725796"/>
                </a:lnTo>
                <a:lnTo>
                  <a:pt x="0" y="172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55630" y="8395402"/>
            <a:ext cx="6264740" cy="1725796"/>
          </a:xfrm>
          <a:custGeom>
            <a:avLst/>
            <a:gdLst/>
            <a:ahLst/>
            <a:cxnLst/>
            <a:rect l="l" t="t" r="r" b="b"/>
            <a:pathLst>
              <a:path w="6264740" h="1725796">
                <a:moveTo>
                  <a:pt x="0" y="0"/>
                </a:moveTo>
                <a:lnTo>
                  <a:pt x="6264740" y="0"/>
                </a:lnTo>
                <a:lnTo>
                  <a:pt x="6264740" y="1725796"/>
                </a:lnTo>
                <a:lnTo>
                  <a:pt x="0" y="172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143996" y="990600"/>
            <a:ext cx="8489264" cy="227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9"/>
              </a:lnSpc>
            </a:pPr>
            <a:r>
              <a:rPr lang="en-US" sz="7215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DETECTION METHODS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286344"/>
            <a:ext cx="5560709" cy="482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Uses pattern matching to detect known insecure code patterns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Fast and effective for simple, recognizable issues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Best for vulnerabilities that appear as direct text patterns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Examples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Hardcoded secrets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Insecure HTTP requests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Weak randomness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40702" y="4703293"/>
            <a:ext cx="2816536" cy="376437"/>
            <a:chOff x="0" y="0"/>
            <a:chExt cx="3755381" cy="50191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755381" cy="501915"/>
              <a:chOff x="0" y="0"/>
              <a:chExt cx="741804" cy="991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1804" cy="99144"/>
              </a:xfrm>
              <a:custGeom>
                <a:avLst/>
                <a:gdLst/>
                <a:ahLst/>
                <a:cxnLst/>
                <a:rect l="l" t="t" r="r" b="b"/>
                <a:pathLst>
                  <a:path w="741804" h="99144">
                    <a:moveTo>
                      <a:pt x="49572" y="0"/>
                    </a:moveTo>
                    <a:lnTo>
                      <a:pt x="692232" y="0"/>
                    </a:lnTo>
                    <a:cubicBezTo>
                      <a:pt x="719610" y="0"/>
                      <a:pt x="741804" y="22194"/>
                      <a:pt x="741804" y="49572"/>
                    </a:cubicBezTo>
                    <a:lnTo>
                      <a:pt x="741804" y="49572"/>
                    </a:lnTo>
                    <a:cubicBezTo>
                      <a:pt x="741804" y="62719"/>
                      <a:pt x="736581" y="75328"/>
                      <a:pt x="727284" y="84625"/>
                    </a:cubicBezTo>
                    <a:cubicBezTo>
                      <a:pt x="717988" y="93921"/>
                      <a:pt x="705379" y="99144"/>
                      <a:pt x="692232" y="99144"/>
                    </a:cubicBezTo>
                    <a:lnTo>
                      <a:pt x="49572" y="99144"/>
                    </a:lnTo>
                    <a:cubicBezTo>
                      <a:pt x="22194" y="99144"/>
                      <a:pt x="0" y="76950"/>
                      <a:pt x="0" y="49572"/>
                    </a:cubicBezTo>
                    <a:lnTo>
                      <a:pt x="0" y="49572"/>
                    </a:lnTo>
                    <a:cubicBezTo>
                      <a:pt x="0" y="22194"/>
                      <a:pt x="22194" y="0"/>
                      <a:pt x="49572" y="0"/>
                    </a:cubicBezTo>
                    <a:close/>
                  </a:path>
                </a:pathLst>
              </a:custGeom>
              <a:solidFill>
                <a:srgbClr val="7A7D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741804" cy="1372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69900" y="22781"/>
              <a:ext cx="2815581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Regex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591000" y="5286344"/>
            <a:ext cx="5560709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Uses custom rule logic written in Python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Handles security checks that do not fit regex or AST analysis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Adds flexibility to the scanner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Example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Detecting a missing Content Security Policy (CSP)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4165682" y="4659095"/>
            <a:ext cx="2816536" cy="376437"/>
            <a:chOff x="0" y="0"/>
            <a:chExt cx="3755381" cy="50191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755381" cy="501915"/>
              <a:chOff x="0" y="0"/>
              <a:chExt cx="741804" cy="9914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41804" cy="99144"/>
              </a:xfrm>
              <a:custGeom>
                <a:avLst/>
                <a:gdLst/>
                <a:ahLst/>
                <a:cxnLst/>
                <a:rect l="l" t="t" r="r" b="b"/>
                <a:pathLst>
                  <a:path w="741804" h="99144">
                    <a:moveTo>
                      <a:pt x="49572" y="0"/>
                    </a:moveTo>
                    <a:lnTo>
                      <a:pt x="692232" y="0"/>
                    </a:lnTo>
                    <a:cubicBezTo>
                      <a:pt x="719610" y="0"/>
                      <a:pt x="741804" y="22194"/>
                      <a:pt x="741804" y="49572"/>
                    </a:cubicBezTo>
                    <a:lnTo>
                      <a:pt x="741804" y="49572"/>
                    </a:lnTo>
                    <a:cubicBezTo>
                      <a:pt x="741804" y="62719"/>
                      <a:pt x="736581" y="75328"/>
                      <a:pt x="727284" y="84625"/>
                    </a:cubicBezTo>
                    <a:cubicBezTo>
                      <a:pt x="717988" y="93921"/>
                      <a:pt x="705379" y="99144"/>
                      <a:pt x="692232" y="99144"/>
                    </a:cubicBezTo>
                    <a:lnTo>
                      <a:pt x="49572" y="99144"/>
                    </a:lnTo>
                    <a:cubicBezTo>
                      <a:pt x="22194" y="99144"/>
                      <a:pt x="0" y="76950"/>
                      <a:pt x="0" y="49572"/>
                    </a:cubicBezTo>
                    <a:lnTo>
                      <a:pt x="0" y="49572"/>
                    </a:lnTo>
                    <a:cubicBezTo>
                      <a:pt x="0" y="22194"/>
                      <a:pt x="22194" y="0"/>
                      <a:pt x="49572" y="0"/>
                    </a:cubicBezTo>
                    <a:close/>
                  </a:path>
                </a:pathLst>
              </a:custGeom>
              <a:solidFill>
                <a:srgbClr val="7A7D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741804" cy="1372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9900" y="22781"/>
              <a:ext cx="2815581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Programmatic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01046" y="4659095"/>
            <a:ext cx="2816536" cy="464833"/>
            <a:chOff x="0" y="0"/>
            <a:chExt cx="741804" cy="1224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1804" cy="122425"/>
            </a:xfrm>
            <a:custGeom>
              <a:avLst/>
              <a:gdLst/>
              <a:ahLst/>
              <a:cxnLst/>
              <a:rect l="l" t="t" r="r" b="b"/>
              <a:pathLst>
                <a:path w="741804" h="122425">
                  <a:moveTo>
                    <a:pt x="61213" y="0"/>
                  </a:moveTo>
                  <a:lnTo>
                    <a:pt x="680591" y="0"/>
                  </a:lnTo>
                  <a:cubicBezTo>
                    <a:pt x="696826" y="0"/>
                    <a:pt x="712395" y="6449"/>
                    <a:pt x="723875" y="17929"/>
                  </a:cubicBezTo>
                  <a:cubicBezTo>
                    <a:pt x="735355" y="29408"/>
                    <a:pt x="741804" y="44978"/>
                    <a:pt x="741804" y="61213"/>
                  </a:cubicBezTo>
                  <a:lnTo>
                    <a:pt x="741804" y="61213"/>
                  </a:lnTo>
                  <a:cubicBezTo>
                    <a:pt x="741804" y="77447"/>
                    <a:pt x="735355" y="93017"/>
                    <a:pt x="723875" y="104496"/>
                  </a:cubicBezTo>
                  <a:cubicBezTo>
                    <a:pt x="712395" y="115976"/>
                    <a:pt x="696826" y="122425"/>
                    <a:pt x="680591" y="122425"/>
                  </a:cubicBezTo>
                  <a:lnTo>
                    <a:pt x="61213" y="122425"/>
                  </a:lnTo>
                  <a:cubicBezTo>
                    <a:pt x="44978" y="122425"/>
                    <a:pt x="29408" y="115976"/>
                    <a:pt x="17929" y="104496"/>
                  </a:cubicBezTo>
                  <a:cubicBezTo>
                    <a:pt x="6449" y="93017"/>
                    <a:pt x="0" y="77447"/>
                    <a:pt x="0" y="61213"/>
                  </a:cubicBezTo>
                  <a:lnTo>
                    <a:pt x="0" y="61213"/>
                  </a:lnTo>
                  <a:cubicBezTo>
                    <a:pt x="0" y="44978"/>
                    <a:pt x="6449" y="29408"/>
                    <a:pt x="17929" y="17929"/>
                  </a:cubicBezTo>
                  <a:cubicBezTo>
                    <a:pt x="29408" y="6449"/>
                    <a:pt x="44978" y="0"/>
                    <a:pt x="61213" y="0"/>
                  </a:cubicBezTo>
                  <a:close/>
                </a:path>
              </a:pathLst>
            </a:custGeom>
            <a:solidFill>
              <a:srgbClr val="7A7D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41804" cy="16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AST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296867" y="5286344"/>
            <a:ext cx="5560709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Parses JavaScript into a structured syntax tree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Understands how code is organized and executed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Tracks user-controlled data from sources to dangerous sinks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Example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location.search → innerHTML</a:t>
            </a: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just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5786" y="4852495"/>
            <a:ext cx="8041502" cy="4194176"/>
          </a:xfrm>
          <a:custGeom>
            <a:avLst/>
            <a:gdLst/>
            <a:ahLst/>
            <a:cxnLst/>
            <a:rect l="l" t="t" r="r" b="b"/>
            <a:pathLst>
              <a:path w="8041502" h="4194176">
                <a:moveTo>
                  <a:pt x="0" y="0"/>
                </a:moveTo>
                <a:lnTo>
                  <a:pt x="8041502" y="0"/>
                </a:lnTo>
                <a:lnTo>
                  <a:pt x="8041502" y="4194176"/>
                </a:lnTo>
                <a:lnTo>
                  <a:pt x="0" y="419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779" b="-13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26929" y="4852495"/>
            <a:ext cx="8406611" cy="4150764"/>
          </a:xfrm>
          <a:custGeom>
            <a:avLst/>
            <a:gdLst/>
            <a:ahLst/>
            <a:cxnLst/>
            <a:rect l="l" t="t" r="r" b="b"/>
            <a:pathLst>
              <a:path w="8406611" h="4150764">
                <a:moveTo>
                  <a:pt x="0" y="0"/>
                </a:moveTo>
                <a:lnTo>
                  <a:pt x="8406611" y="0"/>
                </a:lnTo>
                <a:lnTo>
                  <a:pt x="8406611" y="4150764"/>
                </a:lnTo>
                <a:lnTo>
                  <a:pt x="0" y="4150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047302" y="484009"/>
            <a:ext cx="10759253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AST-Based Taint Analysis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7976" y="2010032"/>
            <a:ext cx="15344519" cy="230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00"/>
              </a:lnSpc>
            </a:pPr>
            <a:r>
              <a:rPr lang="en-US" sz="328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Taint analysis is a technique used to track untrusted input as it flows through a program. It helps identify when that input reaches a sensitive or dangerous operation, potentially causing a security vulnerability.</a:t>
            </a:r>
          </a:p>
          <a:p>
            <a:pPr algn="just">
              <a:lnSpc>
                <a:spcPts val="4600"/>
              </a:lnSpc>
            </a:pPr>
            <a:endParaRPr lang="en-US" sz="3285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679" y="6118200"/>
            <a:ext cx="17862643" cy="3687700"/>
          </a:xfrm>
          <a:custGeom>
            <a:avLst/>
            <a:gdLst/>
            <a:ahLst/>
            <a:cxnLst/>
            <a:rect l="l" t="t" r="r" b="b"/>
            <a:pathLst>
              <a:path w="17862643" h="3687700">
                <a:moveTo>
                  <a:pt x="0" y="0"/>
                </a:moveTo>
                <a:lnTo>
                  <a:pt x="17862642" y="0"/>
                </a:lnTo>
                <a:lnTo>
                  <a:pt x="17862642" y="3687700"/>
                </a:lnTo>
                <a:lnTo>
                  <a:pt x="0" y="368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53" r="-5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626114" y="109411"/>
            <a:ext cx="14325930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AST-Based Taint Analysis Example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6300" y="2019255"/>
            <a:ext cx="13986181" cy="363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Source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User-controlled input enters the application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Propagation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Input is passed into another variable or HTML content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Sink</a:t>
            </a: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Tainted data reaches a dangerous DOM operation</a:t>
            </a:r>
          </a:p>
          <a:p>
            <a:pPr algn="just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05018" y="421747"/>
            <a:ext cx="1022556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Rules for Detection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698" y="3033577"/>
            <a:ext cx="18267645" cy="101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  <a:spcBef>
                <a:spcPct val="0"/>
              </a:spcBef>
            </a:pPr>
            <a:r>
              <a:rPr lang="en-US" sz="2996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Rules are manual written inside rules.json and has pre-assigned severity based on how “dangerous” the vulnerability would be if exploited</a:t>
            </a:r>
          </a:p>
        </p:txBody>
      </p:sp>
      <p:sp>
        <p:nvSpPr>
          <p:cNvPr id="4" name="Freeform 4"/>
          <p:cNvSpPr/>
          <p:nvPr/>
        </p:nvSpPr>
        <p:spPr>
          <a:xfrm>
            <a:off x="1722978" y="5143500"/>
            <a:ext cx="14842043" cy="4534454"/>
          </a:xfrm>
          <a:custGeom>
            <a:avLst/>
            <a:gdLst/>
            <a:ahLst/>
            <a:cxnLst/>
            <a:rect l="l" t="t" r="r" b="b"/>
            <a:pathLst>
              <a:path w="14842043" h="4534454">
                <a:moveTo>
                  <a:pt x="0" y="0"/>
                </a:moveTo>
                <a:lnTo>
                  <a:pt x="14842044" y="0"/>
                </a:lnTo>
                <a:lnTo>
                  <a:pt x="14842044" y="4534454"/>
                </a:lnTo>
                <a:lnTo>
                  <a:pt x="0" y="453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Custom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Bold</vt:lpstr>
      <vt:lpstr>Century Gothic Paneuropean Bold</vt:lpstr>
      <vt:lpstr>Century Gothic Paneuropean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Silver Modern Cyber Security Presentation</dc:title>
  <cp:lastModifiedBy>Ricardo A. Barnes</cp:lastModifiedBy>
  <cp:revision>1</cp:revision>
  <dcterms:created xsi:type="dcterms:W3CDTF">2006-08-16T00:00:00Z</dcterms:created>
  <dcterms:modified xsi:type="dcterms:W3CDTF">2026-04-06T17:55:39Z</dcterms:modified>
  <dc:identifier>DAHFkdAo6zE</dc:identifier>
</cp:coreProperties>
</file>