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92" r:id="rId5"/>
    <p:sldId id="276" r:id="rId6"/>
    <p:sldId id="277" r:id="rId7"/>
    <p:sldId id="278" r:id="rId8"/>
    <p:sldId id="279" r:id="rId9"/>
    <p:sldId id="294" r:id="rId10"/>
    <p:sldId id="281" r:id="rId11"/>
    <p:sldId id="282" r:id="rId12"/>
    <p:sldId id="284" r:id="rId13"/>
    <p:sldId id="297" r:id="rId14"/>
    <p:sldId id="285" r:id="rId15"/>
    <p:sldId id="298" r:id="rId16"/>
    <p:sldId id="299" r:id="rId17"/>
    <p:sldId id="293" r:id="rId18"/>
    <p:sldId id="295" r:id="rId19"/>
    <p:sldId id="288" r:id="rId20"/>
    <p:sldId id="296" r:id="rId21"/>
    <p:sldId id="289" r:id="rId22"/>
    <p:sldId id="30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262F4A-3C04-4BFB-ACC5-2DEAB29AB9CB}">
          <p14:sldIdLst>
            <p14:sldId id="292"/>
            <p14:sldId id="276"/>
            <p14:sldId id="277"/>
            <p14:sldId id="278"/>
            <p14:sldId id="279"/>
            <p14:sldId id="294"/>
            <p14:sldId id="281"/>
            <p14:sldId id="282"/>
            <p14:sldId id="284"/>
            <p14:sldId id="297"/>
            <p14:sldId id="285"/>
            <p14:sldId id="298"/>
            <p14:sldId id="299"/>
            <p14:sldId id="293"/>
            <p14:sldId id="295"/>
            <p14:sldId id="288"/>
            <p14:sldId id="296"/>
            <p14:sldId id="289"/>
            <p14:sldId id="300"/>
          </p14:sldIdLst>
        </p14:section>
      </p14:sectionLst>
    </p:ex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6992"/>
    <a:srgbClr val="AEC2D8"/>
    <a:srgbClr val="98432A"/>
    <a:srgbClr val="D84400"/>
    <a:srgbClr val="44678D"/>
    <a:srgbClr val="263E5A"/>
    <a:srgbClr val="D6E0EB"/>
    <a:srgbClr val="728DAB"/>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634"/>
  </p:normalViewPr>
  <p:slideViewPr>
    <p:cSldViewPr snapToGrid="0" showGuides="1">
      <p:cViewPr>
        <p:scale>
          <a:sx n="69" d="100"/>
          <a:sy n="69" d="100"/>
        </p:scale>
        <p:origin x="780" y="54"/>
      </p:cViewPr>
      <p:guideLst>
        <p:guide orient="horz" pos="1536"/>
        <p:guide pos="312"/>
      </p:guideLst>
    </p:cSldViewPr>
  </p:slideViewPr>
  <p:outlineViewPr>
    <p:cViewPr>
      <p:scale>
        <a:sx n="33" d="100"/>
        <a:sy n="33" d="100"/>
      </p:scale>
      <p:origin x="0" y="-1616"/>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58" d="100"/>
          <a:sy n="58" d="100"/>
        </p:scale>
        <p:origin x="249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svg"/><Relationship Id="rId1" Type="http://schemas.openxmlformats.org/officeDocument/2006/relationships/image" Target="../media/image4.svg"/><Relationship Id="rId5" Type="http://schemas.openxmlformats.org/officeDocument/2006/relationships/image" Target="../media/image7.sv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4.svg"/><Relationship Id="rId1" Type="http://schemas.openxmlformats.org/officeDocument/2006/relationships/image" Target="../media/image16.sv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svg"/><Relationship Id="rId1" Type="http://schemas.openxmlformats.org/officeDocument/2006/relationships/image" Target="../media/image4.svg"/><Relationship Id="rId5" Type="http://schemas.openxmlformats.org/officeDocument/2006/relationships/image" Target="../media/image7.sv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4.svg"/><Relationship Id="rId1" Type="http://schemas.openxmlformats.org/officeDocument/2006/relationships/image" Target="../media/image16.sv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57502-5598-44BF-AC02-F99E1B423BC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83CBCA7-155B-4082-BA8C-C4339AF9BCFE}">
      <dgm:prSet/>
      <dgm:spPr/>
      <dgm:t>
        <a:bodyPr/>
        <a:lstStyle/>
        <a:p>
          <a:pPr>
            <a:lnSpc>
              <a:spcPct val="100000"/>
            </a:lnSpc>
          </a:pPr>
          <a:r>
            <a:rPr lang="en-US"/>
            <a:t>Build a </a:t>
          </a:r>
          <a:r>
            <a:rPr lang="en-US" b="1"/>
            <a:t>machine learning model</a:t>
          </a:r>
          <a:r>
            <a:rPr lang="en-US"/>
            <a:t> to predict diabetes risk </a:t>
          </a:r>
        </a:p>
      </dgm:t>
    </dgm:pt>
    <dgm:pt modelId="{A578EE5F-B5E4-4962-AE35-0DA17312AAD8}" type="parTrans" cxnId="{CB885D4C-F705-46D2-A660-77EF85748527}">
      <dgm:prSet/>
      <dgm:spPr/>
      <dgm:t>
        <a:bodyPr/>
        <a:lstStyle/>
        <a:p>
          <a:endParaRPr lang="en-US"/>
        </a:p>
      </dgm:t>
    </dgm:pt>
    <dgm:pt modelId="{B1CAA6AE-FB10-46FB-8DE8-95ED632A40C5}" type="sibTrans" cxnId="{CB885D4C-F705-46D2-A660-77EF85748527}">
      <dgm:prSet/>
      <dgm:spPr/>
      <dgm:t>
        <a:bodyPr/>
        <a:lstStyle/>
        <a:p>
          <a:endParaRPr lang="en-US"/>
        </a:p>
      </dgm:t>
    </dgm:pt>
    <dgm:pt modelId="{3EFA76ED-16A5-4C71-8962-74C9A26A6847}">
      <dgm:prSet/>
      <dgm:spPr/>
      <dgm:t>
        <a:bodyPr/>
        <a:lstStyle/>
        <a:p>
          <a:pPr>
            <a:lnSpc>
              <a:spcPct val="100000"/>
            </a:lnSpc>
          </a:pPr>
          <a:r>
            <a:rPr lang="en-US"/>
            <a:t>Utilize available health data to </a:t>
          </a:r>
          <a:r>
            <a:rPr lang="en-US" b="1"/>
            <a:t>identify key risk factors</a:t>
          </a:r>
          <a:r>
            <a:rPr lang="en-US"/>
            <a:t> </a:t>
          </a:r>
        </a:p>
      </dgm:t>
    </dgm:pt>
    <dgm:pt modelId="{F9D524AF-9F36-490F-B465-970FF65E1A4B}" type="parTrans" cxnId="{3D5FFD5C-4212-47B0-86E9-FC18596BD584}">
      <dgm:prSet/>
      <dgm:spPr/>
      <dgm:t>
        <a:bodyPr/>
        <a:lstStyle/>
        <a:p>
          <a:endParaRPr lang="en-US"/>
        </a:p>
      </dgm:t>
    </dgm:pt>
    <dgm:pt modelId="{3FF81BDA-D584-4F85-920D-3CE4BC8557BA}" type="sibTrans" cxnId="{3D5FFD5C-4212-47B0-86E9-FC18596BD584}">
      <dgm:prSet/>
      <dgm:spPr/>
      <dgm:t>
        <a:bodyPr/>
        <a:lstStyle/>
        <a:p>
          <a:endParaRPr lang="en-US"/>
        </a:p>
      </dgm:t>
    </dgm:pt>
    <dgm:pt modelId="{298519C3-3D55-476C-A0ED-97A5D4946522}">
      <dgm:prSet/>
      <dgm:spPr/>
      <dgm:t>
        <a:bodyPr/>
        <a:lstStyle/>
        <a:p>
          <a:pPr>
            <a:lnSpc>
              <a:spcPct val="100000"/>
            </a:lnSpc>
          </a:pPr>
          <a:r>
            <a:rPr lang="en-US"/>
            <a:t>Improve </a:t>
          </a:r>
          <a:r>
            <a:rPr lang="en-US" b="1"/>
            <a:t>early detection</a:t>
          </a:r>
          <a:r>
            <a:rPr lang="en-US"/>
            <a:t> compared to traditional methods </a:t>
          </a:r>
        </a:p>
      </dgm:t>
    </dgm:pt>
    <dgm:pt modelId="{3B493C81-5ADF-4E6B-888C-FEACAC5C3A9B}" type="parTrans" cxnId="{A2687664-4D69-4D9D-AB23-5C13190BAEAF}">
      <dgm:prSet/>
      <dgm:spPr/>
      <dgm:t>
        <a:bodyPr/>
        <a:lstStyle/>
        <a:p>
          <a:endParaRPr lang="en-US"/>
        </a:p>
      </dgm:t>
    </dgm:pt>
    <dgm:pt modelId="{565D1526-A970-4D63-A4DF-38C4F2735C42}" type="sibTrans" cxnId="{A2687664-4D69-4D9D-AB23-5C13190BAEAF}">
      <dgm:prSet/>
      <dgm:spPr/>
      <dgm:t>
        <a:bodyPr/>
        <a:lstStyle/>
        <a:p>
          <a:endParaRPr lang="en-US"/>
        </a:p>
      </dgm:t>
    </dgm:pt>
    <dgm:pt modelId="{6D1FC059-3358-4450-A067-0F39CBADD01F}">
      <dgm:prSet/>
      <dgm:spPr/>
      <dgm:t>
        <a:bodyPr/>
        <a:lstStyle/>
        <a:p>
          <a:pPr>
            <a:lnSpc>
              <a:spcPct val="100000"/>
            </a:lnSpc>
          </a:pPr>
          <a:r>
            <a:rPr lang="en-US"/>
            <a:t>Support </a:t>
          </a:r>
          <a:r>
            <a:rPr lang="en-US" b="1"/>
            <a:t>proactive intervention and decision-making</a:t>
          </a:r>
          <a:r>
            <a:rPr lang="en-US"/>
            <a:t> </a:t>
          </a:r>
        </a:p>
      </dgm:t>
    </dgm:pt>
    <dgm:pt modelId="{14ED41A9-42F2-4589-8BA2-9736CE119F94}" type="parTrans" cxnId="{2FCCAB15-FB74-4282-88D3-82D24040B116}">
      <dgm:prSet/>
      <dgm:spPr/>
      <dgm:t>
        <a:bodyPr/>
        <a:lstStyle/>
        <a:p>
          <a:endParaRPr lang="en-US"/>
        </a:p>
      </dgm:t>
    </dgm:pt>
    <dgm:pt modelId="{BA1516C1-23D4-47C7-9ADF-17903B9A2417}" type="sibTrans" cxnId="{2FCCAB15-FB74-4282-88D3-82D24040B116}">
      <dgm:prSet/>
      <dgm:spPr/>
      <dgm:t>
        <a:bodyPr/>
        <a:lstStyle/>
        <a:p>
          <a:endParaRPr lang="en-US"/>
        </a:p>
      </dgm:t>
    </dgm:pt>
    <dgm:pt modelId="{0F4652C7-4785-4BE5-8A8F-65D4578CCF79}">
      <dgm:prSet/>
      <dgm:spPr/>
      <dgm:t>
        <a:bodyPr/>
        <a:lstStyle/>
        <a:p>
          <a:pPr>
            <a:lnSpc>
              <a:spcPct val="100000"/>
            </a:lnSpc>
          </a:pPr>
          <a:r>
            <a:rPr lang="en-US"/>
            <a:t>Contribute to the use of </a:t>
          </a:r>
          <a:r>
            <a:rPr lang="en-US" b="1"/>
            <a:t>technology in healthcare analytics</a:t>
          </a:r>
          <a:endParaRPr lang="en-US"/>
        </a:p>
      </dgm:t>
    </dgm:pt>
    <dgm:pt modelId="{2903C592-C13A-491D-94D9-C432A4AE53BD}" type="parTrans" cxnId="{33B10DE1-DB7A-4577-99DB-8C99C14E6E4A}">
      <dgm:prSet/>
      <dgm:spPr/>
      <dgm:t>
        <a:bodyPr/>
        <a:lstStyle/>
        <a:p>
          <a:endParaRPr lang="en-US"/>
        </a:p>
      </dgm:t>
    </dgm:pt>
    <dgm:pt modelId="{D60EF8AB-1D58-40CC-9B00-F28ED9CD6642}" type="sibTrans" cxnId="{33B10DE1-DB7A-4577-99DB-8C99C14E6E4A}">
      <dgm:prSet/>
      <dgm:spPr/>
      <dgm:t>
        <a:bodyPr/>
        <a:lstStyle/>
        <a:p>
          <a:endParaRPr lang="en-US"/>
        </a:p>
      </dgm:t>
    </dgm:pt>
    <dgm:pt modelId="{3B9964B9-BC95-41CD-B0B9-8D9108271BC1}" type="pres">
      <dgm:prSet presAssocID="{B9157502-5598-44BF-AC02-F99E1B423BC0}" presName="root" presStyleCnt="0">
        <dgm:presLayoutVars>
          <dgm:dir/>
          <dgm:resizeHandles val="exact"/>
        </dgm:presLayoutVars>
      </dgm:prSet>
      <dgm:spPr/>
    </dgm:pt>
    <dgm:pt modelId="{CEA829FE-17AD-4A5A-AE5F-698C80B52632}" type="pres">
      <dgm:prSet presAssocID="{083CBCA7-155B-4082-BA8C-C4339AF9BCFE}" presName="compNode" presStyleCnt="0"/>
      <dgm:spPr/>
    </dgm:pt>
    <dgm:pt modelId="{956F9F44-0BCB-47C3-9043-11FA4495C796}" type="pres">
      <dgm:prSet presAssocID="{083CBCA7-155B-4082-BA8C-C4339AF9BCFE}" presName="bgRect" presStyleLbl="bgShp" presStyleIdx="0" presStyleCnt="5"/>
      <dgm:spPr/>
    </dgm:pt>
    <dgm:pt modelId="{1B4B626F-9FD9-4BD0-A3FA-5096328561AD}" type="pres">
      <dgm:prSet presAssocID="{083CBCA7-155B-4082-BA8C-C4339AF9BCFE}"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41AB9D58-283F-4258-9F6E-52507A319DBC}" type="pres">
      <dgm:prSet presAssocID="{083CBCA7-155B-4082-BA8C-C4339AF9BCFE}" presName="spaceRect" presStyleCnt="0"/>
      <dgm:spPr/>
    </dgm:pt>
    <dgm:pt modelId="{CBDA3E01-9972-41E2-93FA-D6490009A7DB}" type="pres">
      <dgm:prSet presAssocID="{083CBCA7-155B-4082-BA8C-C4339AF9BCFE}" presName="parTx" presStyleLbl="revTx" presStyleIdx="0" presStyleCnt="5">
        <dgm:presLayoutVars>
          <dgm:chMax val="0"/>
          <dgm:chPref val="0"/>
        </dgm:presLayoutVars>
      </dgm:prSet>
      <dgm:spPr/>
    </dgm:pt>
    <dgm:pt modelId="{DF929B8D-15CF-439F-9B12-ECEFBFEC0B3A}" type="pres">
      <dgm:prSet presAssocID="{B1CAA6AE-FB10-46FB-8DE8-95ED632A40C5}" presName="sibTrans" presStyleCnt="0"/>
      <dgm:spPr/>
    </dgm:pt>
    <dgm:pt modelId="{585E1B12-467C-4CFC-B744-6BF832C31CC6}" type="pres">
      <dgm:prSet presAssocID="{3EFA76ED-16A5-4C71-8962-74C9A26A6847}" presName="compNode" presStyleCnt="0"/>
      <dgm:spPr/>
    </dgm:pt>
    <dgm:pt modelId="{B7277823-0FA1-4E80-9BE2-F1AFCECE45BE}" type="pres">
      <dgm:prSet presAssocID="{3EFA76ED-16A5-4C71-8962-74C9A26A6847}" presName="bgRect" presStyleLbl="bgShp" presStyleIdx="1" presStyleCnt="5"/>
      <dgm:spPr/>
    </dgm:pt>
    <dgm:pt modelId="{6E507493-BE87-4F60-8FA4-C6BAE19DAD60}" type="pres">
      <dgm:prSet presAssocID="{3EFA76ED-16A5-4C71-8962-74C9A26A6847}"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5473BF9D-71B5-4887-98DB-B1F837C219B4}" type="pres">
      <dgm:prSet presAssocID="{3EFA76ED-16A5-4C71-8962-74C9A26A6847}" presName="spaceRect" presStyleCnt="0"/>
      <dgm:spPr/>
    </dgm:pt>
    <dgm:pt modelId="{CEF9BFC0-7422-4BAD-A064-3029CC9282F4}" type="pres">
      <dgm:prSet presAssocID="{3EFA76ED-16A5-4C71-8962-74C9A26A6847}" presName="parTx" presStyleLbl="revTx" presStyleIdx="1" presStyleCnt="5">
        <dgm:presLayoutVars>
          <dgm:chMax val="0"/>
          <dgm:chPref val="0"/>
        </dgm:presLayoutVars>
      </dgm:prSet>
      <dgm:spPr/>
    </dgm:pt>
    <dgm:pt modelId="{9D7D5AF5-F329-4D78-9426-9D343D17D15F}" type="pres">
      <dgm:prSet presAssocID="{3FF81BDA-D584-4F85-920D-3CE4BC8557BA}" presName="sibTrans" presStyleCnt="0"/>
      <dgm:spPr/>
    </dgm:pt>
    <dgm:pt modelId="{34E61906-17EF-430A-B993-1FDD12C6D4ED}" type="pres">
      <dgm:prSet presAssocID="{298519C3-3D55-476C-A0ED-97A5D4946522}" presName="compNode" presStyleCnt="0"/>
      <dgm:spPr/>
    </dgm:pt>
    <dgm:pt modelId="{CAAB2993-A458-4726-B7FD-4829A8B83DDC}" type="pres">
      <dgm:prSet presAssocID="{298519C3-3D55-476C-A0ED-97A5D4946522}" presName="bgRect" presStyleLbl="bgShp" presStyleIdx="2" presStyleCnt="5"/>
      <dgm:spPr/>
    </dgm:pt>
    <dgm:pt modelId="{F4370C0F-5CCD-452E-84C3-9B768DB85BE0}" type="pres">
      <dgm:prSet presAssocID="{298519C3-3D55-476C-A0ED-97A5D4946522}"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2FCAB109-722A-44D8-A417-5CC838F4789D}" type="pres">
      <dgm:prSet presAssocID="{298519C3-3D55-476C-A0ED-97A5D4946522}" presName="spaceRect" presStyleCnt="0"/>
      <dgm:spPr/>
    </dgm:pt>
    <dgm:pt modelId="{A3FAAFE9-324A-4F2A-B8C6-C6A9DCB34147}" type="pres">
      <dgm:prSet presAssocID="{298519C3-3D55-476C-A0ED-97A5D4946522}" presName="parTx" presStyleLbl="revTx" presStyleIdx="2" presStyleCnt="5">
        <dgm:presLayoutVars>
          <dgm:chMax val="0"/>
          <dgm:chPref val="0"/>
        </dgm:presLayoutVars>
      </dgm:prSet>
      <dgm:spPr/>
    </dgm:pt>
    <dgm:pt modelId="{ED5F38F5-DD0F-411C-9B09-4344F41F5FDB}" type="pres">
      <dgm:prSet presAssocID="{565D1526-A970-4D63-A4DF-38C4F2735C42}" presName="sibTrans" presStyleCnt="0"/>
      <dgm:spPr/>
    </dgm:pt>
    <dgm:pt modelId="{9E92F33A-A4AB-4CF1-909D-581E1882C3F5}" type="pres">
      <dgm:prSet presAssocID="{6D1FC059-3358-4450-A067-0F39CBADD01F}" presName="compNode" presStyleCnt="0"/>
      <dgm:spPr/>
    </dgm:pt>
    <dgm:pt modelId="{8CD46B36-9CEB-4E1E-9133-06695963A5FC}" type="pres">
      <dgm:prSet presAssocID="{6D1FC059-3358-4450-A067-0F39CBADD01F}" presName="bgRect" presStyleLbl="bgShp" presStyleIdx="3" presStyleCnt="5"/>
      <dgm:spPr/>
    </dgm:pt>
    <dgm:pt modelId="{CDE3C2BE-84C2-4403-939B-A69CE01A29C7}" type="pres">
      <dgm:prSet presAssocID="{6D1FC059-3358-4450-A067-0F39CBADD01F}"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758DC993-4FCE-4E3C-9020-F4F8CB68670D}" type="pres">
      <dgm:prSet presAssocID="{6D1FC059-3358-4450-A067-0F39CBADD01F}" presName="spaceRect" presStyleCnt="0"/>
      <dgm:spPr/>
    </dgm:pt>
    <dgm:pt modelId="{2007D3C1-D306-446E-A59B-55577CDB1DBE}" type="pres">
      <dgm:prSet presAssocID="{6D1FC059-3358-4450-A067-0F39CBADD01F}" presName="parTx" presStyleLbl="revTx" presStyleIdx="3" presStyleCnt="5">
        <dgm:presLayoutVars>
          <dgm:chMax val="0"/>
          <dgm:chPref val="0"/>
        </dgm:presLayoutVars>
      </dgm:prSet>
      <dgm:spPr/>
    </dgm:pt>
    <dgm:pt modelId="{89E6C482-E4FF-4A52-927C-1F9A60D253DE}" type="pres">
      <dgm:prSet presAssocID="{BA1516C1-23D4-47C7-9ADF-17903B9A2417}" presName="sibTrans" presStyleCnt="0"/>
      <dgm:spPr/>
    </dgm:pt>
    <dgm:pt modelId="{6ED59D79-622D-4DF4-9613-A92E5992EC96}" type="pres">
      <dgm:prSet presAssocID="{0F4652C7-4785-4BE5-8A8F-65D4578CCF79}" presName="compNode" presStyleCnt="0"/>
      <dgm:spPr/>
    </dgm:pt>
    <dgm:pt modelId="{A9686DFC-019B-493B-AA41-D0B943048B8C}" type="pres">
      <dgm:prSet presAssocID="{0F4652C7-4785-4BE5-8A8F-65D4578CCF79}" presName="bgRect" presStyleLbl="bgShp" presStyleIdx="4" presStyleCnt="5"/>
      <dgm:spPr/>
    </dgm:pt>
    <dgm:pt modelId="{CDDCF2F4-E9D2-4A8A-A7F1-4B06BC9BA1FD}" type="pres">
      <dgm:prSet presAssocID="{0F4652C7-4785-4BE5-8A8F-65D4578CCF79}"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edical"/>
        </a:ext>
      </dgm:extLst>
    </dgm:pt>
    <dgm:pt modelId="{B8BA4706-7801-445F-8B8E-927FC316D3BC}" type="pres">
      <dgm:prSet presAssocID="{0F4652C7-4785-4BE5-8A8F-65D4578CCF79}" presName="spaceRect" presStyleCnt="0"/>
      <dgm:spPr/>
    </dgm:pt>
    <dgm:pt modelId="{FFD07D67-5342-4C28-8FAB-FBDEC76ABFE7}" type="pres">
      <dgm:prSet presAssocID="{0F4652C7-4785-4BE5-8A8F-65D4578CCF79}" presName="parTx" presStyleLbl="revTx" presStyleIdx="4" presStyleCnt="5">
        <dgm:presLayoutVars>
          <dgm:chMax val="0"/>
          <dgm:chPref val="0"/>
        </dgm:presLayoutVars>
      </dgm:prSet>
      <dgm:spPr/>
    </dgm:pt>
  </dgm:ptLst>
  <dgm:cxnLst>
    <dgm:cxn modelId="{947B8202-6FF6-46F9-93C7-EE485B419504}" type="presOf" srcId="{298519C3-3D55-476C-A0ED-97A5D4946522}" destId="{A3FAAFE9-324A-4F2A-B8C6-C6A9DCB34147}" srcOrd="0" destOrd="0" presId="urn:microsoft.com/office/officeart/2018/2/layout/IconVerticalSolidList"/>
    <dgm:cxn modelId="{2FCCAB15-FB74-4282-88D3-82D24040B116}" srcId="{B9157502-5598-44BF-AC02-F99E1B423BC0}" destId="{6D1FC059-3358-4450-A067-0F39CBADD01F}" srcOrd="3" destOrd="0" parTransId="{14ED41A9-42F2-4589-8BA2-9736CE119F94}" sibTransId="{BA1516C1-23D4-47C7-9ADF-17903B9A2417}"/>
    <dgm:cxn modelId="{51452333-3AE6-4410-A4F0-AF8328F42D69}" type="presOf" srcId="{B9157502-5598-44BF-AC02-F99E1B423BC0}" destId="{3B9964B9-BC95-41CD-B0B9-8D9108271BC1}" srcOrd="0" destOrd="0" presId="urn:microsoft.com/office/officeart/2018/2/layout/IconVerticalSolidList"/>
    <dgm:cxn modelId="{31C5AD3D-1D93-4953-8724-B09E2BB795B1}" type="presOf" srcId="{3EFA76ED-16A5-4C71-8962-74C9A26A6847}" destId="{CEF9BFC0-7422-4BAD-A064-3029CC9282F4}" srcOrd="0" destOrd="0" presId="urn:microsoft.com/office/officeart/2018/2/layout/IconVerticalSolidList"/>
    <dgm:cxn modelId="{3D5FFD5C-4212-47B0-86E9-FC18596BD584}" srcId="{B9157502-5598-44BF-AC02-F99E1B423BC0}" destId="{3EFA76ED-16A5-4C71-8962-74C9A26A6847}" srcOrd="1" destOrd="0" parTransId="{F9D524AF-9F36-490F-B465-970FF65E1A4B}" sibTransId="{3FF81BDA-D584-4F85-920D-3CE4BC8557BA}"/>
    <dgm:cxn modelId="{A2687664-4D69-4D9D-AB23-5C13190BAEAF}" srcId="{B9157502-5598-44BF-AC02-F99E1B423BC0}" destId="{298519C3-3D55-476C-A0ED-97A5D4946522}" srcOrd="2" destOrd="0" parTransId="{3B493C81-5ADF-4E6B-888C-FEACAC5C3A9B}" sibTransId="{565D1526-A970-4D63-A4DF-38C4F2735C42}"/>
    <dgm:cxn modelId="{26AF194A-7FE9-47F4-BE1A-BB91D96840C9}" type="presOf" srcId="{6D1FC059-3358-4450-A067-0F39CBADD01F}" destId="{2007D3C1-D306-446E-A59B-55577CDB1DBE}" srcOrd="0" destOrd="0" presId="urn:microsoft.com/office/officeart/2018/2/layout/IconVerticalSolidList"/>
    <dgm:cxn modelId="{CB885D4C-F705-46D2-A660-77EF85748527}" srcId="{B9157502-5598-44BF-AC02-F99E1B423BC0}" destId="{083CBCA7-155B-4082-BA8C-C4339AF9BCFE}" srcOrd="0" destOrd="0" parTransId="{A578EE5F-B5E4-4962-AE35-0DA17312AAD8}" sibTransId="{B1CAA6AE-FB10-46FB-8DE8-95ED632A40C5}"/>
    <dgm:cxn modelId="{9D197987-1051-4F33-BD0D-3DF56D7834A3}" type="presOf" srcId="{0F4652C7-4785-4BE5-8A8F-65D4578CCF79}" destId="{FFD07D67-5342-4C28-8FAB-FBDEC76ABFE7}" srcOrd="0" destOrd="0" presId="urn:microsoft.com/office/officeart/2018/2/layout/IconVerticalSolidList"/>
    <dgm:cxn modelId="{20EFDDBD-884B-41CC-A4FD-60F15E9C5E2C}" type="presOf" srcId="{083CBCA7-155B-4082-BA8C-C4339AF9BCFE}" destId="{CBDA3E01-9972-41E2-93FA-D6490009A7DB}" srcOrd="0" destOrd="0" presId="urn:microsoft.com/office/officeart/2018/2/layout/IconVerticalSolidList"/>
    <dgm:cxn modelId="{33B10DE1-DB7A-4577-99DB-8C99C14E6E4A}" srcId="{B9157502-5598-44BF-AC02-F99E1B423BC0}" destId="{0F4652C7-4785-4BE5-8A8F-65D4578CCF79}" srcOrd="4" destOrd="0" parTransId="{2903C592-C13A-491D-94D9-C432A4AE53BD}" sibTransId="{D60EF8AB-1D58-40CC-9B00-F28ED9CD6642}"/>
    <dgm:cxn modelId="{C2A517A8-99AE-4D0D-92F0-7DC2EE469684}" type="presParOf" srcId="{3B9964B9-BC95-41CD-B0B9-8D9108271BC1}" destId="{CEA829FE-17AD-4A5A-AE5F-698C80B52632}" srcOrd="0" destOrd="0" presId="urn:microsoft.com/office/officeart/2018/2/layout/IconVerticalSolidList"/>
    <dgm:cxn modelId="{2BBA3D6C-25D7-44C2-9F22-75C4FD4CC071}" type="presParOf" srcId="{CEA829FE-17AD-4A5A-AE5F-698C80B52632}" destId="{956F9F44-0BCB-47C3-9043-11FA4495C796}" srcOrd="0" destOrd="0" presId="urn:microsoft.com/office/officeart/2018/2/layout/IconVerticalSolidList"/>
    <dgm:cxn modelId="{976400E9-4E12-4A2E-BCCA-0CE48C70B708}" type="presParOf" srcId="{CEA829FE-17AD-4A5A-AE5F-698C80B52632}" destId="{1B4B626F-9FD9-4BD0-A3FA-5096328561AD}" srcOrd="1" destOrd="0" presId="urn:microsoft.com/office/officeart/2018/2/layout/IconVerticalSolidList"/>
    <dgm:cxn modelId="{525F14BF-FB31-4E14-A3BF-45C0E67EA727}" type="presParOf" srcId="{CEA829FE-17AD-4A5A-AE5F-698C80B52632}" destId="{41AB9D58-283F-4258-9F6E-52507A319DBC}" srcOrd="2" destOrd="0" presId="urn:microsoft.com/office/officeart/2018/2/layout/IconVerticalSolidList"/>
    <dgm:cxn modelId="{BAC76DB3-6A2F-4BE9-BBBE-5905130F7FC8}" type="presParOf" srcId="{CEA829FE-17AD-4A5A-AE5F-698C80B52632}" destId="{CBDA3E01-9972-41E2-93FA-D6490009A7DB}" srcOrd="3" destOrd="0" presId="urn:microsoft.com/office/officeart/2018/2/layout/IconVerticalSolidList"/>
    <dgm:cxn modelId="{E0BD0C4A-803F-4905-AF87-D95F1C5625C1}" type="presParOf" srcId="{3B9964B9-BC95-41CD-B0B9-8D9108271BC1}" destId="{DF929B8D-15CF-439F-9B12-ECEFBFEC0B3A}" srcOrd="1" destOrd="0" presId="urn:microsoft.com/office/officeart/2018/2/layout/IconVerticalSolidList"/>
    <dgm:cxn modelId="{F9137459-2FF0-48D3-BB78-C88419F87C1A}" type="presParOf" srcId="{3B9964B9-BC95-41CD-B0B9-8D9108271BC1}" destId="{585E1B12-467C-4CFC-B744-6BF832C31CC6}" srcOrd="2" destOrd="0" presId="urn:microsoft.com/office/officeart/2018/2/layout/IconVerticalSolidList"/>
    <dgm:cxn modelId="{C842E530-5E16-4823-B3A7-1A73AFEE66D0}" type="presParOf" srcId="{585E1B12-467C-4CFC-B744-6BF832C31CC6}" destId="{B7277823-0FA1-4E80-9BE2-F1AFCECE45BE}" srcOrd="0" destOrd="0" presId="urn:microsoft.com/office/officeart/2018/2/layout/IconVerticalSolidList"/>
    <dgm:cxn modelId="{9B936E05-3CED-4844-BFE4-68CEA8949DAC}" type="presParOf" srcId="{585E1B12-467C-4CFC-B744-6BF832C31CC6}" destId="{6E507493-BE87-4F60-8FA4-C6BAE19DAD60}" srcOrd="1" destOrd="0" presId="urn:microsoft.com/office/officeart/2018/2/layout/IconVerticalSolidList"/>
    <dgm:cxn modelId="{A1CA36BD-B2F0-42AB-8457-38DB7667C399}" type="presParOf" srcId="{585E1B12-467C-4CFC-B744-6BF832C31CC6}" destId="{5473BF9D-71B5-4887-98DB-B1F837C219B4}" srcOrd="2" destOrd="0" presId="urn:microsoft.com/office/officeart/2018/2/layout/IconVerticalSolidList"/>
    <dgm:cxn modelId="{1AB4B550-080C-42AC-B736-2F281C275436}" type="presParOf" srcId="{585E1B12-467C-4CFC-B744-6BF832C31CC6}" destId="{CEF9BFC0-7422-4BAD-A064-3029CC9282F4}" srcOrd="3" destOrd="0" presId="urn:microsoft.com/office/officeart/2018/2/layout/IconVerticalSolidList"/>
    <dgm:cxn modelId="{EB7AACB4-C562-46AB-A781-FFBCEEFBF43A}" type="presParOf" srcId="{3B9964B9-BC95-41CD-B0B9-8D9108271BC1}" destId="{9D7D5AF5-F329-4D78-9426-9D343D17D15F}" srcOrd="3" destOrd="0" presId="urn:microsoft.com/office/officeart/2018/2/layout/IconVerticalSolidList"/>
    <dgm:cxn modelId="{B896EA75-2F6B-4763-9F80-CEE928F1EFAF}" type="presParOf" srcId="{3B9964B9-BC95-41CD-B0B9-8D9108271BC1}" destId="{34E61906-17EF-430A-B993-1FDD12C6D4ED}" srcOrd="4" destOrd="0" presId="urn:microsoft.com/office/officeart/2018/2/layout/IconVerticalSolidList"/>
    <dgm:cxn modelId="{C75B6BE1-DB05-4136-AD99-29989DBCAB34}" type="presParOf" srcId="{34E61906-17EF-430A-B993-1FDD12C6D4ED}" destId="{CAAB2993-A458-4726-B7FD-4829A8B83DDC}" srcOrd="0" destOrd="0" presId="urn:microsoft.com/office/officeart/2018/2/layout/IconVerticalSolidList"/>
    <dgm:cxn modelId="{7AC33670-A845-47A7-ABEB-D6C4FC378861}" type="presParOf" srcId="{34E61906-17EF-430A-B993-1FDD12C6D4ED}" destId="{F4370C0F-5CCD-452E-84C3-9B768DB85BE0}" srcOrd="1" destOrd="0" presId="urn:microsoft.com/office/officeart/2018/2/layout/IconVerticalSolidList"/>
    <dgm:cxn modelId="{98BB56B7-28E1-4E3C-A94F-F29B0D3CCF82}" type="presParOf" srcId="{34E61906-17EF-430A-B993-1FDD12C6D4ED}" destId="{2FCAB109-722A-44D8-A417-5CC838F4789D}" srcOrd="2" destOrd="0" presId="urn:microsoft.com/office/officeart/2018/2/layout/IconVerticalSolidList"/>
    <dgm:cxn modelId="{31D3B92B-C9C2-423B-AF8C-9F371F71840E}" type="presParOf" srcId="{34E61906-17EF-430A-B993-1FDD12C6D4ED}" destId="{A3FAAFE9-324A-4F2A-B8C6-C6A9DCB34147}" srcOrd="3" destOrd="0" presId="urn:microsoft.com/office/officeart/2018/2/layout/IconVerticalSolidList"/>
    <dgm:cxn modelId="{712CD9F4-F9E6-4337-B391-B77EF92C0A41}" type="presParOf" srcId="{3B9964B9-BC95-41CD-B0B9-8D9108271BC1}" destId="{ED5F38F5-DD0F-411C-9B09-4344F41F5FDB}" srcOrd="5" destOrd="0" presId="urn:microsoft.com/office/officeart/2018/2/layout/IconVerticalSolidList"/>
    <dgm:cxn modelId="{AAE5070B-3BAB-4B11-B998-5DD178CDFD75}" type="presParOf" srcId="{3B9964B9-BC95-41CD-B0B9-8D9108271BC1}" destId="{9E92F33A-A4AB-4CF1-909D-581E1882C3F5}" srcOrd="6" destOrd="0" presId="urn:microsoft.com/office/officeart/2018/2/layout/IconVerticalSolidList"/>
    <dgm:cxn modelId="{53F2E50B-A9DA-4475-ACF1-C251BB64740E}" type="presParOf" srcId="{9E92F33A-A4AB-4CF1-909D-581E1882C3F5}" destId="{8CD46B36-9CEB-4E1E-9133-06695963A5FC}" srcOrd="0" destOrd="0" presId="urn:microsoft.com/office/officeart/2018/2/layout/IconVerticalSolidList"/>
    <dgm:cxn modelId="{7D490406-5EA4-4C5C-9609-379833575F21}" type="presParOf" srcId="{9E92F33A-A4AB-4CF1-909D-581E1882C3F5}" destId="{CDE3C2BE-84C2-4403-939B-A69CE01A29C7}" srcOrd="1" destOrd="0" presId="urn:microsoft.com/office/officeart/2018/2/layout/IconVerticalSolidList"/>
    <dgm:cxn modelId="{CD62308C-1AF3-457C-9CE0-3690C655C7A8}" type="presParOf" srcId="{9E92F33A-A4AB-4CF1-909D-581E1882C3F5}" destId="{758DC993-4FCE-4E3C-9020-F4F8CB68670D}" srcOrd="2" destOrd="0" presId="urn:microsoft.com/office/officeart/2018/2/layout/IconVerticalSolidList"/>
    <dgm:cxn modelId="{241E957E-6BDE-4DCC-A532-159A612F0FD0}" type="presParOf" srcId="{9E92F33A-A4AB-4CF1-909D-581E1882C3F5}" destId="{2007D3C1-D306-446E-A59B-55577CDB1DBE}" srcOrd="3" destOrd="0" presId="urn:microsoft.com/office/officeart/2018/2/layout/IconVerticalSolidList"/>
    <dgm:cxn modelId="{C5B07423-3D75-4361-93D4-E3D4085ED645}" type="presParOf" srcId="{3B9964B9-BC95-41CD-B0B9-8D9108271BC1}" destId="{89E6C482-E4FF-4A52-927C-1F9A60D253DE}" srcOrd="7" destOrd="0" presId="urn:microsoft.com/office/officeart/2018/2/layout/IconVerticalSolidList"/>
    <dgm:cxn modelId="{9CB1ACFB-67CF-44FB-83DF-FEB52863E593}" type="presParOf" srcId="{3B9964B9-BC95-41CD-B0B9-8D9108271BC1}" destId="{6ED59D79-622D-4DF4-9613-A92E5992EC96}" srcOrd="8" destOrd="0" presId="urn:microsoft.com/office/officeart/2018/2/layout/IconVerticalSolidList"/>
    <dgm:cxn modelId="{2C88F5F0-AF8B-4D08-B0EA-798A79D0D11D}" type="presParOf" srcId="{6ED59D79-622D-4DF4-9613-A92E5992EC96}" destId="{A9686DFC-019B-493B-AA41-D0B943048B8C}" srcOrd="0" destOrd="0" presId="urn:microsoft.com/office/officeart/2018/2/layout/IconVerticalSolidList"/>
    <dgm:cxn modelId="{A957BA98-DA06-4A1A-97BB-E4C749264BAA}" type="presParOf" srcId="{6ED59D79-622D-4DF4-9613-A92E5992EC96}" destId="{CDDCF2F4-E9D2-4A8A-A7F1-4B06BC9BA1FD}" srcOrd="1" destOrd="0" presId="urn:microsoft.com/office/officeart/2018/2/layout/IconVerticalSolidList"/>
    <dgm:cxn modelId="{9570E579-710C-468E-B389-EB01695F4E33}" type="presParOf" srcId="{6ED59D79-622D-4DF4-9613-A92E5992EC96}" destId="{B8BA4706-7801-445F-8B8E-927FC316D3BC}" srcOrd="2" destOrd="0" presId="urn:microsoft.com/office/officeart/2018/2/layout/IconVerticalSolidList"/>
    <dgm:cxn modelId="{F35E16DF-0618-44A7-BA54-71A4F7E52304}" type="presParOf" srcId="{6ED59D79-622D-4DF4-9613-A92E5992EC96}" destId="{FFD07D67-5342-4C28-8FAB-FBDEC76ABFE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27361C-E4E7-4A6F-95C3-B1FEB8B8B50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E8B1208-A251-480A-811D-3EB20CF82705}">
      <dgm:prSet/>
      <dgm:spPr/>
      <dgm:t>
        <a:bodyPr/>
        <a:lstStyle/>
        <a:p>
          <a:r>
            <a:rPr lang="en-US" b="1" i="0" baseline="0"/>
            <a:t>Expand Dataset:</a:t>
          </a:r>
          <a:r>
            <a:rPr lang="en-US" b="0" i="0" baseline="0"/>
            <a:t> Use larger and more diverse datasets to improve model accuracy and generalizability </a:t>
          </a:r>
          <a:endParaRPr lang="en-US"/>
        </a:p>
      </dgm:t>
    </dgm:pt>
    <dgm:pt modelId="{C7EE6E18-036C-4ED1-9DCF-7F991423C621}" type="parTrans" cxnId="{6F9448E0-B73C-42CF-BCFE-26A26D2BEB33}">
      <dgm:prSet/>
      <dgm:spPr/>
      <dgm:t>
        <a:bodyPr/>
        <a:lstStyle/>
        <a:p>
          <a:endParaRPr lang="en-US"/>
        </a:p>
      </dgm:t>
    </dgm:pt>
    <dgm:pt modelId="{3551A350-D4FF-42F7-92E2-1123FA4AE719}" type="sibTrans" cxnId="{6F9448E0-B73C-42CF-BCFE-26A26D2BEB33}">
      <dgm:prSet/>
      <dgm:spPr/>
      <dgm:t>
        <a:bodyPr/>
        <a:lstStyle/>
        <a:p>
          <a:endParaRPr lang="en-US"/>
        </a:p>
      </dgm:t>
    </dgm:pt>
    <dgm:pt modelId="{1A5A682E-51C1-4362-9B38-38DBCDD4CFCF}">
      <dgm:prSet/>
      <dgm:spPr/>
      <dgm:t>
        <a:bodyPr/>
        <a:lstStyle/>
        <a:p>
          <a:r>
            <a:rPr lang="en-US" b="1" i="0" baseline="0"/>
            <a:t>Model Enhancement:</a:t>
          </a:r>
          <a:r>
            <a:rPr lang="en-US" b="0" i="0" baseline="0"/>
            <a:t> Explore and compare additional machine learning algorithms to improve performance </a:t>
          </a:r>
          <a:endParaRPr lang="en-US"/>
        </a:p>
      </dgm:t>
    </dgm:pt>
    <dgm:pt modelId="{AF7B6D2D-550E-4C5F-AB64-55D8750F7140}" type="parTrans" cxnId="{2AEAD221-88A9-4C63-A0DA-9F0E3D895CF1}">
      <dgm:prSet/>
      <dgm:spPr/>
      <dgm:t>
        <a:bodyPr/>
        <a:lstStyle/>
        <a:p>
          <a:endParaRPr lang="en-US"/>
        </a:p>
      </dgm:t>
    </dgm:pt>
    <dgm:pt modelId="{0E861469-8947-4189-B7B0-F401590D50EB}" type="sibTrans" cxnId="{2AEAD221-88A9-4C63-A0DA-9F0E3D895CF1}">
      <dgm:prSet/>
      <dgm:spPr/>
      <dgm:t>
        <a:bodyPr/>
        <a:lstStyle/>
        <a:p>
          <a:endParaRPr lang="en-US"/>
        </a:p>
      </dgm:t>
    </dgm:pt>
    <dgm:pt modelId="{095B778E-89A0-47A7-AB4E-7F71735FE021}">
      <dgm:prSet/>
      <dgm:spPr/>
      <dgm:t>
        <a:bodyPr/>
        <a:lstStyle/>
        <a:p>
          <a:r>
            <a:rPr lang="en-US" b="1" i="0" baseline="0"/>
            <a:t>Real-World Testing:</a:t>
          </a:r>
          <a:r>
            <a:rPr lang="en-US" b="0" i="0" baseline="0"/>
            <a:t> Conduct user testing to evaluate usability and effectiveness in real-life settings </a:t>
          </a:r>
          <a:endParaRPr lang="en-US"/>
        </a:p>
      </dgm:t>
    </dgm:pt>
    <dgm:pt modelId="{704DBCD7-E36B-4F73-B2F5-79BCD02466D9}" type="parTrans" cxnId="{38E7F5C3-B515-4870-8017-06906A13F168}">
      <dgm:prSet/>
      <dgm:spPr/>
      <dgm:t>
        <a:bodyPr/>
        <a:lstStyle/>
        <a:p>
          <a:endParaRPr lang="en-US"/>
        </a:p>
      </dgm:t>
    </dgm:pt>
    <dgm:pt modelId="{67D81A80-C14C-48B2-8EDC-5A5DA140D579}" type="sibTrans" cxnId="{38E7F5C3-B515-4870-8017-06906A13F168}">
      <dgm:prSet/>
      <dgm:spPr/>
      <dgm:t>
        <a:bodyPr/>
        <a:lstStyle/>
        <a:p>
          <a:endParaRPr lang="en-US"/>
        </a:p>
      </dgm:t>
    </dgm:pt>
    <dgm:pt modelId="{D1EB69D4-17E5-45E4-9DF2-023DB7738753}">
      <dgm:prSet/>
      <dgm:spPr/>
      <dgm:t>
        <a:bodyPr/>
        <a:lstStyle/>
        <a:p>
          <a:r>
            <a:rPr lang="en-US" b="1" i="0" baseline="0"/>
            <a:t>System Expansion:</a:t>
          </a:r>
          <a:r>
            <a:rPr lang="en-US" b="0" i="0" baseline="0"/>
            <a:t> Develop features like a healthcare provider portal and tools for ongoing diabetes management </a:t>
          </a:r>
          <a:endParaRPr lang="en-US"/>
        </a:p>
      </dgm:t>
    </dgm:pt>
    <dgm:pt modelId="{7BD79B87-450E-443F-9AEE-2EA67EAEA28A}" type="parTrans" cxnId="{830C5C16-C1B3-4951-8D01-927BCD33AA73}">
      <dgm:prSet/>
      <dgm:spPr/>
      <dgm:t>
        <a:bodyPr/>
        <a:lstStyle/>
        <a:p>
          <a:endParaRPr lang="en-US"/>
        </a:p>
      </dgm:t>
    </dgm:pt>
    <dgm:pt modelId="{DEC133C9-C2CA-4E70-B9C7-30D69EF0AA2C}" type="sibTrans" cxnId="{830C5C16-C1B3-4951-8D01-927BCD33AA73}">
      <dgm:prSet/>
      <dgm:spPr/>
      <dgm:t>
        <a:bodyPr/>
        <a:lstStyle/>
        <a:p>
          <a:endParaRPr lang="en-US"/>
        </a:p>
      </dgm:t>
    </dgm:pt>
    <dgm:pt modelId="{7FA17E82-5822-4FF0-AF81-E30A8EB6F9E3}" type="pres">
      <dgm:prSet presAssocID="{3427361C-E4E7-4A6F-95C3-B1FEB8B8B506}" presName="root" presStyleCnt="0">
        <dgm:presLayoutVars>
          <dgm:dir/>
          <dgm:resizeHandles val="exact"/>
        </dgm:presLayoutVars>
      </dgm:prSet>
      <dgm:spPr/>
    </dgm:pt>
    <dgm:pt modelId="{E6EBC24C-4312-4939-94D4-99165D5E120C}" type="pres">
      <dgm:prSet presAssocID="{DE8B1208-A251-480A-811D-3EB20CF82705}" presName="compNode" presStyleCnt="0"/>
      <dgm:spPr/>
    </dgm:pt>
    <dgm:pt modelId="{DC632996-080E-434B-948E-1AFF8C0B1F94}" type="pres">
      <dgm:prSet presAssocID="{DE8B1208-A251-480A-811D-3EB20CF82705}" presName="bgRect" presStyleLbl="bgShp" presStyleIdx="0" presStyleCnt="4"/>
      <dgm:spPr/>
    </dgm:pt>
    <dgm:pt modelId="{C69B0596-3252-4D1A-B0DD-92E0573CB53B}" type="pres">
      <dgm:prSet presAssocID="{DE8B1208-A251-480A-811D-3EB20CF82705}"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tatistics"/>
        </a:ext>
      </dgm:extLst>
    </dgm:pt>
    <dgm:pt modelId="{50305976-6BAA-4E91-B457-166AEB82B62A}" type="pres">
      <dgm:prSet presAssocID="{DE8B1208-A251-480A-811D-3EB20CF82705}" presName="spaceRect" presStyleCnt="0"/>
      <dgm:spPr/>
    </dgm:pt>
    <dgm:pt modelId="{95E65009-7260-4EF9-AB26-87AE731D7641}" type="pres">
      <dgm:prSet presAssocID="{DE8B1208-A251-480A-811D-3EB20CF82705}" presName="parTx" presStyleLbl="revTx" presStyleIdx="0" presStyleCnt="4">
        <dgm:presLayoutVars>
          <dgm:chMax val="0"/>
          <dgm:chPref val="0"/>
        </dgm:presLayoutVars>
      </dgm:prSet>
      <dgm:spPr/>
    </dgm:pt>
    <dgm:pt modelId="{7A1E364E-37D9-4C4E-B6CC-4CEF3E05A3B3}" type="pres">
      <dgm:prSet presAssocID="{3551A350-D4FF-42F7-92E2-1123FA4AE719}" presName="sibTrans" presStyleCnt="0"/>
      <dgm:spPr/>
    </dgm:pt>
    <dgm:pt modelId="{7D29A528-26AB-43F2-8960-109F14106DA2}" type="pres">
      <dgm:prSet presAssocID="{1A5A682E-51C1-4362-9B38-38DBCDD4CFCF}" presName="compNode" presStyleCnt="0"/>
      <dgm:spPr/>
    </dgm:pt>
    <dgm:pt modelId="{1684F4EB-66E1-420C-A76D-C48778C09180}" type="pres">
      <dgm:prSet presAssocID="{1A5A682E-51C1-4362-9B38-38DBCDD4CFCF}" presName="bgRect" presStyleLbl="bgShp" presStyleIdx="1" presStyleCnt="4"/>
      <dgm:spPr/>
    </dgm:pt>
    <dgm:pt modelId="{5C7692CF-92AF-478D-817C-ECC853936BEB}" type="pres">
      <dgm:prSet presAssocID="{1A5A682E-51C1-4362-9B38-38DBCDD4CFCF}"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B68712D-A76B-4B29-BAC6-0F8BE61D6E58}" type="pres">
      <dgm:prSet presAssocID="{1A5A682E-51C1-4362-9B38-38DBCDD4CFCF}" presName="spaceRect" presStyleCnt="0"/>
      <dgm:spPr/>
    </dgm:pt>
    <dgm:pt modelId="{BDC6521F-E126-4211-95D4-EE8443614F24}" type="pres">
      <dgm:prSet presAssocID="{1A5A682E-51C1-4362-9B38-38DBCDD4CFCF}" presName="parTx" presStyleLbl="revTx" presStyleIdx="1" presStyleCnt="4">
        <dgm:presLayoutVars>
          <dgm:chMax val="0"/>
          <dgm:chPref val="0"/>
        </dgm:presLayoutVars>
      </dgm:prSet>
      <dgm:spPr/>
    </dgm:pt>
    <dgm:pt modelId="{A34A5E71-B220-4313-AEF3-821B8BE7DF01}" type="pres">
      <dgm:prSet presAssocID="{0E861469-8947-4189-B7B0-F401590D50EB}" presName="sibTrans" presStyleCnt="0"/>
      <dgm:spPr/>
    </dgm:pt>
    <dgm:pt modelId="{2E02873C-7A47-4634-8BC4-BB0B63F9CEC8}" type="pres">
      <dgm:prSet presAssocID="{095B778E-89A0-47A7-AB4E-7F71735FE021}" presName="compNode" presStyleCnt="0"/>
      <dgm:spPr/>
    </dgm:pt>
    <dgm:pt modelId="{19DB8AB1-2B38-4AF9-B6D0-F3995C5DFE7F}" type="pres">
      <dgm:prSet presAssocID="{095B778E-89A0-47A7-AB4E-7F71735FE021}" presName="bgRect" presStyleLbl="bgShp" presStyleIdx="2" presStyleCnt="4"/>
      <dgm:spPr/>
    </dgm:pt>
    <dgm:pt modelId="{A0064CDD-0EDA-478D-B34D-077F90CDE902}" type="pres">
      <dgm:prSet presAssocID="{095B778E-89A0-47A7-AB4E-7F71735FE021}"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est tubes"/>
        </a:ext>
      </dgm:extLst>
    </dgm:pt>
    <dgm:pt modelId="{BB778884-5673-4BA2-83CD-34B2E8326344}" type="pres">
      <dgm:prSet presAssocID="{095B778E-89A0-47A7-AB4E-7F71735FE021}" presName="spaceRect" presStyleCnt="0"/>
      <dgm:spPr/>
    </dgm:pt>
    <dgm:pt modelId="{4A1C34F2-53B3-411F-ADD8-189745F2128B}" type="pres">
      <dgm:prSet presAssocID="{095B778E-89A0-47A7-AB4E-7F71735FE021}" presName="parTx" presStyleLbl="revTx" presStyleIdx="2" presStyleCnt="4">
        <dgm:presLayoutVars>
          <dgm:chMax val="0"/>
          <dgm:chPref val="0"/>
        </dgm:presLayoutVars>
      </dgm:prSet>
      <dgm:spPr/>
    </dgm:pt>
    <dgm:pt modelId="{C7E59221-75D3-43D6-A59F-224FEC2657CD}" type="pres">
      <dgm:prSet presAssocID="{67D81A80-C14C-48B2-8EDC-5A5DA140D579}" presName="sibTrans" presStyleCnt="0"/>
      <dgm:spPr/>
    </dgm:pt>
    <dgm:pt modelId="{3F055AD0-9C45-4D98-B5AE-E795669EA759}" type="pres">
      <dgm:prSet presAssocID="{D1EB69D4-17E5-45E4-9DF2-023DB7738753}" presName="compNode" presStyleCnt="0"/>
      <dgm:spPr/>
    </dgm:pt>
    <dgm:pt modelId="{2C2635DB-3AAC-4E16-84A6-9C4AC72FAE38}" type="pres">
      <dgm:prSet presAssocID="{D1EB69D4-17E5-45E4-9DF2-023DB7738753}" presName="bgRect" presStyleLbl="bgShp" presStyleIdx="3" presStyleCnt="4"/>
      <dgm:spPr/>
    </dgm:pt>
    <dgm:pt modelId="{B4B1A81E-9515-461D-BF78-557A76E9CA18}" type="pres">
      <dgm:prSet presAssocID="{D1EB69D4-17E5-45E4-9DF2-023DB7738753}"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8BF9D799-48B0-47AE-ABA1-003836F66CAE}" type="pres">
      <dgm:prSet presAssocID="{D1EB69D4-17E5-45E4-9DF2-023DB7738753}" presName="spaceRect" presStyleCnt="0"/>
      <dgm:spPr/>
    </dgm:pt>
    <dgm:pt modelId="{9DD6B063-2DCF-4499-ADD4-7DC52DC38B7F}" type="pres">
      <dgm:prSet presAssocID="{D1EB69D4-17E5-45E4-9DF2-023DB7738753}" presName="parTx" presStyleLbl="revTx" presStyleIdx="3" presStyleCnt="4">
        <dgm:presLayoutVars>
          <dgm:chMax val="0"/>
          <dgm:chPref val="0"/>
        </dgm:presLayoutVars>
      </dgm:prSet>
      <dgm:spPr/>
    </dgm:pt>
  </dgm:ptLst>
  <dgm:cxnLst>
    <dgm:cxn modelId="{F4219C04-19F3-4DE7-A8F8-941A6D31E672}" type="presOf" srcId="{DE8B1208-A251-480A-811D-3EB20CF82705}" destId="{95E65009-7260-4EF9-AB26-87AE731D7641}" srcOrd="0" destOrd="0" presId="urn:microsoft.com/office/officeart/2018/2/layout/IconVerticalSolidList"/>
    <dgm:cxn modelId="{830C5C16-C1B3-4951-8D01-927BCD33AA73}" srcId="{3427361C-E4E7-4A6F-95C3-B1FEB8B8B506}" destId="{D1EB69D4-17E5-45E4-9DF2-023DB7738753}" srcOrd="3" destOrd="0" parTransId="{7BD79B87-450E-443F-9AEE-2EA67EAEA28A}" sibTransId="{DEC133C9-C2CA-4E70-B9C7-30D69EF0AA2C}"/>
    <dgm:cxn modelId="{2AEAD221-88A9-4C63-A0DA-9F0E3D895CF1}" srcId="{3427361C-E4E7-4A6F-95C3-B1FEB8B8B506}" destId="{1A5A682E-51C1-4362-9B38-38DBCDD4CFCF}" srcOrd="1" destOrd="0" parTransId="{AF7B6D2D-550E-4C5F-AB64-55D8750F7140}" sibTransId="{0E861469-8947-4189-B7B0-F401590D50EB}"/>
    <dgm:cxn modelId="{A340945B-C8C2-4890-8D4B-03225CA01EF0}" type="presOf" srcId="{1A5A682E-51C1-4362-9B38-38DBCDD4CFCF}" destId="{BDC6521F-E126-4211-95D4-EE8443614F24}" srcOrd="0" destOrd="0" presId="urn:microsoft.com/office/officeart/2018/2/layout/IconVerticalSolidList"/>
    <dgm:cxn modelId="{02C45D72-A320-43AB-8942-3325ED4DBCC1}" type="presOf" srcId="{D1EB69D4-17E5-45E4-9DF2-023DB7738753}" destId="{9DD6B063-2DCF-4499-ADD4-7DC52DC38B7F}" srcOrd="0" destOrd="0" presId="urn:microsoft.com/office/officeart/2018/2/layout/IconVerticalSolidList"/>
    <dgm:cxn modelId="{E7BED054-5C85-4B83-8A4A-6537DEF2DF5E}" type="presOf" srcId="{095B778E-89A0-47A7-AB4E-7F71735FE021}" destId="{4A1C34F2-53B3-411F-ADD8-189745F2128B}" srcOrd="0" destOrd="0" presId="urn:microsoft.com/office/officeart/2018/2/layout/IconVerticalSolidList"/>
    <dgm:cxn modelId="{06346B9E-02D1-460C-B1A0-880A6F7E7CE7}" type="presOf" srcId="{3427361C-E4E7-4A6F-95C3-B1FEB8B8B506}" destId="{7FA17E82-5822-4FF0-AF81-E30A8EB6F9E3}" srcOrd="0" destOrd="0" presId="urn:microsoft.com/office/officeart/2018/2/layout/IconVerticalSolidList"/>
    <dgm:cxn modelId="{38E7F5C3-B515-4870-8017-06906A13F168}" srcId="{3427361C-E4E7-4A6F-95C3-B1FEB8B8B506}" destId="{095B778E-89A0-47A7-AB4E-7F71735FE021}" srcOrd="2" destOrd="0" parTransId="{704DBCD7-E36B-4F73-B2F5-79BCD02466D9}" sibTransId="{67D81A80-C14C-48B2-8EDC-5A5DA140D579}"/>
    <dgm:cxn modelId="{6F9448E0-B73C-42CF-BCFE-26A26D2BEB33}" srcId="{3427361C-E4E7-4A6F-95C3-B1FEB8B8B506}" destId="{DE8B1208-A251-480A-811D-3EB20CF82705}" srcOrd="0" destOrd="0" parTransId="{C7EE6E18-036C-4ED1-9DCF-7F991423C621}" sibTransId="{3551A350-D4FF-42F7-92E2-1123FA4AE719}"/>
    <dgm:cxn modelId="{CDCA867E-542D-4A18-A516-26F16E38C5B8}" type="presParOf" srcId="{7FA17E82-5822-4FF0-AF81-E30A8EB6F9E3}" destId="{E6EBC24C-4312-4939-94D4-99165D5E120C}" srcOrd="0" destOrd="0" presId="urn:microsoft.com/office/officeart/2018/2/layout/IconVerticalSolidList"/>
    <dgm:cxn modelId="{B737BD73-023A-43CD-8998-D2898C4DBA3D}" type="presParOf" srcId="{E6EBC24C-4312-4939-94D4-99165D5E120C}" destId="{DC632996-080E-434B-948E-1AFF8C0B1F94}" srcOrd="0" destOrd="0" presId="urn:microsoft.com/office/officeart/2018/2/layout/IconVerticalSolidList"/>
    <dgm:cxn modelId="{0F23FEFB-512E-48B0-A773-8817A641EE7A}" type="presParOf" srcId="{E6EBC24C-4312-4939-94D4-99165D5E120C}" destId="{C69B0596-3252-4D1A-B0DD-92E0573CB53B}" srcOrd="1" destOrd="0" presId="urn:microsoft.com/office/officeart/2018/2/layout/IconVerticalSolidList"/>
    <dgm:cxn modelId="{205C80B7-E22D-4FC2-91EA-08866850C1F3}" type="presParOf" srcId="{E6EBC24C-4312-4939-94D4-99165D5E120C}" destId="{50305976-6BAA-4E91-B457-166AEB82B62A}" srcOrd="2" destOrd="0" presId="urn:microsoft.com/office/officeart/2018/2/layout/IconVerticalSolidList"/>
    <dgm:cxn modelId="{CB5F7D37-1094-41ED-A2CE-CFDB8E982B54}" type="presParOf" srcId="{E6EBC24C-4312-4939-94D4-99165D5E120C}" destId="{95E65009-7260-4EF9-AB26-87AE731D7641}" srcOrd="3" destOrd="0" presId="urn:microsoft.com/office/officeart/2018/2/layout/IconVerticalSolidList"/>
    <dgm:cxn modelId="{7605D382-4871-4F24-9AA4-AEE959499543}" type="presParOf" srcId="{7FA17E82-5822-4FF0-AF81-E30A8EB6F9E3}" destId="{7A1E364E-37D9-4C4E-B6CC-4CEF3E05A3B3}" srcOrd="1" destOrd="0" presId="urn:microsoft.com/office/officeart/2018/2/layout/IconVerticalSolidList"/>
    <dgm:cxn modelId="{F25A28B8-7E52-4108-962C-F531712D421A}" type="presParOf" srcId="{7FA17E82-5822-4FF0-AF81-E30A8EB6F9E3}" destId="{7D29A528-26AB-43F2-8960-109F14106DA2}" srcOrd="2" destOrd="0" presId="urn:microsoft.com/office/officeart/2018/2/layout/IconVerticalSolidList"/>
    <dgm:cxn modelId="{F8564BA1-9AC9-4CA6-8E76-68D006BA86AE}" type="presParOf" srcId="{7D29A528-26AB-43F2-8960-109F14106DA2}" destId="{1684F4EB-66E1-420C-A76D-C48778C09180}" srcOrd="0" destOrd="0" presId="urn:microsoft.com/office/officeart/2018/2/layout/IconVerticalSolidList"/>
    <dgm:cxn modelId="{9F2B66F6-2E8F-463A-971B-A0EACFBCEEB3}" type="presParOf" srcId="{7D29A528-26AB-43F2-8960-109F14106DA2}" destId="{5C7692CF-92AF-478D-817C-ECC853936BEB}" srcOrd="1" destOrd="0" presId="urn:microsoft.com/office/officeart/2018/2/layout/IconVerticalSolidList"/>
    <dgm:cxn modelId="{EFEA4CC3-46E1-44E6-B4C2-B521CE6591A1}" type="presParOf" srcId="{7D29A528-26AB-43F2-8960-109F14106DA2}" destId="{9B68712D-A76B-4B29-BAC6-0F8BE61D6E58}" srcOrd="2" destOrd="0" presId="urn:microsoft.com/office/officeart/2018/2/layout/IconVerticalSolidList"/>
    <dgm:cxn modelId="{2DE589D7-68BF-41A0-A069-609BA3E7F018}" type="presParOf" srcId="{7D29A528-26AB-43F2-8960-109F14106DA2}" destId="{BDC6521F-E126-4211-95D4-EE8443614F24}" srcOrd="3" destOrd="0" presId="urn:microsoft.com/office/officeart/2018/2/layout/IconVerticalSolidList"/>
    <dgm:cxn modelId="{4AB3ED35-1CD2-46B9-A894-889A1B1769AA}" type="presParOf" srcId="{7FA17E82-5822-4FF0-AF81-E30A8EB6F9E3}" destId="{A34A5E71-B220-4313-AEF3-821B8BE7DF01}" srcOrd="3" destOrd="0" presId="urn:microsoft.com/office/officeart/2018/2/layout/IconVerticalSolidList"/>
    <dgm:cxn modelId="{FA01B457-A5D9-4338-9BF7-812E73B8BD3C}" type="presParOf" srcId="{7FA17E82-5822-4FF0-AF81-E30A8EB6F9E3}" destId="{2E02873C-7A47-4634-8BC4-BB0B63F9CEC8}" srcOrd="4" destOrd="0" presId="urn:microsoft.com/office/officeart/2018/2/layout/IconVerticalSolidList"/>
    <dgm:cxn modelId="{DDE3748F-EBBB-419F-BA29-14548690BFC0}" type="presParOf" srcId="{2E02873C-7A47-4634-8BC4-BB0B63F9CEC8}" destId="{19DB8AB1-2B38-4AF9-B6D0-F3995C5DFE7F}" srcOrd="0" destOrd="0" presId="urn:microsoft.com/office/officeart/2018/2/layout/IconVerticalSolidList"/>
    <dgm:cxn modelId="{2BF7252F-353F-4A4F-AD8C-96413705E981}" type="presParOf" srcId="{2E02873C-7A47-4634-8BC4-BB0B63F9CEC8}" destId="{A0064CDD-0EDA-478D-B34D-077F90CDE902}" srcOrd="1" destOrd="0" presId="urn:microsoft.com/office/officeart/2018/2/layout/IconVerticalSolidList"/>
    <dgm:cxn modelId="{27AD308C-9BD4-43D6-B4EC-9F8457D63350}" type="presParOf" srcId="{2E02873C-7A47-4634-8BC4-BB0B63F9CEC8}" destId="{BB778884-5673-4BA2-83CD-34B2E8326344}" srcOrd="2" destOrd="0" presId="urn:microsoft.com/office/officeart/2018/2/layout/IconVerticalSolidList"/>
    <dgm:cxn modelId="{83CC5688-515E-49CD-98B2-7BA4093C4BA8}" type="presParOf" srcId="{2E02873C-7A47-4634-8BC4-BB0B63F9CEC8}" destId="{4A1C34F2-53B3-411F-ADD8-189745F2128B}" srcOrd="3" destOrd="0" presId="urn:microsoft.com/office/officeart/2018/2/layout/IconVerticalSolidList"/>
    <dgm:cxn modelId="{D2C38098-28B7-4B84-A7E5-261E96E2F369}" type="presParOf" srcId="{7FA17E82-5822-4FF0-AF81-E30A8EB6F9E3}" destId="{C7E59221-75D3-43D6-A59F-224FEC2657CD}" srcOrd="5" destOrd="0" presId="urn:microsoft.com/office/officeart/2018/2/layout/IconVerticalSolidList"/>
    <dgm:cxn modelId="{C4B6F47C-5469-4F48-9A97-35FF81235C49}" type="presParOf" srcId="{7FA17E82-5822-4FF0-AF81-E30A8EB6F9E3}" destId="{3F055AD0-9C45-4D98-B5AE-E795669EA759}" srcOrd="6" destOrd="0" presId="urn:microsoft.com/office/officeart/2018/2/layout/IconVerticalSolidList"/>
    <dgm:cxn modelId="{38B2EC0E-52CC-4D87-A9A2-FA47FB810E6C}" type="presParOf" srcId="{3F055AD0-9C45-4D98-B5AE-E795669EA759}" destId="{2C2635DB-3AAC-4E16-84A6-9C4AC72FAE38}" srcOrd="0" destOrd="0" presId="urn:microsoft.com/office/officeart/2018/2/layout/IconVerticalSolidList"/>
    <dgm:cxn modelId="{E22E1020-B15D-4BD3-A148-EB764CC0F03C}" type="presParOf" srcId="{3F055AD0-9C45-4D98-B5AE-E795669EA759}" destId="{B4B1A81E-9515-461D-BF78-557A76E9CA18}" srcOrd="1" destOrd="0" presId="urn:microsoft.com/office/officeart/2018/2/layout/IconVerticalSolidList"/>
    <dgm:cxn modelId="{23733BF2-CD78-4469-B413-5EEEAC060B7A}" type="presParOf" srcId="{3F055AD0-9C45-4D98-B5AE-E795669EA759}" destId="{8BF9D799-48B0-47AE-ABA1-003836F66CAE}" srcOrd="2" destOrd="0" presId="urn:microsoft.com/office/officeart/2018/2/layout/IconVerticalSolidList"/>
    <dgm:cxn modelId="{B28BAD58-7536-4A40-AED1-3C08C79D1A02}" type="presParOf" srcId="{3F055AD0-9C45-4D98-B5AE-E795669EA759}" destId="{9DD6B063-2DCF-4499-ADD4-7DC52DC38B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F9F44-0BCB-47C3-9043-11FA4495C796}">
      <dsp:nvSpPr>
        <dsp:cNvPr id="0" name=""/>
        <dsp:cNvSpPr/>
      </dsp:nvSpPr>
      <dsp:spPr>
        <a:xfrm>
          <a:off x="0" y="2537"/>
          <a:ext cx="9406731" cy="540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B626F-9FD9-4BD0-A3FA-5096328561AD}">
      <dsp:nvSpPr>
        <dsp:cNvPr id="0" name=""/>
        <dsp:cNvSpPr/>
      </dsp:nvSpPr>
      <dsp:spPr>
        <a:xfrm>
          <a:off x="163489" y="124141"/>
          <a:ext cx="297254" cy="2972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DA3E01-9972-41E2-93FA-D6490009A7DB}">
      <dsp:nvSpPr>
        <dsp:cNvPr id="0" name=""/>
        <dsp:cNvSpPr/>
      </dsp:nvSpPr>
      <dsp:spPr>
        <a:xfrm>
          <a:off x="624233" y="2537"/>
          <a:ext cx="8782497" cy="54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99" tIns="57199" rIns="57199" bIns="57199" numCol="1" spcCol="1270" anchor="ctr" anchorCtr="0">
          <a:noAutofit/>
        </a:bodyPr>
        <a:lstStyle/>
        <a:p>
          <a:pPr marL="0" lvl="0" indent="0" algn="l" defTabSz="844550">
            <a:lnSpc>
              <a:spcPct val="100000"/>
            </a:lnSpc>
            <a:spcBef>
              <a:spcPct val="0"/>
            </a:spcBef>
            <a:spcAft>
              <a:spcPct val="35000"/>
            </a:spcAft>
            <a:buNone/>
          </a:pPr>
          <a:r>
            <a:rPr lang="en-US" sz="1900" kern="1200"/>
            <a:t>Build a </a:t>
          </a:r>
          <a:r>
            <a:rPr lang="en-US" sz="1900" b="1" kern="1200"/>
            <a:t>machine learning model</a:t>
          </a:r>
          <a:r>
            <a:rPr lang="en-US" sz="1900" kern="1200"/>
            <a:t> to predict diabetes risk </a:t>
          </a:r>
        </a:p>
      </dsp:txBody>
      <dsp:txXfrm>
        <a:off x="624233" y="2537"/>
        <a:ext cx="8782497" cy="540462"/>
      </dsp:txXfrm>
    </dsp:sp>
    <dsp:sp modelId="{B7277823-0FA1-4E80-9BE2-F1AFCECE45BE}">
      <dsp:nvSpPr>
        <dsp:cNvPr id="0" name=""/>
        <dsp:cNvSpPr/>
      </dsp:nvSpPr>
      <dsp:spPr>
        <a:xfrm>
          <a:off x="0" y="678115"/>
          <a:ext cx="9406731" cy="540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07493-BE87-4F60-8FA4-C6BAE19DAD60}">
      <dsp:nvSpPr>
        <dsp:cNvPr id="0" name=""/>
        <dsp:cNvSpPr/>
      </dsp:nvSpPr>
      <dsp:spPr>
        <a:xfrm>
          <a:off x="163489" y="799719"/>
          <a:ext cx="297254" cy="2972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F9BFC0-7422-4BAD-A064-3029CC9282F4}">
      <dsp:nvSpPr>
        <dsp:cNvPr id="0" name=""/>
        <dsp:cNvSpPr/>
      </dsp:nvSpPr>
      <dsp:spPr>
        <a:xfrm>
          <a:off x="624233" y="678115"/>
          <a:ext cx="8782497" cy="54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99" tIns="57199" rIns="57199" bIns="57199" numCol="1" spcCol="1270" anchor="ctr" anchorCtr="0">
          <a:noAutofit/>
        </a:bodyPr>
        <a:lstStyle/>
        <a:p>
          <a:pPr marL="0" lvl="0" indent="0" algn="l" defTabSz="844550">
            <a:lnSpc>
              <a:spcPct val="100000"/>
            </a:lnSpc>
            <a:spcBef>
              <a:spcPct val="0"/>
            </a:spcBef>
            <a:spcAft>
              <a:spcPct val="35000"/>
            </a:spcAft>
            <a:buNone/>
          </a:pPr>
          <a:r>
            <a:rPr lang="en-US" sz="1900" kern="1200"/>
            <a:t>Utilize available health data to </a:t>
          </a:r>
          <a:r>
            <a:rPr lang="en-US" sz="1900" b="1" kern="1200"/>
            <a:t>identify key risk factors</a:t>
          </a:r>
          <a:r>
            <a:rPr lang="en-US" sz="1900" kern="1200"/>
            <a:t> </a:t>
          </a:r>
        </a:p>
      </dsp:txBody>
      <dsp:txXfrm>
        <a:off x="624233" y="678115"/>
        <a:ext cx="8782497" cy="540462"/>
      </dsp:txXfrm>
    </dsp:sp>
    <dsp:sp modelId="{CAAB2993-A458-4726-B7FD-4829A8B83DDC}">
      <dsp:nvSpPr>
        <dsp:cNvPr id="0" name=""/>
        <dsp:cNvSpPr/>
      </dsp:nvSpPr>
      <dsp:spPr>
        <a:xfrm>
          <a:off x="0" y="1353692"/>
          <a:ext cx="9406731" cy="540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370C0F-5CCD-452E-84C3-9B768DB85BE0}">
      <dsp:nvSpPr>
        <dsp:cNvPr id="0" name=""/>
        <dsp:cNvSpPr/>
      </dsp:nvSpPr>
      <dsp:spPr>
        <a:xfrm>
          <a:off x="163489" y="1475296"/>
          <a:ext cx="297254" cy="2972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FAAFE9-324A-4F2A-B8C6-C6A9DCB34147}">
      <dsp:nvSpPr>
        <dsp:cNvPr id="0" name=""/>
        <dsp:cNvSpPr/>
      </dsp:nvSpPr>
      <dsp:spPr>
        <a:xfrm>
          <a:off x="624233" y="1353692"/>
          <a:ext cx="8782497" cy="54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99" tIns="57199" rIns="57199" bIns="57199" numCol="1" spcCol="1270" anchor="ctr" anchorCtr="0">
          <a:noAutofit/>
        </a:bodyPr>
        <a:lstStyle/>
        <a:p>
          <a:pPr marL="0" lvl="0" indent="0" algn="l" defTabSz="844550">
            <a:lnSpc>
              <a:spcPct val="100000"/>
            </a:lnSpc>
            <a:spcBef>
              <a:spcPct val="0"/>
            </a:spcBef>
            <a:spcAft>
              <a:spcPct val="35000"/>
            </a:spcAft>
            <a:buNone/>
          </a:pPr>
          <a:r>
            <a:rPr lang="en-US" sz="1900" kern="1200"/>
            <a:t>Improve </a:t>
          </a:r>
          <a:r>
            <a:rPr lang="en-US" sz="1900" b="1" kern="1200"/>
            <a:t>early detection</a:t>
          </a:r>
          <a:r>
            <a:rPr lang="en-US" sz="1900" kern="1200"/>
            <a:t> compared to traditional methods </a:t>
          </a:r>
        </a:p>
      </dsp:txBody>
      <dsp:txXfrm>
        <a:off x="624233" y="1353692"/>
        <a:ext cx="8782497" cy="540462"/>
      </dsp:txXfrm>
    </dsp:sp>
    <dsp:sp modelId="{8CD46B36-9CEB-4E1E-9133-06695963A5FC}">
      <dsp:nvSpPr>
        <dsp:cNvPr id="0" name=""/>
        <dsp:cNvSpPr/>
      </dsp:nvSpPr>
      <dsp:spPr>
        <a:xfrm>
          <a:off x="0" y="2029270"/>
          <a:ext cx="9406731" cy="540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3C2BE-84C2-4403-939B-A69CE01A29C7}">
      <dsp:nvSpPr>
        <dsp:cNvPr id="0" name=""/>
        <dsp:cNvSpPr/>
      </dsp:nvSpPr>
      <dsp:spPr>
        <a:xfrm>
          <a:off x="163489" y="2150874"/>
          <a:ext cx="297254" cy="2972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07D3C1-D306-446E-A59B-55577CDB1DBE}">
      <dsp:nvSpPr>
        <dsp:cNvPr id="0" name=""/>
        <dsp:cNvSpPr/>
      </dsp:nvSpPr>
      <dsp:spPr>
        <a:xfrm>
          <a:off x="624233" y="2029270"/>
          <a:ext cx="8782497" cy="54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99" tIns="57199" rIns="57199" bIns="57199" numCol="1" spcCol="1270" anchor="ctr" anchorCtr="0">
          <a:noAutofit/>
        </a:bodyPr>
        <a:lstStyle/>
        <a:p>
          <a:pPr marL="0" lvl="0" indent="0" algn="l" defTabSz="844550">
            <a:lnSpc>
              <a:spcPct val="100000"/>
            </a:lnSpc>
            <a:spcBef>
              <a:spcPct val="0"/>
            </a:spcBef>
            <a:spcAft>
              <a:spcPct val="35000"/>
            </a:spcAft>
            <a:buNone/>
          </a:pPr>
          <a:r>
            <a:rPr lang="en-US" sz="1900" kern="1200"/>
            <a:t>Support </a:t>
          </a:r>
          <a:r>
            <a:rPr lang="en-US" sz="1900" b="1" kern="1200"/>
            <a:t>proactive intervention and decision-making</a:t>
          </a:r>
          <a:r>
            <a:rPr lang="en-US" sz="1900" kern="1200"/>
            <a:t> </a:t>
          </a:r>
        </a:p>
      </dsp:txBody>
      <dsp:txXfrm>
        <a:off x="624233" y="2029270"/>
        <a:ext cx="8782497" cy="540462"/>
      </dsp:txXfrm>
    </dsp:sp>
    <dsp:sp modelId="{A9686DFC-019B-493B-AA41-D0B943048B8C}">
      <dsp:nvSpPr>
        <dsp:cNvPr id="0" name=""/>
        <dsp:cNvSpPr/>
      </dsp:nvSpPr>
      <dsp:spPr>
        <a:xfrm>
          <a:off x="0" y="2704848"/>
          <a:ext cx="9406731" cy="540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DCF2F4-E9D2-4A8A-A7F1-4B06BC9BA1FD}">
      <dsp:nvSpPr>
        <dsp:cNvPr id="0" name=""/>
        <dsp:cNvSpPr/>
      </dsp:nvSpPr>
      <dsp:spPr>
        <a:xfrm>
          <a:off x="163489" y="2826452"/>
          <a:ext cx="297254" cy="2972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D07D67-5342-4C28-8FAB-FBDEC76ABFE7}">
      <dsp:nvSpPr>
        <dsp:cNvPr id="0" name=""/>
        <dsp:cNvSpPr/>
      </dsp:nvSpPr>
      <dsp:spPr>
        <a:xfrm>
          <a:off x="624233" y="2704848"/>
          <a:ext cx="8782497" cy="54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99" tIns="57199" rIns="57199" bIns="57199" numCol="1" spcCol="1270" anchor="ctr" anchorCtr="0">
          <a:noAutofit/>
        </a:bodyPr>
        <a:lstStyle/>
        <a:p>
          <a:pPr marL="0" lvl="0" indent="0" algn="l" defTabSz="844550">
            <a:lnSpc>
              <a:spcPct val="100000"/>
            </a:lnSpc>
            <a:spcBef>
              <a:spcPct val="0"/>
            </a:spcBef>
            <a:spcAft>
              <a:spcPct val="35000"/>
            </a:spcAft>
            <a:buNone/>
          </a:pPr>
          <a:r>
            <a:rPr lang="en-US" sz="1900" kern="1200"/>
            <a:t>Contribute to the use of </a:t>
          </a:r>
          <a:r>
            <a:rPr lang="en-US" sz="1900" b="1" kern="1200"/>
            <a:t>technology in healthcare analytics</a:t>
          </a:r>
          <a:endParaRPr lang="en-US" sz="1900" kern="1200"/>
        </a:p>
      </dsp:txBody>
      <dsp:txXfrm>
        <a:off x="624233" y="2704848"/>
        <a:ext cx="8782497" cy="54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2996-080E-434B-948E-1AFF8C0B1F94}">
      <dsp:nvSpPr>
        <dsp:cNvPr id="0" name=""/>
        <dsp:cNvSpPr/>
      </dsp:nvSpPr>
      <dsp:spPr>
        <a:xfrm>
          <a:off x="0" y="1792"/>
          <a:ext cx="10889796" cy="9082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B0596-3252-4D1A-B0DD-92E0573CB53B}">
      <dsp:nvSpPr>
        <dsp:cNvPr id="0" name=""/>
        <dsp:cNvSpPr/>
      </dsp:nvSpPr>
      <dsp:spPr>
        <a:xfrm>
          <a:off x="274750" y="206152"/>
          <a:ext cx="499547" cy="4995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E65009-7260-4EF9-AB26-87AE731D7641}">
      <dsp:nvSpPr>
        <dsp:cNvPr id="0" name=""/>
        <dsp:cNvSpPr/>
      </dsp:nvSpPr>
      <dsp:spPr>
        <a:xfrm>
          <a:off x="1049049" y="1792"/>
          <a:ext cx="9840746" cy="90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25" tIns="96125" rIns="96125" bIns="96125" numCol="1" spcCol="1270" anchor="ctr" anchorCtr="0">
          <a:noAutofit/>
        </a:bodyPr>
        <a:lstStyle/>
        <a:p>
          <a:pPr marL="0" lvl="0" indent="0" algn="l" defTabSz="977900">
            <a:lnSpc>
              <a:spcPct val="90000"/>
            </a:lnSpc>
            <a:spcBef>
              <a:spcPct val="0"/>
            </a:spcBef>
            <a:spcAft>
              <a:spcPct val="35000"/>
            </a:spcAft>
            <a:buNone/>
          </a:pPr>
          <a:r>
            <a:rPr lang="en-US" sz="2200" b="1" i="0" kern="1200" baseline="0"/>
            <a:t>Expand Dataset:</a:t>
          </a:r>
          <a:r>
            <a:rPr lang="en-US" sz="2200" b="0" i="0" kern="1200" baseline="0"/>
            <a:t> Use larger and more diverse datasets to improve model accuracy and generalizability </a:t>
          </a:r>
          <a:endParaRPr lang="en-US" sz="2200" kern="1200"/>
        </a:p>
      </dsp:txBody>
      <dsp:txXfrm>
        <a:off x="1049049" y="1792"/>
        <a:ext cx="9840746" cy="908267"/>
      </dsp:txXfrm>
    </dsp:sp>
    <dsp:sp modelId="{1684F4EB-66E1-420C-A76D-C48778C09180}">
      <dsp:nvSpPr>
        <dsp:cNvPr id="0" name=""/>
        <dsp:cNvSpPr/>
      </dsp:nvSpPr>
      <dsp:spPr>
        <a:xfrm>
          <a:off x="0" y="1137126"/>
          <a:ext cx="10889796" cy="9082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92CF-92AF-478D-817C-ECC853936BEB}">
      <dsp:nvSpPr>
        <dsp:cNvPr id="0" name=""/>
        <dsp:cNvSpPr/>
      </dsp:nvSpPr>
      <dsp:spPr>
        <a:xfrm>
          <a:off x="274750" y="1341487"/>
          <a:ext cx="499547" cy="4995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C6521F-E126-4211-95D4-EE8443614F24}">
      <dsp:nvSpPr>
        <dsp:cNvPr id="0" name=""/>
        <dsp:cNvSpPr/>
      </dsp:nvSpPr>
      <dsp:spPr>
        <a:xfrm>
          <a:off x="1049049" y="1137126"/>
          <a:ext cx="9840746" cy="90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25" tIns="96125" rIns="96125" bIns="96125" numCol="1" spcCol="1270" anchor="ctr" anchorCtr="0">
          <a:noAutofit/>
        </a:bodyPr>
        <a:lstStyle/>
        <a:p>
          <a:pPr marL="0" lvl="0" indent="0" algn="l" defTabSz="977900">
            <a:lnSpc>
              <a:spcPct val="90000"/>
            </a:lnSpc>
            <a:spcBef>
              <a:spcPct val="0"/>
            </a:spcBef>
            <a:spcAft>
              <a:spcPct val="35000"/>
            </a:spcAft>
            <a:buNone/>
          </a:pPr>
          <a:r>
            <a:rPr lang="en-US" sz="2200" b="1" i="0" kern="1200" baseline="0"/>
            <a:t>Model Enhancement:</a:t>
          </a:r>
          <a:r>
            <a:rPr lang="en-US" sz="2200" b="0" i="0" kern="1200" baseline="0"/>
            <a:t> Explore and compare additional machine learning algorithms to improve performance </a:t>
          </a:r>
          <a:endParaRPr lang="en-US" sz="2200" kern="1200"/>
        </a:p>
      </dsp:txBody>
      <dsp:txXfrm>
        <a:off x="1049049" y="1137126"/>
        <a:ext cx="9840746" cy="908267"/>
      </dsp:txXfrm>
    </dsp:sp>
    <dsp:sp modelId="{19DB8AB1-2B38-4AF9-B6D0-F3995C5DFE7F}">
      <dsp:nvSpPr>
        <dsp:cNvPr id="0" name=""/>
        <dsp:cNvSpPr/>
      </dsp:nvSpPr>
      <dsp:spPr>
        <a:xfrm>
          <a:off x="0" y="2272461"/>
          <a:ext cx="10889796" cy="9082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64CDD-0EDA-478D-B34D-077F90CDE902}">
      <dsp:nvSpPr>
        <dsp:cNvPr id="0" name=""/>
        <dsp:cNvSpPr/>
      </dsp:nvSpPr>
      <dsp:spPr>
        <a:xfrm>
          <a:off x="274750" y="2476821"/>
          <a:ext cx="499547" cy="4995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1C34F2-53B3-411F-ADD8-189745F2128B}">
      <dsp:nvSpPr>
        <dsp:cNvPr id="0" name=""/>
        <dsp:cNvSpPr/>
      </dsp:nvSpPr>
      <dsp:spPr>
        <a:xfrm>
          <a:off x="1049049" y="2272461"/>
          <a:ext cx="9840746" cy="90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25" tIns="96125" rIns="96125" bIns="96125" numCol="1" spcCol="1270" anchor="ctr" anchorCtr="0">
          <a:noAutofit/>
        </a:bodyPr>
        <a:lstStyle/>
        <a:p>
          <a:pPr marL="0" lvl="0" indent="0" algn="l" defTabSz="977900">
            <a:lnSpc>
              <a:spcPct val="90000"/>
            </a:lnSpc>
            <a:spcBef>
              <a:spcPct val="0"/>
            </a:spcBef>
            <a:spcAft>
              <a:spcPct val="35000"/>
            </a:spcAft>
            <a:buNone/>
          </a:pPr>
          <a:r>
            <a:rPr lang="en-US" sz="2200" b="1" i="0" kern="1200" baseline="0"/>
            <a:t>Real-World Testing:</a:t>
          </a:r>
          <a:r>
            <a:rPr lang="en-US" sz="2200" b="0" i="0" kern="1200" baseline="0"/>
            <a:t> Conduct user testing to evaluate usability and effectiveness in real-life settings </a:t>
          </a:r>
          <a:endParaRPr lang="en-US" sz="2200" kern="1200"/>
        </a:p>
      </dsp:txBody>
      <dsp:txXfrm>
        <a:off x="1049049" y="2272461"/>
        <a:ext cx="9840746" cy="908267"/>
      </dsp:txXfrm>
    </dsp:sp>
    <dsp:sp modelId="{2C2635DB-3AAC-4E16-84A6-9C4AC72FAE38}">
      <dsp:nvSpPr>
        <dsp:cNvPr id="0" name=""/>
        <dsp:cNvSpPr/>
      </dsp:nvSpPr>
      <dsp:spPr>
        <a:xfrm>
          <a:off x="0" y="3407796"/>
          <a:ext cx="10889796" cy="9082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1A81E-9515-461D-BF78-557A76E9CA18}">
      <dsp:nvSpPr>
        <dsp:cNvPr id="0" name=""/>
        <dsp:cNvSpPr/>
      </dsp:nvSpPr>
      <dsp:spPr>
        <a:xfrm>
          <a:off x="274750" y="3612156"/>
          <a:ext cx="499547" cy="4995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D6B063-2DCF-4499-ADD4-7DC52DC38B7F}">
      <dsp:nvSpPr>
        <dsp:cNvPr id="0" name=""/>
        <dsp:cNvSpPr/>
      </dsp:nvSpPr>
      <dsp:spPr>
        <a:xfrm>
          <a:off x="1049049" y="3407796"/>
          <a:ext cx="9840746" cy="90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25" tIns="96125" rIns="96125" bIns="96125" numCol="1" spcCol="1270" anchor="ctr" anchorCtr="0">
          <a:noAutofit/>
        </a:bodyPr>
        <a:lstStyle/>
        <a:p>
          <a:pPr marL="0" lvl="0" indent="0" algn="l" defTabSz="977900">
            <a:lnSpc>
              <a:spcPct val="90000"/>
            </a:lnSpc>
            <a:spcBef>
              <a:spcPct val="0"/>
            </a:spcBef>
            <a:spcAft>
              <a:spcPct val="35000"/>
            </a:spcAft>
            <a:buNone/>
          </a:pPr>
          <a:r>
            <a:rPr lang="en-US" sz="2200" b="1" i="0" kern="1200" baseline="0"/>
            <a:t>System Expansion:</a:t>
          </a:r>
          <a:r>
            <a:rPr lang="en-US" sz="2200" b="0" i="0" kern="1200" baseline="0"/>
            <a:t> Develop features like a healthcare provider portal and tools for ongoing diabetes management </a:t>
          </a:r>
          <a:endParaRPr lang="en-US" sz="2200" kern="1200"/>
        </a:p>
      </dsp:txBody>
      <dsp:txXfrm>
        <a:off x="1049049" y="3407796"/>
        <a:ext cx="9840746" cy="9082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4/8/2026</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A894A48D-3417-BE20-3062-A36609690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AC9ED954-709D-51DC-3EA0-0E06FE1D72A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a:extLst>
              <a:ext uri="{FF2B5EF4-FFF2-40B4-BE49-F238E27FC236}">
                <a16:creationId xmlns:a16="http://schemas.microsoft.com/office/drawing/2014/main" id="{1F57F2FB-2942-7663-E6DB-E3A976549D5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1" name="Date Placeholder 10">
            <a:extLst>
              <a:ext uri="{FF2B5EF4-FFF2-40B4-BE49-F238E27FC236}">
                <a16:creationId xmlns:a16="http://schemas.microsoft.com/office/drawing/2014/main" id="{ED31FE42-8AA6-DC9C-5EE7-8737143C1DD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8D246-FB21-4ACB-9068-6447CC7872F8}" type="datetimeFigureOut">
              <a:rPr lang="en-US" smtClean="0"/>
              <a:t>4/8/2026</a:t>
            </a:fld>
            <a:endParaRPr lang="en-US"/>
          </a:p>
        </p:txBody>
      </p:sp>
      <p:sp>
        <p:nvSpPr>
          <p:cNvPr id="12" name="Notes Placeholder 11">
            <a:extLst>
              <a:ext uri="{FF2B5EF4-FFF2-40B4-BE49-F238E27FC236}">
                <a16:creationId xmlns:a16="http://schemas.microsoft.com/office/drawing/2014/main" id="{5F659C92-43C4-05C5-9170-5CF256AF997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74923A81-0599-8ECF-BDF0-A4898D46829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F3159-94EB-4F6B-8273-09F1A6B019E6}" type="slidenum">
              <a:rPr lang="en-US" smtClean="0"/>
              <a:t>‹#›</a:t>
            </a:fld>
            <a:endParaRPr 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371288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11</a:t>
            </a:fld>
            <a:endParaRPr lang="en-US" altLang="zh-CN" noProof="0" dirty="0"/>
          </a:p>
        </p:txBody>
      </p:sp>
    </p:spTree>
    <p:extLst>
      <p:ext uri="{BB962C8B-B14F-4D97-AF65-F5344CB8AC3E}">
        <p14:creationId xmlns:p14="http://schemas.microsoft.com/office/powerpoint/2010/main" val="424578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14</a:t>
            </a:fld>
            <a:endParaRPr lang="en-US" altLang="zh-CN" noProof="0" dirty="0"/>
          </a:p>
        </p:txBody>
      </p:sp>
    </p:spTree>
    <p:extLst>
      <p:ext uri="{BB962C8B-B14F-4D97-AF65-F5344CB8AC3E}">
        <p14:creationId xmlns:p14="http://schemas.microsoft.com/office/powerpoint/2010/main" val="188905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15</a:t>
            </a:fld>
            <a:endParaRPr lang="en-US" altLang="zh-CN" dirty="0"/>
          </a:p>
        </p:txBody>
      </p:sp>
    </p:spTree>
    <p:extLst>
      <p:ext uri="{BB962C8B-B14F-4D97-AF65-F5344CB8AC3E}">
        <p14:creationId xmlns:p14="http://schemas.microsoft.com/office/powerpoint/2010/main" val="242433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16</a:t>
            </a:fld>
            <a:endParaRPr lang="en-US" altLang="zh-CN" noProof="0" dirty="0"/>
          </a:p>
        </p:txBody>
      </p:sp>
    </p:spTree>
    <p:extLst>
      <p:ext uri="{BB962C8B-B14F-4D97-AF65-F5344CB8AC3E}">
        <p14:creationId xmlns:p14="http://schemas.microsoft.com/office/powerpoint/2010/main" val="297930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18</a:t>
            </a:fld>
            <a:endParaRPr lang="en-US" altLang="zh-CN" noProof="0" dirty="0"/>
          </a:p>
        </p:txBody>
      </p:sp>
    </p:spTree>
    <p:extLst>
      <p:ext uri="{BB962C8B-B14F-4D97-AF65-F5344CB8AC3E}">
        <p14:creationId xmlns:p14="http://schemas.microsoft.com/office/powerpoint/2010/main" val="307767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2</a:t>
            </a:fld>
            <a:endParaRPr lang="en-US" altLang="zh-CN" noProof="0" dirty="0"/>
          </a:p>
        </p:txBody>
      </p:sp>
    </p:spTree>
    <p:extLst>
      <p:ext uri="{BB962C8B-B14F-4D97-AF65-F5344CB8AC3E}">
        <p14:creationId xmlns:p14="http://schemas.microsoft.com/office/powerpoint/2010/main" val="323581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3</a:t>
            </a:fld>
            <a:endParaRPr lang="en-US" altLang="zh-CN" noProof="0" dirty="0"/>
          </a:p>
        </p:txBody>
      </p:sp>
    </p:spTree>
    <p:extLst>
      <p:ext uri="{BB962C8B-B14F-4D97-AF65-F5344CB8AC3E}">
        <p14:creationId xmlns:p14="http://schemas.microsoft.com/office/powerpoint/2010/main" val="96138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4</a:t>
            </a:fld>
            <a:endParaRPr lang="en-US" altLang="zh-CN" noProof="0" dirty="0"/>
          </a:p>
        </p:txBody>
      </p:sp>
    </p:spTree>
    <p:extLst>
      <p:ext uri="{BB962C8B-B14F-4D97-AF65-F5344CB8AC3E}">
        <p14:creationId xmlns:p14="http://schemas.microsoft.com/office/powerpoint/2010/main" val="46400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5</a:t>
            </a:fld>
            <a:endParaRPr lang="en-US" altLang="zh-CN" dirty="0"/>
          </a:p>
        </p:txBody>
      </p:sp>
    </p:spTree>
    <p:extLst>
      <p:ext uri="{BB962C8B-B14F-4D97-AF65-F5344CB8AC3E}">
        <p14:creationId xmlns:p14="http://schemas.microsoft.com/office/powerpoint/2010/main" val="288090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6</a:t>
            </a:fld>
            <a:endParaRPr lang="en-US" altLang="zh-CN" noProof="0" dirty="0"/>
          </a:p>
        </p:txBody>
      </p:sp>
    </p:spTree>
    <p:extLst>
      <p:ext uri="{BB962C8B-B14F-4D97-AF65-F5344CB8AC3E}">
        <p14:creationId xmlns:p14="http://schemas.microsoft.com/office/powerpoint/2010/main" val="79933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7</a:t>
            </a:fld>
            <a:endParaRPr lang="en-US" altLang="zh-CN" dirty="0"/>
          </a:p>
        </p:txBody>
      </p:sp>
    </p:spTree>
    <p:extLst>
      <p:ext uri="{BB962C8B-B14F-4D97-AF65-F5344CB8AC3E}">
        <p14:creationId xmlns:p14="http://schemas.microsoft.com/office/powerpoint/2010/main" val="107746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8</a:t>
            </a:fld>
            <a:endParaRPr lang="en-US" altLang="zh-CN" noProof="0" dirty="0"/>
          </a:p>
        </p:txBody>
      </p:sp>
    </p:spTree>
    <p:extLst>
      <p:ext uri="{BB962C8B-B14F-4D97-AF65-F5344CB8AC3E}">
        <p14:creationId xmlns:p14="http://schemas.microsoft.com/office/powerpoint/2010/main" val="110524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9</a:t>
            </a:fld>
            <a:endParaRPr lang="en-US" altLang="zh-CN" noProof="0" dirty="0"/>
          </a:p>
        </p:txBody>
      </p:sp>
    </p:spTree>
    <p:extLst>
      <p:ext uri="{BB962C8B-B14F-4D97-AF65-F5344CB8AC3E}">
        <p14:creationId xmlns:p14="http://schemas.microsoft.com/office/powerpoint/2010/main" val="348449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3">
            <a:alpha val="2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endParaRPr lang="en-US" noProof="0" dirty="0"/>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solidFill>
                  <a:schemeClr val="accent6"/>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lvl1pPr>
              <a:defRPr>
                <a:solidFill>
                  <a:schemeClr val="accent6"/>
                </a:solidFill>
              </a:defRPr>
            </a:lvl1pPr>
          </a:lstStyle>
          <a:p>
            <a:r>
              <a:rPr lang="en-US"/>
              <a:t>Presentation title</a:t>
            </a:r>
            <a:endParaRPr lang="en-US" dirty="0"/>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lvl1pPr>
              <a:defRPr>
                <a:solidFill>
                  <a:schemeClr val="accent6"/>
                </a:solidFill>
              </a:defRPr>
            </a:lvl1p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noFill/>
          </a:ln>
        </p:spPr>
        <p:txBody>
          <a:bodyPr anchor="ctr">
            <a:noAutofit/>
          </a:bodyPr>
          <a:lstStyle>
            <a:lvl1pPr marL="0" indent="0" algn="ctr">
              <a:buNone/>
              <a:defRPr>
                <a:solidFill>
                  <a:schemeClr val="accent6"/>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08725"/>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lvl1pPr>
              <a:defRPr>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lvl1pPr>
              <a:defRPr>
                <a:solidFill>
                  <a:schemeClr val="accent6"/>
                </a:solidFill>
              </a:defRPr>
            </a:lvl1p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a:xfrm>
            <a:off x="484632" y="6217920"/>
            <a:ext cx="4114800" cy="365125"/>
          </a:xfrm>
        </p:spPr>
        <p:txBody>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a:xfrm>
            <a:off x="11194169" y="6217920"/>
            <a:ext cx="458592" cy="365125"/>
          </a:xfrm>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lvl1pPr>
              <a:defRPr>
                <a:solidFill>
                  <a:schemeClr val="accent6"/>
                </a:solidFill>
              </a:defRPr>
            </a:lvl1pPr>
          </a:lstStyle>
          <a:p>
            <a:r>
              <a:rPr lang="en-US"/>
              <a:t>Click to edit Master title style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solidFill>
                  <a:schemeClr val="accent6"/>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lvl1pPr>
              <a:defRPr>
                <a:solidFill>
                  <a:schemeClr val="accent6"/>
                </a:solidFill>
              </a:defRPr>
            </a:lvl1pPr>
          </a:lstStyle>
          <a:p>
            <a:r>
              <a:rPr lang="en-US"/>
              <a:t>Presentation title</a:t>
            </a:r>
            <a:endParaRPr lang="en-US"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lvl1pPr>
              <a:defRPr>
                <a:solidFill>
                  <a:schemeClr val="accent6"/>
                </a:solidFill>
              </a:defRPr>
            </a:lvl1p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solidFill>
                  <a:schemeClr val="accent6"/>
                </a:solidFill>
              </a:defRPr>
            </a:lvl1pPr>
          </a:lstStyle>
          <a:p>
            <a:r>
              <a:rPr lang="en-US"/>
              <a:t>Click icon to add picture</a:t>
            </a:r>
            <a:endParaRPr lang="en-US" dirty="0"/>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lvl1pPr>
              <a:defRPr>
                <a:solidFill>
                  <a:schemeClr val="accent6"/>
                </a:solidFill>
              </a:defRPr>
            </a:lvl1p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accent6"/>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lvl1pPr>
              <a:defRPr>
                <a:solidFill>
                  <a:schemeClr val="accent6"/>
                </a:solidFill>
              </a:defRPr>
            </a:lvl1p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accent6"/>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dirty="0"/>
              <a:t>Click to edit </a:t>
            </a:r>
            <a:r>
              <a:rPr lang="en-US" altLang="zh-CN" dirty="0"/>
              <a:t>Text</a:t>
            </a:r>
            <a:r>
              <a:rPr lang="zh-CN" altLang="en-US" dirty="0"/>
              <a:t> </a:t>
            </a:r>
            <a:r>
              <a:rPr lang="en-US"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4"/>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a:t>Presentation title</a:t>
            </a:r>
            <a:endParaRPr lang="en-US" noProof="0" dirty="0"/>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lvl1pPr>
              <a:defRPr>
                <a:solidFill>
                  <a:schemeClr val="accent6"/>
                </a:solidFill>
              </a:defRPr>
            </a:lvl1p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39" name="Content placeholder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20000"/>
          </a:schemeClr>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accent6"/>
                </a:solidFill>
                <a:latin typeface="+mn-lt"/>
              </a:defRPr>
            </a:lvl1pPr>
          </a:lstStyle>
          <a:p>
            <a:fld id="{47FEACEE-25B4-4A2D-B147-27296E36371D}" type="slidenum">
              <a:rPr lang="en-US" altLang="zh-CN" smtClean="0"/>
              <a:pPr/>
              <a:t>‹#›</a:t>
            </a:fld>
            <a:endParaRPr lang="en-US" altLang="zh-CN"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accent6"/>
                </a:solidFill>
                <a:latin typeface="+mn-lt"/>
              </a:defRPr>
            </a:lvl1pPr>
          </a:lstStyle>
          <a:p>
            <a:r>
              <a:rPr lang="en-US"/>
              <a:t>Presentation title</a:t>
            </a:r>
            <a:endParaRPr lang="en-US"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hdr="0" dt="0"/>
  <p:txStyles>
    <p:title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s://pixabay.com/fr/illustrations/merci-note-merci-noter-message-1428147/"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https://askatechteacher.wordpress.com/category/spreadsheets/"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emssolutionsint.blogspot.com/2016/12/cetoacidosis-la-diabetes-y-su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1484764" y="1986926"/>
            <a:ext cx="6127630" cy="2057441"/>
          </a:xfrm>
        </p:spPr>
        <p:txBody>
          <a:bodyPr/>
          <a:lstStyle/>
          <a:p>
            <a:r>
              <a:rPr lang="en-US" altLang="zh-CN" dirty="0"/>
              <a:t>Predictive Analytics For Early Diabetes Detection &amp; Management</a:t>
            </a:r>
            <a:endParaRPr lang="en-US" dirty="0"/>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601365" y="4172084"/>
            <a:ext cx="4405503" cy="1580276"/>
          </a:xfrm>
        </p:spPr>
        <p:txBody>
          <a:bodyPr/>
          <a:lstStyle/>
          <a:p>
            <a:r>
              <a:rPr lang="en-US" dirty="0"/>
              <a:t>Presenter: Felicia Forrester </a:t>
            </a:r>
          </a:p>
          <a:p>
            <a:r>
              <a:rPr lang="en-US" dirty="0"/>
              <a:t>Advisor: Dr. Karina Liles</a:t>
            </a:r>
          </a:p>
          <a:p>
            <a:r>
              <a:rPr lang="en-US" dirty="0"/>
              <a:t>Committee Members: Dr. Pratap Sahu, Dr. Shrikant Pawar</a:t>
            </a:r>
          </a:p>
        </p:txBody>
      </p:sp>
      <p:sp>
        <p:nvSpPr>
          <p:cNvPr id="10" name="Freeform: Shap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9857505" y="838985"/>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4" name="Freeform: Shape 11">
            <a:extLst>
              <a:ext uri="{FF2B5EF4-FFF2-40B4-BE49-F238E27FC236}">
                <a16:creationId xmlns:a16="http://schemas.microsoft.com/office/drawing/2014/main" id="{E5D4DE6D-89C8-6FFF-287D-3F3BAD416CA1}"/>
              </a:ext>
              <a:ext uri="{C183D7F6-B498-43B3-948B-1728B52AA6E4}">
                <adec:decorative xmlns:adec="http://schemas.microsoft.com/office/drawing/2017/decorative" val="1"/>
              </a:ext>
            </a:extLst>
          </p:cNvPr>
          <p:cNvSpPr/>
          <p:nvPr/>
        </p:nvSpPr>
        <p:spPr>
          <a:xfrm>
            <a:off x="5974436" y="3694919"/>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pic>
        <p:nvPicPr>
          <p:cNvPr id="5" name="Picture Placeholder 4">
            <a:extLst>
              <a:ext uri="{FF2B5EF4-FFF2-40B4-BE49-F238E27FC236}">
                <a16:creationId xmlns:a16="http://schemas.microsoft.com/office/drawing/2014/main" id="{27F61142-D933-BC9B-544A-7F327A240C95}"/>
              </a:ext>
            </a:extLst>
          </p:cNvPr>
          <p:cNvPicPr>
            <a:picLocks noGrp="1" noChangeAspect="1"/>
          </p:cNvPicPr>
          <p:nvPr>
            <p:ph type="pic" sz="quarter" idx="47"/>
          </p:nvPr>
        </p:nvPicPr>
        <p:blipFill>
          <a:blip r:embed="rId3"/>
          <a:srcRect t="11670" b="11670"/>
          <a:stretch/>
        </p:blipFill>
        <p:spPr>
          <a:xfrm>
            <a:off x="7835577" y="1758963"/>
            <a:ext cx="4149888" cy="477238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BD69470-B58E-0A27-BE8A-B27FA5B60974}"/>
              </a:ext>
            </a:extLst>
          </p:cNvPr>
          <p:cNvSpPr>
            <a:spLocks noGrp="1"/>
          </p:cNvSpPr>
          <p:nvPr>
            <p:ph type="title"/>
          </p:nvPr>
        </p:nvSpPr>
        <p:spPr>
          <a:xfrm>
            <a:off x="509574" y="2096892"/>
            <a:ext cx="5117162" cy="1325563"/>
          </a:xfrm>
        </p:spPr>
        <p:txBody>
          <a:bodyPr anchor="ctr">
            <a:normAutofit/>
          </a:bodyPr>
          <a:lstStyle/>
          <a:p>
            <a:r>
              <a:rPr lang="en-US" sz="6000" dirty="0"/>
              <a:t>Results</a:t>
            </a:r>
          </a:p>
        </p:txBody>
      </p:sp>
      <p:pic>
        <p:nvPicPr>
          <p:cNvPr id="18" name="Picture 17" descr="Codes on papers">
            <a:extLst>
              <a:ext uri="{FF2B5EF4-FFF2-40B4-BE49-F238E27FC236}">
                <a16:creationId xmlns:a16="http://schemas.microsoft.com/office/drawing/2014/main" id="{51EF9235-0E97-B359-E0B5-0F1DFB4E2B71}"/>
              </a:ext>
            </a:extLst>
          </p:cNvPr>
          <p:cNvPicPr>
            <a:picLocks noChangeAspect="1"/>
          </p:cNvPicPr>
          <p:nvPr/>
        </p:nvPicPr>
        <p:blipFill>
          <a:blip r:embed="rId2"/>
          <a:srcRect l="19599" r="17651" b="-1"/>
          <a:stretch>
            <a:fillRect/>
          </a:stretch>
        </p:blipFill>
        <p:spPr>
          <a:xfrm>
            <a:off x="5745001" y="10"/>
            <a:ext cx="6446999" cy="685799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pic>
      <p:sp>
        <p:nvSpPr>
          <p:cNvPr id="14" name="Slide Number Placeholder 13">
            <a:extLst>
              <a:ext uri="{FF2B5EF4-FFF2-40B4-BE49-F238E27FC236}">
                <a16:creationId xmlns:a16="http://schemas.microsoft.com/office/drawing/2014/main" id="{FA3F0B6B-0E8C-4BA2-F54D-ECE280A08CB2}"/>
              </a:ext>
            </a:extLst>
          </p:cNvPr>
          <p:cNvSpPr>
            <a:spLocks noGrp="1"/>
          </p:cNvSpPr>
          <p:nvPr>
            <p:ph type="sldNum" sz="quarter" idx="53"/>
          </p:nvPr>
        </p:nvSpPr>
        <p:spPr>
          <a:xfrm>
            <a:off x="11194169" y="6217920"/>
            <a:ext cx="458592" cy="365125"/>
          </a:xfrm>
        </p:spPr>
        <p:txBody>
          <a:bodyPr anchor="ctr">
            <a:normAutofit/>
          </a:bodyPr>
          <a:lstStyle/>
          <a:p>
            <a:pPr>
              <a:spcAft>
                <a:spcPts val="600"/>
              </a:spcAft>
            </a:pPr>
            <a:fld id="{47FEACEE-25B4-4A2D-B147-27296E36371D}" type="slidenum">
              <a:rPr lang="en-US" altLang="zh-CN" noProof="0" smtClean="0"/>
              <a:pPr>
                <a:spcAft>
                  <a:spcPts val="600"/>
                </a:spcAft>
              </a:pPr>
              <a:t>10</a:t>
            </a:fld>
            <a:endParaRPr lang="en-US" altLang="zh-CN" noProof="0"/>
          </a:p>
        </p:txBody>
      </p:sp>
    </p:spTree>
    <p:extLst>
      <p:ext uri="{BB962C8B-B14F-4D97-AF65-F5344CB8AC3E}">
        <p14:creationId xmlns:p14="http://schemas.microsoft.com/office/powerpoint/2010/main" val="67476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17942FE-65D3-7C03-B361-8DF125B81DC1}"/>
              </a:ext>
            </a:extLst>
          </p:cNvPr>
          <p:cNvSpPr>
            <a:spLocks noGrp="1"/>
          </p:cNvSpPr>
          <p:nvPr>
            <p:ph type="title"/>
          </p:nvPr>
        </p:nvSpPr>
        <p:spPr/>
        <p:txBody>
          <a:bodyPr/>
          <a:lstStyle/>
          <a:p>
            <a:r>
              <a:rPr lang="en-US" dirty="0"/>
              <a:t>Model Performance</a:t>
            </a:r>
          </a:p>
        </p:txBody>
      </p:sp>
      <p:sp>
        <p:nvSpPr>
          <p:cNvPr id="5" name="Slide Number Placeholder 4">
            <a:extLst>
              <a:ext uri="{FF2B5EF4-FFF2-40B4-BE49-F238E27FC236}">
                <a16:creationId xmlns:a16="http://schemas.microsoft.com/office/drawing/2014/main" id="{302DD1EA-9A0C-9303-AD79-5DAF401390EB}"/>
              </a:ext>
            </a:extLst>
          </p:cNvPr>
          <p:cNvSpPr>
            <a:spLocks noGrp="1"/>
          </p:cNvSpPr>
          <p:nvPr>
            <p:ph type="sldNum" sz="quarter" idx="47"/>
          </p:nvPr>
        </p:nvSpPr>
        <p:spPr/>
        <p:txBody>
          <a:bodyPr/>
          <a:lstStyle/>
          <a:p>
            <a:fld id="{47FEACEE-25B4-4A2D-B147-27296E36371D}" type="slidenum">
              <a:rPr lang="en-US" altLang="zh-CN" smtClean="0"/>
              <a:pPr/>
              <a:t>11</a:t>
            </a:fld>
            <a:endParaRPr lang="en-US" altLang="zh-CN" dirty="0"/>
          </a:p>
        </p:txBody>
      </p:sp>
      <p:sp>
        <p:nvSpPr>
          <p:cNvPr id="30" name="TextBox 29">
            <a:extLst>
              <a:ext uri="{FF2B5EF4-FFF2-40B4-BE49-F238E27FC236}">
                <a16:creationId xmlns:a16="http://schemas.microsoft.com/office/drawing/2014/main" id="{D4E436DB-D4FD-C5E2-B9FA-F5168983ED66}"/>
              </a:ext>
            </a:extLst>
          </p:cNvPr>
          <p:cNvSpPr txBox="1"/>
          <p:nvPr/>
        </p:nvSpPr>
        <p:spPr>
          <a:xfrm>
            <a:off x="1769806" y="3923071"/>
            <a:ext cx="1548581" cy="923330"/>
          </a:xfrm>
          <a:prstGeom prst="rect">
            <a:avLst/>
          </a:prstGeom>
        </p:spPr>
        <p:txBody>
          <a:bodyPr wrap="square" rtlCol="0">
            <a:spAutoFit/>
          </a:bodyPr>
          <a:lstStyle/>
          <a:p>
            <a:pPr marL="0" indent="0" algn="ctr">
              <a:lnSpc>
                <a:spcPct val="100000"/>
              </a:lnSpc>
              <a:spcBef>
                <a:spcPts val="0"/>
              </a:spcBef>
              <a:buFontTx/>
              <a:buNone/>
            </a:pPr>
            <a:r>
              <a:rPr lang="en-US" sz="1800" dirty="0">
                <a:latin typeface="Posterama" panose="020B0504020200020000" pitchFamily="34" charset="0"/>
                <a:ea typeface="微软雅黑"/>
                <a:cs typeface="Posterama" panose="020B0504020200020000" pitchFamily="34" charset="0"/>
              </a:rPr>
              <a:t>Accuracy:</a:t>
            </a:r>
          </a:p>
          <a:p>
            <a:pPr marL="0" indent="0" algn="ctr">
              <a:lnSpc>
                <a:spcPct val="100000"/>
              </a:lnSpc>
              <a:spcBef>
                <a:spcPts val="0"/>
              </a:spcBef>
              <a:buFontTx/>
              <a:buNone/>
            </a:pPr>
            <a:endParaRPr lang="en-US" dirty="0">
              <a:latin typeface="Posterama" panose="020B0504020200020000" pitchFamily="34" charset="0"/>
              <a:ea typeface="微软雅黑"/>
              <a:cs typeface="Posterama" panose="020B0504020200020000" pitchFamily="34" charset="0"/>
            </a:endParaRPr>
          </a:p>
          <a:p>
            <a:pPr algn="ctr"/>
            <a:r>
              <a:rPr lang="en-US" dirty="0"/>
              <a:t>83.7%</a:t>
            </a:r>
            <a:r>
              <a:rPr lang="en-US" sz="1800" dirty="0">
                <a:latin typeface="Posterama" panose="020B0504020200020000" pitchFamily="34" charset="0"/>
                <a:ea typeface="微软雅黑"/>
                <a:cs typeface="Posterama" panose="020B0504020200020000" pitchFamily="34" charset="0"/>
              </a:rPr>
              <a:t> </a:t>
            </a:r>
          </a:p>
        </p:txBody>
      </p:sp>
      <p:sp>
        <p:nvSpPr>
          <p:cNvPr id="31" name="TextBox 30">
            <a:extLst>
              <a:ext uri="{FF2B5EF4-FFF2-40B4-BE49-F238E27FC236}">
                <a16:creationId xmlns:a16="http://schemas.microsoft.com/office/drawing/2014/main" id="{26DD957E-511A-FA1D-43EB-F7AF39CCB497}"/>
              </a:ext>
            </a:extLst>
          </p:cNvPr>
          <p:cNvSpPr txBox="1"/>
          <p:nvPr/>
        </p:nvSpPr>
        <p:spPr>
          <a:xfrm>
            <a:off x="4070555" y="2604251"/>
            <a:ext cx="1386348" cy="923330"/>
          </a:xfrm>
          <a:prstGeom prst="rect">
            <a:avLst/>
          </a:prstGeom>
        </p:spPr>
        <p:txBody>
          <a:bodyPr wrap="square" rtlCol="0">
            <a:spAutoFit/>
          </a:bodyPr>
          <a:lstStyle/>
          <a:p>
            <a:pPr algn="ctr"/>
            <a:r>
              <a:rPr lang="en-US" dirty="0">
                <a:latin typeface="Posterama "/>
              </a:rPr>
              <a:t>Precision</a:t>
            </a:r>
            <a:r>
              <a:rPr lang="en-US" dirty="0">
                <a:latin typeface="+mj-lt"/>
              </a:rPr>
              <a:t>:</a:t>
            </a:r>
          </a:p>
          <a:p>
            <a:pPr algn="ctr"/>
            <a:endParaRPr lang="en-US" dirty="0">
              <a:latin typeface="+mj-lt"/>
            </a:endParaRPr>
          </a:p>
          <a:p>
            <a:pPr algn="ctr"/>
            <a:r>
              <a:rPr lang="en-US" dirty="0">
                <a:latin typeface="+mj-lt"/>
              </a:rPr>
              <a:t> </a:t>
            </a:r>
            <a:r>
              <a:rPr lang="en-US" dirty="0">
                <a:latin typeface="Posterama "/>
              </a:rPr>
              <a:t>83.6%</a:t>
            </a:r>
            <a:endParaRPr lang="en-US" sz="1800" dirty="0">
              <a:solidFill>
                <a:prstClr val="white"/>
              </a:solidFill>
              <a:latin typeface="Posterama "/>
              <a:ea typeface="微软雅黑"/>
              <a:cs typeface="Posterama" panose="020B0504020200020000" pitchFamily="34" charset="0"/>
            </a:endParaRPr>
          </a:p>
        </p:txBody>
      </p:sp>
      <p:sp>
        <p:nvSpPr>
          <p:cNvPr id="32" name="TextBox 31">
            <a:extLst>
              <a:ext uri="{FF2B5EF4-FFF2-40B4-BE49-F238E27FC236}">
                <a16:creationId xmlns:a16="http://schemas.microsoft.com/office/drawing/2014/main" id="{47096093-1C30-F4C9-D985-003C3823698C}"/>
              </a:ext>
            </a:extLst>
          </p:cNvPr>
          <p:cNvSpPr txBox="1"/>
          <p:nvPr/>
        </p:nvSpPr>
        <p:spPr>
          <a:xfrm>
            <a:off x="5364765" y="4630993"/>
            <a:ext cx="1386348" cy="923330"/>
          </a:xfrm>
          <a:prstGeom prst="rect">
            <a:avLst/>
          </a:prstGeom>
        </p:spPr>
        <p:txBody>
          <a:bodyPr wrap="square" rtlCol="0">
            <a:spAutoFit/>
          </a:bodyPr>
          <a:lstStyle/>
          <a:p>
            <a:pPr algn="ctr"/>
            <a:r>
              <a:rPr lang="en-US" dirty="0"/>
              <a:t>Recall:</a:t>
            </a:r>
          </a:p>
          <a:p>
            <a:pPr algn="ctr"/>
            <a:endParaRPr lang="en-US" dirty="0"/>
          </a:p>
          <a:p>
            <a:pPr algn="ctr"/>
            <a:r>
              <a:rPr lang="en-US" dirty="0"/>
              <a:t>98.7%</a:t>
            </a:r>
            <a:endParaRPr lang="en-US" sz="1800" dirty="0">
              <a:solidFill>
                <a:prstClr val="white"/>
              </a:solidFill>
              <a:latin typeface="Posterama" panose="020B0504020200020000" pitchFamily="34" charset="0"/>
              <a:ea typeface="微软雅黑"/>
              <a:cs typeface="Posterama" panose="020B0504020200020000" pitchFamily="34" charset="0"/>
            </a:endParaRPr>
          </a:p>
        </p:txBody>
      </p:sp>
      <p:sp>
        <p:nvSpPr>
          <p:cNvPr id="33" name="TextBox 32">
            <a:extLst>
              <a:ext uri="{FF2B5EF4-FFF2-40B4-BE49-F238E27FC236}">
                <a16:creationId xmlns:a16="http://schemas.microsoft.com/office/drawing/2014/main" id="{2E1FAE3A-3A91-438F-4926-E845C1EF923A}"/>
              </a:ext>
            </a:extLst>
          </p:cNvPr>
          <p:cNvSpPr txBox="1"/>
          <p:nvPr/>
        </p:nvSpPr>
        <p:spPr>
          <a:xfrm>
            <a:off x="7403690" y="4630993"/>
            <a:ext cx="1887794" cy="923330"/>
          </a:xfrm>
          <a:prstGeom prst="rect">
            <a:avLst/>
          </a:prstGeom>
        </p:spPr>
        <p:txBody>
          <a:bodyPr wrap="square" rtlCol="0">
            <a:spAutoFit/>
          </a:bodyPr>
          <a:lstStyle/>
          <a:p>
            <a:pPr marL="0" indent="0" algn="ctr">
              <a:lnSpc>
                <a:spcPct val="100000"/>
              </a:lnSpc>
              <a:spcBef>
                <a:spcPts val="0"/>
              </a:spcBef>
              <a:buFontTx/>
              <a:buNone/>
            </a:pPr>
            <a:r>
              <a:rPr lang="en-US" sz="1800" dirty="0">
                <a:solidFill>
                  <a:prstClr val="white"/>
                </a:solidFill>
                <a:latin typeface="Posterama" panose="020B0504020200020000" pitchFamily="34" charset="0"/>
                <a:ea typeface="微软雅黑"/>
                <a:cs typeface="Posterama" panose="020B0504020200020000" pitchFamily="34" charset="0"/>
              </a:rPr>
              <a:t>F</a:t>
            </a:r>
            <a:r>
              <a:rPr lang="en-US" sz="1800" dirty="0">
                <a:latin typeface="Posterama" panose="020B0504020200020000" pitchFamily="34" charset="0"/>
                <a:ea typeface="微软雅黑"/>
                <a:cs typeface="Posterama" panose="020B0504020200020000" pitchFamily="34" charset="0"/>
              </a:rPr>
              <a:t>F1- Score:</a:t>
            </a:r>
          </a:p>
          <a:p>
            <a:pPr marL="0" indent="0" algn="ctr">
              <a:lnSpc>
                <a:spcPct val="100000"/>
              </a:lnSpc>
              <a:spcBef>
                <a:spcPts val="0"/>
              </a:spcBef>
              <a:buFontTx/>
              <a:buNone/>
            </a:pPr>
            <a:endParaRPr lang="en-US" dirty="0">
              <a:latin typeface="Posterama" panose="020B0504020200020000" pitchFamily="34" charset="0"/>
              <a:ea typeface="微软雅黑"/>
              <a:cs typeface="Posterama" panose="020B0504020200020000" pitchFamily="34" charset="0"/>
            </a:endParaRPr>
          </a:p>
          <a:p>
            <a:pPr marL="0" indent="0" algn="ctr">
              <a:lnSpc>
                <a:spcPct val="100000"/>
              </a:lnSpc>
              <a:spcBef>
                <a:spcPts val="0"/>
              </a:spcBef>
              <a:buFontTx/>
              <a:buNone/>
            </a:pPr>
            <a:r>
              <a:rPr lang="en-US" sz="1800" dirty="0">
                <a:latin typeface="Posterama" panose="020B0504020200020000" pitchFamily="34" charset="0"/>
                <a:ea typeface="微软雅黑"/>
                <a:cs typeface="Posterama" panose="020B0504020200020000" pitchFamily="34" charset="0"/>
              </a:rPr>
              <a:t>90.5%</a:t>
            </a:r>
          </a:p>
        </p:txBody>
      </p:sp>
      <p:sp>
        <p:nvSpPr>
          <p:cNvPr id="35" name="TextBox 34">
            <a:extLst>
              <a:ext uri="{FF2B5EF4-FFF2-40B4-BE49-F238E27FC236}">
                <a16:creationId xmlns:a16="http://schemas.microsoft.com/office/drawing/2014/main" id="{9B7AA942-1950-9C03-725F-7E6B40BA10A3}"/>
              </a:ext>
            </a:extLst>
          </p:cNvPr>
          <p:cNvSpPr txBox="1"/>
          <p:nvPr/>
        </p:nvSpPr>
        <p:spPr>
          <a:xfrm>
            <a:off x="8908026" y="2604251"/>
            <a:ext cx="1533832" cy="923330"/>
          </a:xfrm>
          <a:prstGeom prst="rect">
            <a:avLst/>
          </a:prstGeom>
        </p:spPr>
        <p:txBody>
          <a:bodyPr wrap="square" rtlCol="0">
            <a:spAutoFit/>
          </a:bodyPr>
          <a:lstStyle/>
          <a:p>
            <a:pPr marL="0" indent="0" algn="ctr">
              <a:lnSpc>
                <a:spcPct val="100000"/>
              </a:lnSpc>
              <a:spcBef>
                <a:spcPts val="0"/>
              </a:spcBef>
              <a:buFontTx/>
              <a:buNone/>
            </a:pPr>
            <a:r>
              <a:rPr lang="en-US" dirty="0">
                <a:latin typeface="Posterama" panose="020B0504020200020000" pitchFamily="34" charset="0"/>
                <a:ea typeface="微软雅黑"/>
                <a:cs typeface="Posterama" panose="020B0504020200020000" pitchFamily="34" charset="0"/>
              </a:rPr>
              <a:t>ROC –AUC:</a:t>
            </a:r>
          </a:p>
          <a:p>
            <a:pPr marL="0" indent="0" algn="ctr">
              <a:lnSpc>
                <a:spcPct val="100000"/>
              </a:lnSpc>
              <a:spcBef>
                <a:spcPts val="0"/>
              </a:spcBef>
              <a:buFontTx/>
              <a:buNone/>
            </a:pPr>
            <a:endParaRPr lang="en-US" sz="1800" dirty="0">
              <a:latin typeface="Posterama" panose="020B0504020200020000" pitchFamily="34" charset="0"/>
              <a:ea typeface="微软雅黑"/>
              <a:cs typeface="Posterama" panose="020B0504020200020000" pitchFamily="34" charset="0"/>
            </a:endParaRPr>
          </a:p>
          <a:p>
            <a:pPr marL="0" indent="0" algn="ctr">
              <a:lnSpc>
                <a:spcPct val="100000"/>
              </a:lnSpc>
              <a:spcBef>
                <a:spcPts val="0"/>
              </a:spcBef>
              <a:buFontTx/>
              <a:buNone/>
            </a:pPr>
            <a:r>
              <a:rPr lang="en-US" dirty="0">
                <a:latin typeface="Posterama" panose="020B0504020200020000" pitchFamily="34" charset="0"/>
                <a:ea typeface="微软雅黑"/>
                <a:cs typeface="Posterama" panose="020B0504020200020000" pitchFamily="34" charset="0"/>
              </a:rPr>
              <a:t>0.86</a:t>
            </a:r>
            <a:endParaRPr lang="en-US" sz="1800" dirty="0">
              <a:latin typeface="Posterama" panose="020B0504020200020000" pitchFamily="34" charset="0"/>
              <a:ea typeface="微软雅黑"/>
              <a:cs typeface="Posterama" panose="020B0504020200020000" pitchFamily="34" charset="0"/>
            </a:endParaRPr>
          </a:p>
        </p:txBody>
      </p:sp>
    </p:spTree>
    <p:extLst>
      <p:ext uri="{BB962C8B-B14F-4D97-AF65-F5344CB8AC3E}">
        <p14:creationId xmlns:p14="http://schemas.microsoft.com/office/powerpoint/2010/main" val="376090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714B699E-76D8-8CB5-61DE-EE2B94B9D256}"/>
              </a:ext>
            </a:extLst>
          </p:cNvPr>
          <p:cNvSpPr>
            <a:spLocks noGrp="1"/>
          </p:cNvSpPr>
          <p:nvPr>
            <p:ph type="sldNum" sz="quarter" idx="29"/>
          </p:nvPr>
        </p:nvSpPr>
        <p:spPr/>
        <p:txBody>
          <a:bodyPr/>
          <a:lstStyle/>
          <a:p>
            <a:fld id="{47FEACEE-25B4-4A2D-B147-27296E36371D}" type="slidenum">
              <a:rPr lang="en-US" altLang="zh-CN" smtClean="0"/>
              <a:pPr/>
              <a:t>12</a:t>
            </a:fld>
            <a:endParaRPr lang="en-US" altLang="zh-CN" dirty="0"/>
          </a:p>
        </p:txBody>
      </p:sp>
      <p:pic>
        <p:nvPicPr>
          <p:cNvPr id="17" name="Table Placeholder 16">
            <a:extLst>
              <a:ext uri="{FF2B5EF4-FFF2-40B4-BE49-F238E27FC236}">
                <a16:creationId xmlns:a16="http://schemas.microsoft.com/office/drawing/2014/main" id="{5EB64C49-5878-2D6A-7419-9683F647019A}"/>
              </a:ext>
            </a:extLst>
          </p:cNvPr>
          <p:cNvPicPr>
            <a:picLocks noGrp="1" noChangeAspect="1"/>
          </p:cNvPicPr>
          <p:nvPr>
            <p:ph type="tbl" sz="quarter" idx="27"/>
          </p:nvPr>
        </p:nvPicPr>
        <p:blipFill>
          <a:blip r:embed="rId2"/>
          <a:stretch>
            <a:fillRect/>
          </a:stretch>
        </p:blipFill>
        <p:spPr>
          <a:xfrm>
            <a:off x="484632" y="508359"/>
            <a:ext cx="5757333" cy="4318000"/>
          </a:xfrm>
          <a:prstGeom prst="rect">
            <a:avLst/>
          </a:prstGeom>
        </p:spPr>
      </p:pic>
      <p:sp>
        <p:nvSpPr>
          <p:cNvPr id="18" name="TextBox 17">
            <a:extLst>
              <a:ext uri="{FF2B5EF4-FFF2-40B4-BE49-F238E27FC236}">
                <a16:creationId xmlns:a16="http://schemas.microsoft.com/office/drawing/2014/main" id="{5A85A642-09D3-8EBD-50A1-EE4E9301178B}"/>
              </a:ext>
            </a:extLst>
          </p:cNvPr>
          <p:cNvSpPr txBox="1"/>
          <p:nvPr/>
        </p:nvSpPr>
        <p:spPr>
          <a:xfrm>
            <a:off x="7226710" y="1755058"/>
            <a:ext cx="4480658" cy="1754326"/>
          </a:xfrm>
          <a:prstGeom prst="rect">
            <a:avLst/>
          </a:prstGeom>
        </p:spPr>
        <p:txBody>
          <a:bodyPr wrap="square" rtlCol="0">
            <a:spAutoFit/>
          </a:bodyPr>
          <a:lstStyle/>
          <a:p>
            <a:pPr marL="285750" indent="-285750" algn="ctr">
              <a:buFont typeface="Wingdings" panose="05000000000000000000" pitchFamily="2" charset="2"/>
              <a:buChar char="q"/>
            </a:pPr>
            <a:r>
              <a:rPr lang="en-US" dirty="0"/>
              <a:t>High true positives (3,283)</a:t>
            </a:r>
          </a:p>
          <a:p>
            <a:pPr algn="ctr"/>
            <a:endParaRPr lang="en-US" dirty="0"/>
          </a:p>
          <a:p>
            <a:pPr marL="285750" indent="-285750" algn="ctr">
              <a:buFont typeface="Wingdings" panose="05000000000000000000" pitchFamily="2" charset="2"/>
              <a:buChar char="q"/>
            </a:pPr>
            <a:r>
              <a:rPr lang="en-US" dirty="0"/>
              <a:t>Low false negatives (43)</a:t>
            </a:r>
          </a:p>
          <a:p>
            <a:pPr algn="ctr"/>
            <a:endParaRPr lang="en-US" dirty="0"/>
          </a:p>
          <a:p>
            <a:pPr marL="285750" indent="-285750" algn="ctr">
              <a:buFont typeface="Wingdings" panose="05000000000000000000" pitchFamily="2" charset="2"/>
              <a:buChar char="q"/>
            </a:pPr>
            <a:r>
              <a:rPr lang="en-US" dirty="0"/>
              <a:t>More false positives due to dataset imbalance</a:t>
            </a:r>
            <a:endParaRPr lang="en-US" sz="1800" dirty="0">
              <a:solidFill>
                <a:prstClr val="white"/>
              </a:solidFill>
              <a:latin typeface="Posterama" panose="020B0504020200020000" pitchFamily="34" charset="0"/>
              <a:ea typeface="微软雅黑"/>
              <a:cs typeface="Posterama" panose="020B0504020200020000" pitchFamily="34" charset="0"/>
            </a:endParaRPr>
          </a:p>
        </p:txBody>
      </p:sp>
    </p:spTree>
    <p:extLst>
      <p:ext uri="{BB962C8B-B14F-4D97-AF65-F5344CB8AC3E}">
        <p14:creationId xmlns:p14="http://schemas.microsoft.com/office/powerpoint/2010/main" val="315305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DE01-59B6-8614-234F-2FC828B631E6}"/>
              </a:ext>
            </a:extLst>
          </p:cNvPr>
          <p:cNvSpPr>
            <a:spLocks noGrp="1"/>
          </p:cNvSpPr>
          <p:nvPr>
            <p:ph type="title"/>
          </p:nvPr>
        </p:nvSpPr>
        <p:spPr/>
        <p:txBody>
          <a:bodyPr/>
          <a:lstStyle/>
          <a:p>
            <a:r>
              <a:rPr lang="en-US" dirty="0"/>
              <a:t>Comparison with Existing Tool</a:t>
            </a:r>
          </a:p>
        </p:txBody>
      </p:sp>
      <p:sp>
        <p:nvSpPr>
          <p:cNvPr id="3" name="Table Placeholder 2">
            <a:extLst>
              <a:ext uri="{FF2B5EF4-FFF2-40B4-BE49-F238E27FC236}">
                <a16:creationId xmlns:a16="http://schemas.microsoft.com/office/drawing/2014/main" id="{C37EBD28-462C-9FB8-3AE3-E7F3B7BC77C9}"/>
              </a:ext>
            </a:extLst>
          </p:cNvPr>
          <p:cNvSpPr>
            <a:spLocks noGrp="1"/>
          </p:cNvSpPr>
          <p:nvPr>
            <p:ph type="tbl" sz="quarter" idx="27"/>
          </p:nvPr>
        </p:nvSpPr>
        <p:spPr/>
        <p:txBody>
          <a:bodyPr/>
          <a:lstStyle/>
          <a:p>
            <a:r>
              <a:rPr lang="en-US" dirty="0"/>
              <a:t>The DAWN system uses machine learning to analyze a wider range of health data and provide personalized risk predictions and recommendations. In contrast, traditional diabetes risk calculators rely on simple rule-based scoring with limited inputs, making them easier to use but less flexible and less personalize</a:t>
            </a:r>
          </a:p>
          <a:p>
            <a:pPr marL="0" indent="0">
              <a:buNone/>
            </a:pPr>
            <a:endParaRPr lang="en-US" dirty="0"/>
          </a:p>
        </p:txBody>
      </p:sp>
      <p:sp>
        <p:nvSpPr>
          <p:cNvPr id="5" name="Slide Number Placeholder 4">
            <a:extLst>
              <a:ext uri="{FF2B5EF4-FFF2-40B4-BE49-F238E27FC236}">
                <a16:creationId xmlns:a16="http://schemas.microsoft.com/office/drawing/2014/main" id="{6D10FF0B-651D-DBA7-F520-BA2160FCF7E9}"/>
              </a:ext>
            </a:extLst>
          </p:cNvPr>
          <p:cNvSpPr>
            <a:spLocks noGrp="1"/>
          </p:cNvSpPr>
          <p:nvPr>
            <p:ph type="sldNum" sz="quarter" idx="29"/>
          </p:nvPr>
        </p:nvSpPr>
        <p:spPr/>
        <p:txBody>
          <a:bodyPr/>
          <a:lstStyle/>
          <a:p>
            <a:fld id="{47FEACEE-25B4-4A2D-B147-27296E36371D}" type="slidenum">
              <a:rPr lang="en-US" altLang="zh-CN" smtClean="0"/>
              <a:pPr/>
              <a:t>13</a:t>
            </a:fld>
            <a:endParaRPr lang="en-US" altLang="zh-CN" dirty="0"/>
          </a:p>
        </p:txBody>
      </p:sp>
      <p:pic>
        <p:nvPicPr>
          <p:cNvPr id="7" name="Picture 6">
            <a:extLst>
              <a:ext uri="{FF2B5EF4-FFF2-40B4-BE49-F238E27FC236}">
                <a16:creationId xmlns:a16="http://schemas.microsoft.com/office/drawing/2014/main" id="{5BCB022B-3336-972D-36B7-BD292F43FB42}"/>
              </a:ext>
            </a:extLst>
          </p:cNvPr>
          <p:cNvPicPr>
            <a:picLocks noChangeAspect="1"/>
          </p:cNvPicPr>
          <p:nvPr/>
        </p:nvPicPr>
        <p:blipFill>
          <a:blip r:embed="rId2"/>
          <a:stretch>
            <a:fillRect/>
          </a:stretch>
        </p:blipFill>
        <p:spPr>
          <a:xfrm>
            <a:off x="539239" y="2817020"/>
            <a:ext cx="5077958" cy="3400900"/>
          </a:xfrm>
          <a:prstGeom prst="rect">
            <a:avLst/>
          </a:prstGeom>
          <a:ln>
            <a:noFill/>
          </a:ln>
          <a:effectLst>
            <a:softEdge rad="112500"/>
          </a:effectLst>
        </p:spPr>
      </p:pic>
      <p:pic>
        <p:nvPicPr>
          <p:cNvPr id="9" name="Picture 8">
            <a:extLst>
              <a:ext uri="{FF2B5EF4-FFF2-40B4-BE49-F238E27FC236}">
                <a16:creationId xmlns:a16="http://schemas.microsoft.com/office/drawing/2014/main" id="{2A617B6B-CE79-4398-4CC2-23F83D84EE63}"/>
              </a:ext>
            </a:extLst>
          </p:cNvPr>
          <p:cNvPicPr>
            <a:picLocks noChangeAspect="1"/>
          </p:cNvPicPr>
          <p:nvPr/>
        </p:nvPicPr>
        <p:blipFill>
          <a:blip r:embed="rId3"/>
          <a:stretch>
            <a:fillRect/>
          </a:stretch>
        </p:blipFill>
        <p:spPr>
          <a:xfrm>
            <a:off x="6005372" y="3330225"/>
            <a:ext cx="5077958" cy="1963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9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0031CE36-F77D-3964-C169-771DBA49D28A}"/>
              </a:ext>
            </a:extLst>
          </p:cNvPr>
          <p:cNvSpPr>
            <a:spLocks noGrp="1"/>
          </p:cNvSpPr>
          <p:nvPr>
            <p:ph type="title"/>
          </p:nvPr>
        </p:nvSpPr>
        <p:spPr>
          <a:xfrm>
            <a:off x="3061117" y="112800"/>
            <a:ext cx="6599429" cy="1325563"/>
          </a:xfrm>
        </p:spPr>
        <p:txBody>
          <a:bodyPr/>
          <a:lstStyle/>
          <a:p>
            <a:r>
              <a:rPr lang="en-US" dirty="0"/>
              <a:t>Web-Application: DAWN</a:t>
            </a:r>
          </a:p>
        </p:txBody>
      </p:sp>
      <p:sp>
        <p:nvSpPr>
          <p:cNvPr id="5" name="Slide Number Placeholder 4">
            <a:extLst>
              <a:ext uri="{FF2B5EF4-FFF2-40B4-BE49-F238E27FC236}">
                <a16:creationId xmlns:a16="http://schemas.microsoft.com/office/drawing/2014/main" id="{2B243AAE-D428-CAAE-DCAF-0266FEEEAC70}"/>
              </a:ext>
            </a:extLst>
          </p:cNvPr>
          <p:cNvSpPr>
            <a:spLocks noGrp="1"/>
          </p:cNvSpPr>
          <p:nvPr>
            <p:ph type="sldNum" sz="quarter" idx="55"/>
          </p:nvPr>
        </p:nvSpPr>
        <p:spPr/>
        <p:txBody>
          <a:bodyPr/>
          <a:lstStyle/>
          <a:p>
            <a:fld id="{47FEACEE-25B4-4A2D-B147-27296E36371D}" type="slidenum">
              <a:rPr lang="en-US" altLang="zh-CN" smtClean="0"/>
              <a:pPr/>
              <a:t>14</a:t>
            </a:fld>
            <a:endParaRPr lang="en-US" altLang="zh-CN" dirty="0"/>
          </a:p>
        </p:txBody>
      </p:sp>
      <p:pic>
        <p:nvPicPr>
          <p:cNvPr id="13" name="Picture 12">
            <a:extLst>
              <a:ext uri="{FF2B5EF4-FFF2-40B4-BE49-F238E27FC236}">
                <a16:creationId xmlns:a16="http://schemas.microsoft.com/office/drawing/2014/main" id="{B622D36E-44A2-E7B4-7536-F7C29F89533E}"/>
              </a:ext>
            </a:extLst>
          </p:cNvPr>
          <p:cNvPicPr>
            <a:picLocks noChangeAspect="1"/>
          </p:cNvPicPr>
          <p:nvPr/>
        </p:nvPicPr>
        <p:blipFill>
          <a:blip r:embed="rId3"/>
          <a:srcRect l="6081" t="14409" r="2593" b="5591"/>
          <a:stretch>
            <a:fillRect/>
          </a:stretch>
        </p:blipFill>
        <p:spPr>
          <a:xfrm>
            <a:off x="7875637" y="4302745"/>
            <a:ext cx="3904707" cy="2280300"/>
          </a:xfrm>
          <a:prstGeom prst="rect">
            <a:avLst/>
          </a:prstGeom>
        </p:spPr>
      </p:pic>
      <p:sp>
        <p:nvSpPr>
          <p:cNvPr id="14" name="TextBox 13">
            <a:extLst>
              <a:ext uri="{FF2B5EF4-FFF2-40B4-BE49-F238E27FC236}">
                <a16:creationId xmlns:a16="http://schemas.microsoft.com/office/drawing/2014/main" id="{DB150629-A77E-213A-52DE-0FF7A9B21269}"/>
              </a:ext>
            </a:extLst>
          </p:cNvPr>
          <p:cNvSpPr txBox="1"/>
          <p:nvPr/>
        </p:nvSpPr>
        <p:spPr>
          <a:xfrm>
            <a:off x="3753905" y="1610440"/>
            <a:ext cx="7092376" cy="2585323"/>
          </a:xfrm>
          <a:prstGeom prst="rect">
            <a:avLst/>
          </a:prstGeom>
        </p:spPr>
        <p:txBody>
          <a:bodyPr wrap="square" rtlCol="0">
            <a:spAutoFit/>
          </a:bodyPr>
          <a:lstStyle/>
          <a:p>
            <a:pPr algn="ctr"/>
            <a:r>
              <a:rPr lang="en-US" dirty="0"/>
              <a:t>The web-based application developed in this study is called </a:t>
            </a:r>
            <a:r>
              <a:rPr lang="en-US" b="1" dirty="0"/>
              <a:t>DAWN (Diabetes Assessment &amp; Wellness Navigator)</a:t>
            </a:r>
            <a:r>
              <a:rPr lang="en-US" dirty="0"/>
              <a:t>. It is designed to provide users with an accessible and user-friendly platform to assess their risk of developing diabetes. By allowing users to input key health-related information, the system leverages a machine learning model integrated within the backend to generate personalized risk predictions and basic lifestyle recommendations. The goal of DAWN is to promote early awareness and support proactive health decision-making through data-driven insights.</a:t>
            </a:r>
            <a:endParaRPr lang="en-US" sz="1800" dirty="0">
              <a:solidFill>
                <a:prstClr val="white"/>
              </a:solidFill>
              <a:latin typeface="Posterama" panose="020B0504020200020000" pitchFamily="34" charset="0"/>
              <a:ea typeface="微软雅黑"/>
              <a:cs typeface="Posterama" panose="020B0504020200020000" pitchFamily="34" charset="0"/>
            </a:endParaRPr>
          </a:p>
        </p:txBody>
      </p:sp>
    </p:spTree>
    <p:extLst>
      <p:ext uri="{BB962C8B-B14F-4D97-AF65-F5344CB8AC3E}">
        <p14:creationId xmlns:p14="http://schemas.microsoft.com/office/powerpoint/2010/main" val="418214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1E73BA-53B9-C0C1-476A-00736A64AB79}"/>
              </a:ext>
            </a:extLst>
          </p:cNvPr>
          <p:cNvSpPr>
            <a:spLocks noGrp="1"/>
          </p:cNvSpPr>
          <p:nvPr>
            <p:ph type="title"/>
          </p:nvPr>
        </p:nvSpPr>
        <p:spPr>
          <a:xfrm>
            <a:off x="4410987" y="2290210"/>
            <a:ext cx="3994173" cy="2277580"/>
          </a:xfrm>
        </p:spPr>
        <p:txBody>
          <a:bodyPr/>
          <a:lstStyle/>
          <a:p>
            <a:pPr algn="ctr"/>
            <a:r>
              <a:rPr lang="en-US" sz="8000" dirty="0"/>
              <a:t>DEMO</a:t>
            </a:r>
          </a:p>
        </p:txBody>
      </p:sp>
      <p:sp>
        <p:nvSpPr>
          <p:cNvPr id="5" name="Slide Number Placeholder 4">
            <a:extLst>
              <a:ext uri="{FF2B5EF4-FFF2-40B4-BE49-F238E27FC236}">
                <a16:creationId xmlns:a16="http://schemas.microsoft.com/office/drawing/2014/main" id="{FD96C503-BABC-632E-06CA-12C8474920EB}"/>
              </a:ext>
            </a:extLst>
          </p:cNvPr>
          <p:cNvSpPr>
            <a:spLocks noGrp="1"/>
          </p:cNvSpPr>
          <p:nvPr>
            <p:ph type="sldNum" sz="quarter" idx="40"/>
          </p:nvPr>
        </p:nvSpPr>
        <p:spPr/>
        <p:txBody>
          <a:bodyPr/>
          <a:lstStyle/>
          <a:p>
            <a:fld id="{47FEACEE-25B4-4A2D-B147-27296E36371D}" type="slidenum">
              <a:rPr lang="en-US" altLang="zh-CN" smtClean="0"/>
              <a:pPr/>
              <a:t>15</a:t>
            </a:fld>
            <a:endParaRPr lang="en-US" altLang="zh-CN" dirty="0"/>
          </a:p>
        </p:txBody>
      </p:sp>
    </p:spTree>
    <p:extLst>
      <p:ext uri="{BB962C8B-B14F-4D97-AF65-F5344CB8AC3E}">
        <p14:creationId xmlns:p14="http://schemas.microsoft.com/office/powerpoint/2010/main" val="251972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1">
            <a:extLst>
              <a:ext uri="{FF2B5EF4-FFF2-40B4-BE49-F238E27FC236}">
                <a16:creationId xmlns:a16="http://schemas.microsoft.com/office/drawing/2014/main" id="{6037332D-8714-C147-6E64-3654D8C578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r="-3" b="7435"/>
          <a:stretch>
            <a:fillRect/>
          </a:stretch>
        </p:blipFill>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noFill/>
          <a:ln w="19050">
            <a:noFill/>
          </a:ln>
        </p:spPr>
      </p:pic>
      <p:sp>
        <p:nvSpPr>
          <p:cNvPr id="29" name="Text Placeholder 28">
            <a:extLst>
              <a:ext uri="{FF2B5EF4-FFF2-40B4-BE49-F238E27FC236}">
                <a16:creationId xmlns:a16="http://schemas.microsoft.com/office/drawing/2014/main" id="{52FD53DB-CD39-2575-F8BA-63488E81091E}"/>
              </a:ext>
            </a:extLst>
          </p:cNvPr>
          <p:cNvSpPr>
            <a:spLocks noGrp="1"/>
          </p:cNvSpPr>
          <p:nvPr>
            <p:ph type="body" sz="quarter" idx="28"/>
          </p:nvPr>
        </p:nvSpPr>
        <p:spPr>
          <a:xfrm>
            <a:off x="484632" y="2073249"/>
            <a:ext cx="6384818" cy="2007158"/>
          </a:xfrm>
        </p:spPr>
        <p:txBody>
          <a:bodyPr>
            <a:normAutofit/>
          </a:bodyPr>
          <a:lstStyle/>
          <a:p>
            <a:pPr marL="285750" indent="-285750">
              <a:buFont typeface="Wingdings" panose="05000000000000000000" pitchFamily="2" charset="2"/>
              <a:buChar char="q"/>
            </a:pPr>
            <a:r>
              <a:rPr lang="en-US" b="1" dirty="0"/>
              <a:t>Dataset Limitations:</a:t>
            </a:r>
            <a:r>
              <a:rPr lang="en-US" dirty="0"/>
              <a:t> Use of a secondary dataset may not fully represent all populations at risk for diabetes.</a:t>
            </a:r>
          </a:p>
          <a:p>
            <a:endParaRPr lang="en-US" dirty="0"/>
          </a:p>
          <a:p>
            <a:pPr marL="285750" indent="-285750">
              <a:buFont typeface="Wingdings" panose="05000000000000000000" pitchFamily="2" charset="2"/>
              <a:buChar char="q"/>
            </a:pPr>
            <a:r>
              <a:rPr lang="en-US" b="1" dirty="0"/>
              <a:t>Lack of Real-World Validation:</a:t>
            </a:r>
            <a:r>
              <a:rPr lang="en-US" dirty="0"/>
              <a:t> The system has not been tested in real healthcare settings or with real users.</a:t>
            </a:r>
          </a:p>
        </p:txBody>
      </p:sp>
      <p:sp>
        <p:nvSpPr>
          <p:cNvPr id="6" name="Title 5">
            <a:extLst>
              <a:ext uri="{FF2B5EF4-FFF2-40B4-BE49-F238E27FC236}">
                <a16:creationId xmlns:a16="http://schemas.microsoft.com/office/drawing/2014/main" id="{4EFA9173-F892-5C7D-99AF-4C5FFB1532B4}"/>
              </a:ext>
            </a:extLst>
          </p:cNvPr>
          <p:cNvSpPr>
            <a:spLocks noGrp="1"/>
          </p:cNvSpPr>
          <p:nvPr>
            <p:ph type="title"/>
          </p:nvPr>
        </p:nvSpPr>
        <p:spPr>
          <a:xfrm>
            <a:off x="296201" y="272159"/>
            <a:ext cx="9823998" cy="1325563"/>
          </a:xfrm>
        </p:spPr>
        <p:txBody>
          <a:bodyPr anchor="t">
            <a:normAutofit/>
          </a:bodyPr>
          <a:lstStyle/>
          <a:p>
            <a:r>
              <a:rPr lang="en-US" altLang="zh-CN" dirty="0"/>
              <a:t>Limitations</a:t>
            </a:r>
            <a:endParaRPr lang="en-US" dirty="0"/>
          </a:p>
        </p:txBody>
      </p:sp>
      <p:sp>
        <p:nvSpPr>
          <p:cNvPr id="5" name="Slide Number Placeholder 4">
            <a:extLst>
              <a:ext uri="{FF2B5EF4-FFF2-40B4-BE49-F238E27FC236}">
                <a16:creationId xmlns:a16="http://schemas.microsoft.com/office/drawing/2014/main" id="{02F30A6A-65C9-04FE-77CF-C95CC406DBDB}"/>
              </a:ext>
            </a:extLst>
          </p:cNvPr>
          <p:cNvSpPr>
            <a:spLocks noGrp="1"/>
          </p:cNvSpPr>
          <p:nvPr>
            <p:ph type="sldNum" sz="quarter" idx="50"/>
          </p:nvPr>
        </p:nvSpPr>
        <p:spPr>
          <a:xfrm>
            <a:off x="11194169" y="6217920"/>
            <a:ext cx="458592" cy="365125"/>
          </a:xfrm>
        </p:spPr>
        <p:txBody>
          <a:bodyPr anchor="ctr">
            <a:normAutofit/>
          </a:bodyPr>
          <a:lstStyle/>
          <a:p>
            <a:pPr>
              <a:spcAft>
                <a:spcPts val="600"/>
              </a:spcAft>
            </a:pPr>
            <a:fld id="{47FEACEE-25B4-4A2D-B147-27296E36371D}" type="slidenum">
              <a:rPr lang="en-US" altLang="zh-CN" smtClean="0"/>
              <a:pPr>
                <a:spcAft>
                  <a:spcPts val="600"/>
                </a:spcAft>
              </a:pPr>
              <a:t>16</a:t>
            </a:fld>
            <a:endParaRPr lang="en-US" altLang="zh-CN"/>
          </a:p>
        </p:txBody>
      </p:sp>
    </p:spTree>
    <p:extLst>
      <p:ext uri="{BB962C8B-B14F-4D97-AF65-F5344CB8AC3E}">
        <p14:creationId xmlns:p14="http://schemas.microsoft.com/office/powerpoint/2010/main" val="4157533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64EFB-CAA4-C142-E186-2E7CD7425BAA}"/>
              </a:ext>
            </a:extLst>
          </p:cNvPr>
          <p:cNvSpPr>
            <a:spLocks noGrp="1"/>
          </p:cNvSpPr>
          <p:nvPr>
            <p:ph type="title"/>
          </p:nvPr>
        </p:nvSpPr>
        <p:spPr>
          <a:xfrm>
            <a:off x="581709" y="721538"/>
            <a:ext cx="10889796" cy="1418998"/>
          </a:xfrm>
        </p:spPr>
        <p:txBody>
          <a:bodyPr anchor="t">
            <a:normAutofit/>
          </a:bodyPr>
          <a:lstStyle/>
          <a:p>
            <a:r>
              <a:rPr lang="en-US" dirty="0"/>
              <a:t>Future Work</a:t>
            </a:r>
          </a:p>
        </p:txBody>
      </p:sp>
      <p:sp>
        <p:nvSpPr>
          <p:cNvPr id="6" name="Slide Number Placeholder 5">
            <a:extLst>
              <a:ext uri="{FF2B5EF4-FFF2-40B4-BE49-F238E27FC236}">
                <a16:creationId xmlns:a16="http://schemas.microsoft.com/office/drawing/2014/main" id="{52DC4785-426C-9EAD-7487-9557F051238C}"/>
              </a:ext>
            </a:extLst>
          </p:cNvPr>
          <p:cNvSpPr>
            <a:spLocks noGrp="1"/>
          </p:cNvSpPr>
          <p:nvPr>
            <p:ph type="sldNum" sz="quarter" idx="29"/>
          </p:nvPr>
        </p:nvSpPr>
        <p:spPr>
          <a:xfrm>
            <a:off x="11194169" y="6217920"/>
            <a:ext cx="458592" cy="365125"/>
          </a:xfrm>
        </p:spPr>
        <p:txBody>
          <a:bodyPr anchor="ctr">
            <a:normAutofit/>
          </a:bodyPr>
          <a:lstStyle/>
          <a:p>
            <a:pPr>
              <a:spcAft>
                <a:spcPts val="600"/>
              </a:spcAft>
            </a:pPr>
            <a:fld id="{47FEACEE-25B4-4A2D-B147-27296E36371D}" type="slidenum">
              <a:rPr lang="en-US" altLang="zh-CN" smtClean="0"/>
              <a:pPr>
                <a:spcAft>
                  <a:spcPts val="600"/>
                </a:spcAft>
              </a:pPr>
              <a:t>17</a:t>
            </a:fld>
            <a:endParaRPr lang="en-US" altLang="zh-CN"/>
          </a:p>
        </p:txBody>
      </p:sp>
      <p:graphicFrame>
        <p:nvGraphicFramePr>
          <p:cNvPr id="9" name="Rectangle 1">
            <a:extLst>
              <a:ext uri="{FF2B5EF4-FFF2-40B4-BE49-F238E27FC236}">
                <a16:creationId xmlns:a16="http://schemas.microsoft.com/office/drawing/2014/main" id="{D696DBC9-ED16-E22F-760C-61DA7931D672}"/>
              </a:ext>
            </a:extLst>
          </p:cNvPr>
          <p:cNvGraphicFramePr/>
          <p:nvPr>
            <p:extLst>
              <p:ext uri="{D42A27DB-BD31-4B8C-83A1-F6EECF244321}">
                <p14:modId xmlns:p14="http://schemas.microsoft.com/office/powerpoint/2010/main" val="4147375474"/>
              </p:ext>
            </p:extLst>
          </p:nvPr>
        </p:nvGraphicFramePr>
        <p:xfrm>
          <a:off x="581709" y="1614198"/>
          <a:ext cx="10889796" cy="4317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08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a:xfrm>
            <a:off x="2153670" y="1044085"/>
            <a:ext cx="5055698" cy="1325563"/>
          </a:xfrm>
        </p:spPr>
        <p:txBody>
          <a:bodyPr/>
          <a:lstStyle/>
          <a:p>
            <a:r>
              <a:rPr lang="en-US" sz="8000"/>
              <a:t>Thank you!</a:t>
            </a:r>
            <a:endParaRPr lang="en-US" sz="8000" dirty="0"/>
          </a:p>
        </p:txBody>
      </p:sp>
      <p:pic>
        <p:nvPicPr>
          <p:cNvPr id="18" name="Picture Placeholder 17" descr="Layout of website design sketches on white paper">
            <a:extLst>
              <a:ext uri="{FF2B5EF4-FFF2-40B4-BE49-F238E27FC236}">
                <a16:creationId xmlns:a16="http://schemas.microsoft.com/office/drawing/2014/main" id="{1051CD21-1408-4D13-BF0B-0D7013AD2D0C}"/>
              </a:ext>
            </a:extLst>
          </p:cNvPr>
          <p:cNvPicPr>
            <a:picLocks noGrp="1" noChangeAspect="1"/>
          </p:cNvPicPr>
          <p:nvPr>
            <p:ph type="pic" sz="quarter" idx="51"/>
          </p:nvPr>
        </p:nvPicPr>
        <p:blipFill rotWithShape="1">
          <a:blip r:embed="rId3" cstate="print">
            <a:extLst>
              <a:ext uri="{28A0092B-C50C-407E-A947-70E740481C1C}">
                <a14:useLocalDpi xmlns:a14="http://schemas.microsoft.com/office/drawing/2010/main"/>
              </a:ext>
            </a:extLst>
          </a:blip>
          <a:srcRect/>
          <a:stretch/>
        </p:blipFill>
        <p:spPr/>
      </p:pic>
      <p:sp>
        <p:nvSpPr>
          <p:cNvPr id="25" name="Text Placeholder 24">
            <a:extLst>
              <a:ext uri="{FF2B5EF4-FFF2-40B4-BE49-F238E27FC236}">
                <a16:creationId xmlns:a16="http://schemas.microsoft.com/office/drawing/2014/main" id="{B993E4D5-4AD0-4740-096D-6822944C8FF6}"/>
              </a:ext>
            </a:extLst>
          </p:cNvPr>
          <p:cNvSpPr>
            <a:spLocks noGrp="1"/>
          </p:cNvSpPr>
          <p:nvPr>
            <p:ph type="body" sz="quarter" idx="27"/>
          </p:nvPr>
        </p:nvSpPr>
        <p:spPr/>
        <p:txBody>
          <a:bodyPr/>
          <a:lstStyle/>
          <a:p>
            <a:r>
              <a:rPr lang="en-US" sz="2800"/>
              <a:t>Any Questions?</a:t>
            </a:r>
          </a:p>
          <a:p>
            <a:endParaRPr lang="en-US" dirty="0"/>
          </a:p>
        </p:txBody>
      </p:sp>
      <p:pic>
        <p:nvPicPr>
          <p:cNvPr id="9" name="Picture Placeholder 8">
            <a:extLst>
              <a:ext uri="{FF2B5EF4-FFF2-40B4-BE49-F238E27FC236}">
                <a16:creationId xmlns:a16="http://schemas.microsoft.com/office/drawing/2014/main" id="{840C2B34-FBFD-EFCB-7C66-4BF3D4854863}"/>
              </a:ext>
            </a:extLst>
          </p:cNvPr>
          <p:cNvPicPr>
            <a:picLocks noGrp="1" noChangeAspect="1"/>
          </p:cNvPicPr>
          <p:nvPr>
            <p:ph type="pic" sz="quarter" idx="48"/>
          </p:nvPr>
        </p:nvPicPr>
        <p:blipFill>
          <a:blip r:embed="rId4">
            <a:extLst>
              <a:ext uri="{837473B0-CC2E-450A-ABE3-18F120FF3D39}">
                <a1611:picAttrSrcUrl xmlns:a1611="http://schemas.microsoft.com/office/drawing/2016/11/main" r:id="rId5"/>
              </a:ext>
            </a:extLst>
          </a:blip>
          <a:srcRect t="11312" b="11312"/>
          <a:stretch>
            <a:fillRect/>
          </a:stretch>
        </p:blipFill>
        <p:spPr/>
      </p:pic>
      <p:pic>
        <p:nvPicPr>
          <p:cNvPr id="12" name="Picture Placeholder 11">
            <a:extLst>
              <a:ext uri="{FF2B5EF4-FFF2-40B4-BE49-F238E27FC236}">
                <a16:creationId xmlns:a16="http://schemas.microsoft.com/office/drawing/2014/main" id="{1420BF2E-59A8-1861-557E-8FD5951797AD}"/>
              </a:ext>
            </a:extLst>
          </p:cNvPr>
          <p:cNvPicPr>
            <a:picLocks noGrp="1" noChangeAspect="1"/>
          </p:cNvPicPr>
          <p:nvPr>
            <p:ph type="pic" sz="quarter" idx="50"/>
          </p:nvPr>
        </p:nvPicPr>
        <p:blipFill>
          <a:blip r:embed="rId6">
            <a:extLst>
              <a:ext uri="{837473B0-CC2E-450A-ABE3-18F120FF3D39}">
                <a1611:picAttrSrcUrl xmlns:a1611="http://schemas.microsoft.com/office/drawing/2016/11/main" r:id="rId7"/>
              </a:ext>
            </a:extLst>
          </a:blip>
          <a:srcRect t="7559" b="7559"/>
          <a:stretch>
            <a:fillRect/>
          </a:stretch>
        </p:blipFill>
        <p:spPr/>
      </p:pic>
    </p:spTree>
    <p:extLst>
      <p:ext uri="{BB962C8B-B14F-4D97-AF65-F5344CB8AC3E}">
        <p14:creationId xmlns:p14="http://schemas.microsoft.com/office/powerpoint/2010/main" val="52927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1CAD9C-6EFF-EB30-7FA9-24D8487EAD64}"/>
              </a:ext>
            </a:extLst>
          </p:cNvPr>
          <p:cNvSpPr>
            <a:spLocks noGrp="1"/>
          </p:cNvSpPr>
          <p:nvPr>
            <p:ph type="title"/>
          </p:nvPr>
        </p:nvSpPr>
        <p:spPr/>
        <p:txBody>
          <a:bodyPr/>
          <a:lstStyle/>
          <a:p>
            <a:pPr algn="ctr"/>
            <a:r>
              <a:rPr lang="en-US" b="0" dirty="0"/>
              <a:t>References</a:t>
            </a:r>
          </a:p>
        </p:txBody>
      </p:sp>
      <p:sp>
        <p:nvSpPr>
          <p:cNvPr id="9" name="Chart Placeholder 8">
            <a:extLst>
              <a:ext uri="{FF2B5EF4-FFF2-40B4-BE49-F238E27FC236}">
                <a16:creationId xmlns:a16="http://schemas.microsoft.com/office/drawing/2014/main" id="{0B0B9EE3-825F-F042-6CD0-CD5E966D000B}"/>
              </a:ext>
            </a:extLst>
          </p:cNvPr>
          <p:cNvSpPr>
            <a:spLocks noGrp="1"/>
          </p:cNvSpPr>
          <p:nvPr>
            <p:ph type="chart" sz="quarter" idx="27"/>
          </p:nvPr>
        </p:nvSpPr>
        <p:spPr/>
        <p:txBody>
          <a:bodyPr/>
          <a:lstStyle/>
          <a:p>
            <a:endParaRPr lang="en-US"/>
          </a:p>
        </p:txBody>
      </p:sp>
    </p:spTree>
    <p:extLst>
      <p:ext uri="{BB962C8B-B14F-4D97-AF65-F5344CB8AC3E}">
        <p14:creationId xmlns:p14="http://schemas.microsoft.com/office/powerpoint/2010/main" val="119869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627839" y="103186"/>
            <a:ext cx="5117162" cy="1325563"/>
          </a:xfrm>
        </p:spPr>
        <p:txBody>
          <a:bodyPr/>
          <a:lstStyle/>
          <a:p>
            <a:r>
              <a:rPr lang="en-US" altLang="zh-CN" dirty="0"/>
              <a:t>Background</a:t>
            </a:r>
            <a:endParaRPr lang="en-US" dirty="0"/>
          </a:p>
        </p:txBody>
      </p:sp>
      <p:sp>
        <p:nvSpPr>
          <p:cNvPr id="20" name="Text Placeholder 19">
            <a:extLst>
              <a:ext uri="{FF2B5EF4-FFF2-40B4-BE49-F238E27FC236}">
                <a16:creationId xmlns:a16="http://schemas.microsoft.com/office/drawing/2014/main" id="{CC0093B1-77CC-1E61-FB22-E136F94EABD2}"/>
              </a:ext>
            </a:extLst>
          </p:cNvPr>
          <p:cNvSpPr>
            <a:spLocks noGrp="1"/>
          </p:cNvSpPr>
          <p:nvPr>
            <p:ph type="body" sz="quarter" idx="28"/>
          </p:nvPr>
        </p:nvSpPr>
        <p:spPr>
          <a:xfrm>
            <a:off x="339251" y="2134469"/>
            <a:ext cx="5619097" cy="3779633"/>
          </a:xfrm>
        </p:spPr>
        <p:txBody>
          <a:bodyPr/>
          <a:lstStyle/>
          <a:p>
            <a:r>
              <a:rPr lang="en-US" dirty="0">
                <a:solidFill>
                  <a:schemeClr val="tx1"/>
                </a:solidFill>
              </a:rPr>
              <a:t>Diabetes is a chronic condition that affects how the body regulates blood sugar (glucose). It occurs when the body either does not produce enough insulin or cannot use it effectively, leading to high blood sugar levels over time. If not properly managed, diabetes can cause serious health complications and requires early detection for better outcomes.</a:t>
            </a:r>
          </a:p>
          <a:p>
            <a:endParaRPr lang="en-US" dirty="0">
              <a:solidFill>
                <a:schemeClr val="tx1"/>
              </a:solidFill>
            </a:endParaRPr>
          </a:p>
          <a:p>
            <a:pPr marL="285750" lvl="0" indent="-285750" eaLnBrk="0" fontAlgn="base" hangingPunct="0">
              <a:spcBef>
                <a:spcPct val="0"/>
              </a:spcBef>
              <a:spcAft>
                <a:spcPct val="0"/>
              </a:spcAft>
              <a:buFont typeface="Wingdings" panose="05000000000000000000" pitchFamily="2" charset="2"/>
              <a:buChar char="q"/>
            </a:pPr>
            <a:r>
              <a:rPr lang="en-US" altLang="en-US" sz="1600" dirty="0">
                <a:solidFill>
                  <a:schemeClr val="tx1"/>
                </a:solidFill>
              </a:rPr>
              <a:t>Includes Type 1, Type 2, and gestational diabetes.</a:t>
            </a:r>
          </a:p>
          <a:p>
            <a:pPr lvl="0" eaLnBrk="0" fontAlgn="base" hangingPunct="0">
              <a:spcBef>
                <a:spcPct val="0"/>
              </a:spcBef>
              <a:spcAft>
                <a:spcPct val="0"/>
              </a:spcAft>
            </a:pPr>
            <a:endParaRPr lang="en-US" altLang="en-US" sz="1600" dirty="0">
              <a:solidFill>
                <a:schemeClr val="tx1"/>
              </a:solidFill>
            </a:endParaRPr>
          </a:p>
          <a:p>
            <a:pPr marL="285750" lvl="0" indent="-285750" eaLnBrk="0" fontAlgn="base" hangingPunct="0">
              <a:spcBef>
                <a:spcPct val="0"/>
              </a:spcBef>
              <a:spcAft>
                <a:spcPct val="0"/>
              </a:spcAft>
              <a:buFont typeface="Wingdings" panose="05000000000000000000" pitchFamily="2" charset="2"/>
              <a:buChar char="q"/>
            </a:pPr>
            <a:r>
              <a:rPr lang="en-US" altLang="en-US" sz="1600" dirty="0">
                <a:solidFill>
                  <a:schemeClr val="tx1"/>
                </a:solidFill>
              </a:rPr>
              <a:t>Can lead to heart disease, kidney damage, and vision issues.</a:t>
            </a:r>
          </a:p>
          <a:p>
            <a:pPr marL="285750" indent="-285750">
              <a:buFont typeface="Wingdings" panose="05000000000000000000" pitchFamily="2" charset="2"/>
              <a:buChar char="q"/>
            </a:pPr>
            <a:endParaRPr lang="en-US" dirty="0"/>
          </a:p>
        </p:txBody>
      </p:sp>
      <p:sp>
        <p:nvSpPr>
          <p:cNvPr id="7" name="Slide Number Placeholder 6">
            <a:extLst>
              <a:ext uri="{FF2B5EF4-FFF2-40B4-BE49-F238E27FC236}">
                <a16:creationId xmlns:a16="http://schemas.microsoft.com/office/drawing/2014/main" id="{7D6767F8-4670-E83D-85F4-1446B8B9D466}"/>
              </a:ext>
            </a:extLst>
          </p:cNvPr>
          <p:cNvSpPr>
            <a:spLocks noGrp="1"/>
          </p:cNvSpPr>
          <p:nvPr>
            <p:ph type="sldNum" sz="quarter" idx="53"/>
          </p:nvPr>
        </p:nvSpPr>
        <p:spPr/>
        <p:txBody>
          <a:bodyPr/>
          <a:lstStyle/>
          <a:p>
            <a:fld id="{47FEACEE-25B4-4A2D-B147-27296E36371D}" type="slidenum">
              <a:rPr lang="en-US" altLang="zh-CN" smtClean="0"/>
              <a:pPr/>
              <a:t>2</a:t>
            </a:fld>
            <a:endParaRPr lang="en-US" altLang="zh-CN" dirty="0"/>
          </a:p>
        </p:txBody>
      </p:sp>
      <p:pic>
        <p:nvPicPr>
          <p:cNvPr id="11" name="Picture Placeholder 10">
            <a:extLst>
              <a:ext uri="{FF2B5EF4-FFF2-40B4-BE49-F238E27FC236}">
                <a16:creationId xmlns:a16="http://schemas.microsoft.com/office/drawing/2014/main" id="{027172C3-E872-3E61-62C4-9367886B281C}"/>
              </a:ext>
            </a:extLst>
          </p:cNvPr>
          <p:cNvPicPr>
            <a:picLocks noGrp="1" noChangeAspect="1"/>
          </p:cNvPicPr>
          <p:nvPr>
            <p:ph type="pic" sz="quarter" idx="51"/>
          </p:nvPr>
        </p:nvPicPr>
        <p:blipFill>
          <a:blip r:embed="rId3">
            <a:extLst>
              <a:ext uri="{837473B0-CC2E-450A-ABE3-18F120FF3D39}">
                <a1611:picAttrSrcUrl xmlns:a1611="http://schemas.microsoft.com/office/drawing/2016/11/main" r:id="rId4"/>
              </a:ext>
            </a:extLst>
          </a:blip>
          <a:srcRect l="2998" r="2998"/>
          <a:stretch>
            <a:fillRect/>
          </a:stretch>
        </p:blipFill>
        <p:spPr>
          <a:xfrm>
            <a:off x="6506963" y="1033939"/>
            <a:ext cx="5345786" cy="5686584"/>
          </a:xfrm>
        </p:spPr>
      </p:pic>
      <p:sp>
        <p:nvSpPr>
          <p:cNvPr id="13" name="TextBox 12">
            <a:extLst>
              <a:ext uri="{FF2B5EF4-FFF2-40B4-BE49-F238E27FC236}">
                <a16:creationId xmlns:a16="http://schemas.microsoft.com/office/drawing/2014/main" id="{D880433D-8118-64B7-6D73-491C041420A3}"/>
              </a:ext>
            </a:extLst>
          </p:cNvPr>
          <p:cNvSpPr txBox="1"/>
          <p:nvPr/>
        </p:nvSpPr>
        <p:spPr>
          <a:xfrm>
            <a:off x="5745001" y="6858000"/>
            <a:ext cx="6446999" cy="230832"/>
          </a:xfrm>
          <a:prstGeom prst="rect">
            <a:avLst/>
          </a:prstGeom>
        </p:spPr>
        <p:txBody>
          <a:bodyPr wrap="square" rtlCol="0">
            <a:spAutoFit/>
          </a:bodyPr>
          <a:lstStyle/>
          <a:p>
            <a:r>
              <a:rPr lang="en-US" sz="900">
                <a:hlinkClick r:id="rId4" tooltip="http://emssolutionsint.blogspot.com/2016/12/cetoacidosis-la-diabetes-y-sus.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7755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6096000" y="663677"/>
            <a:ext cx="5850194" cy="4468762"/>
          </a:xfrm>
        </p:spPr>
        <p:txBody>
          <a:bodyPr/>
          <a:lstStyle/>
          <a:p>
            <a:br>
              <a:rPr lang="en-US" sz="1600" b="0" dirty="0">
                <a:latin typeface="+mn-lt"/>
              </a:rPr>
            </a:br>
            <a:br>
              <a:rPr lang="en-US" sz="1600" b="0" dirty="0">
                <a:latin typeface="+mn-lt"/>
              </a:rPr>
            </a:br>
            <a:r>
              <a:rPr lang="en-US" sz="1600" b="0" dirty="0">
                <a:latin typeface="+mn-lt"/>
              </a:rPr>
              <a:t>Gap: Lack of early, data-driven tools to identify individuals at risk before diagnosis. Current methods rely on clinical testing and noticeable symptoms, limiting early intervention.</a:t>
            </a:r>
            <a:br>
              <a:rPr lang="en-US" sz="1600" b="0" dirty="0">
                <a:latin typeface="+mn-lt"/>
              </a:rPr>
            </a:br>
            <a:br>
              <a:rPr lang="en-US" sz="1600" b="0" dirty="0">
                <a:latin typeface="+mn-lt"/>
              </a:rPr>
            </a:br>
            <a:br>
              <a:rPr lang="en-US" sz="1600" b="0" dirty="0">
                <a:latin typeface="+mn-lt"/>
              </a:rPr>
            </a:br>
            <a:r>
              <a:rPr lang="en-US" sz="1600" b="0" dirty="0">
                <a:latin typeface="+mn-lt"/>
              </a:rPr>
              <a:t>Limited use of predictive analytics in accessible, real-world healthcare settings. Hence, there is a need for a system that enables early risk detection and proactive decision-making</a:t>
            </a:r>
          </a:p>
        </p:txBody>
      </p:sp>
      <p:sp>
        <p:nvSpPr>
          <p:cNvPr id="2" name="Rectangle 1" descr="Checkmark">
            <a:extLst>
              <a:ext uri="{FF2B5EF4-FFF2-40B4-BE49-F238E27FC236}">
                <a16:creationId xmlns:a16="http://schemas.microsoft.com/office/drawing/2014/main" id="{4B6C1B95-E970-211E-1F99-A8E931B403D3}"/>
              </a:ext>
            </a:extLst>
          </p:cNvPr>
          <p:cNvSpPr/>
          <p:nvPr/>
        </p:nvSpPr>
        <p:spPr>
          <a:xfrm>
            <a:off x="5843195" y="2230554"/>
            <a:ext cx="252805" cy="297255"/>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4" name="Rectangle 3" descr="Checkmark">
            <a:extLst>
              <a:ext uri="{FF2B5EF4-FFF2-40B4-BE49-F238E27FC236}">
                <a16:creationId xmlns:a16="http://schemas.microsoft.com/office/drawing/2014/main" id="{644CDD3C-8129-BB37-F28E-A904010A4D76}"/>
              </a:ext>
            </a:extLst>
          </p:cNvPr>
          <p:cNvSpPr/>
          <p:nvPr/>
        </p:nvSpPr>
        <p:spPr>
          <a:xfrm>
            <a:off x="5843195" y="3323532"/>
            <a:ext cx="252805" cy="297255"/>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8" name="Text Placeholder 7">
            <a:extLst>
              <a:ext uri="{FF2B5EF4-FFF2-40B4-BE49-F238E27FC236}">
                <a16:creationId xmlns:a16="http://schemas.microsoft.com/office/drawing/2014/main" id="{0D482AF4-0E27-DD62-953E-27E1B63E5809}"/>
              </a:ext>
            </a:extLst>
          </p:cNvPr>
          <p:cNvSpPr>
            <a:spLocks noGrp="1"/>
          </p:cNvSpPr>
          <p:nvPr>
            <p:ph type="body" sz="quarter" idx="28"/>
          </p:nvPr>
        </p:nvSpPr>
        <p:spPr>
          <a:xfrm>
            <a:off x="1784555" y="2620756"/>
            <a:ext cx="2669458" cy="1228573"/>
          </a:xfrm>
        </p:spPr>
        <p:txBody>
          <a:bodyPr/>
          <a:lstStyle/>
          <a:p>
            <a:r>
              <a:rPr lang="en-US" sz="3200" dirty="0"/>
              <a:t>Problem </a:t>
            </a:r>
          </a:p>
          <a:p>
            <a:r>
              <a:rPr lang="en-US" sz="3200" dirty="0"/>
              <a:t>statement</a:t>
            </a:r>
          </a:p>
        </p:txBody>
      </p:sp>
    </p:spTree>
    <p:extLst>
      <p:ext uri="{BB962C8B-B14F-4D97-AF65-F5344CB8AC3E}">
        <p14:creationId xmlns:p14="http://schemas.microsoft.com/office/powerpoint/2010/main" val="247807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6EC6F6-F346-241D-C2AD-CEA21AF2E091}"/>
              </a:ext>
            </a:extLst>
          </p:cNvPr>
          <p:cNvSpPr>
            <a:spLocks noGrp="1"/>
          </p:cNvSpPr>
          <p:nvPr>
            <p:ph type="title"/>
          </p:nvPr>
        </p:nvSpPr>
        <p:spPr>
          <a:xfrm>
            <a:off x="533669" y="274955"/>
            <a:ext cx="10889796" cy="650991"/>
          </a:xfrm>
        </p:spPr>
        <p:txBody>
          <a:bodyPr vert="horz" lIns="91440" tIns="45720" rIns="91440" bIns="45720" rtlCol="0" anchor="t">
            <a:normAutofit fontScale="90000"/>
          </a:bodyPr>
          <a:lstStyle/>
          <a:p>
            <a:r>
              <a:rPr lang="en-US" b="1" kern="1200" dirty="0">
                <a:latin typeface="+mj-lt"/>
                <a:ea typeface="+mj-ea"/>
                <a:cs typeface="+mj-cs"/>
              </a:rPr>
              <a:t>Objective</a:t>
            </a:r>
          </a:p>
        </p:txBody>
      </p:sp>
      <p:sp>
        <p:nvSpPr>
          <p:cNvPr id="5" name="Slide Number Placeholder 4">
            <a:extLst>
              <a:ext uri="{FF2B5EF4-FFF2-40B4-BE49-F238E27FC236}">
                <a16:creationId xmlns:a16="http://schemas.microsoft.com/office/drawing/2014/main" id="{EFE20B9D-3E1B-ACAC-E328-901AE7E6D939}"/>
              </a:ext>
            </a:extLst>
          </p:cNvPr>
          <p:cNvSpPr>
            <a:spLocks noGrp="1"/>
          </p:cNvSpPr>
          <p:nvPr>
            <p:ph type="sldNum" sz="quarter" idx="29"/>
          </p:nvPr>
        </p:nvSpPr>
        <p:spPr>
          <a:xfrm>
            <a:off x="11194169" y="6217920"/>
            <a:ext cx="458592" cy="365125"/>
          </a:xfrm>
        </p:spPr>
        <p:txBody>
          <a:bodyPr vert="horz" lIns="91440" tIns="45720" rIns="91440" bIns="45720" rtlCol="0" anchor="ctr">
            <a:normAutofit/>
          </a:bodyPr>
          <a:lstStyle/>
          <a:p>
            <a:pPr>
              <a:spcAft>
                <a:spcPts val="600"/>
              </a:spcAft>
            </a:pPr>
            <a:fld id="{47FEACEE-25B4-4A2D-B147-27296E36371D}" type="slidenum">
              <a:rPr lang="en-US" altLang="zh-CN" smtClean="0"/>
              <a:pPr>
                <a:spcAft>
                  <a:spcPts val="600"/>
                </a:spcAft>
              </a:pPr>
              <a:t>4</a:t>
            </a:fld>
            <a:endParaRPr lang="en-US" altLang="zh-CN"/>
          </a:p>
        </p:txBody>
      </p:sp>
      <p:graphicFrame>
        <p:nvGraphicFramePr>
          <p:cNvPr id="12" name="TextBox 5">
            <a:extLst>
              <a:ext uri="{FF2B5EF4-FFF2-40B4-BE49-F238E27FC236}">
                <a16:creationId xmlns:a16="http://schemas.microsoft.com/office/drawing/2014/main" id="{84F163D9-4EB6-0114-C126-5B7D654D839E}"/>
              </a:ext>
            </a:extLst>
          </p:cNvPr>
          <p:cNvGraphicFramePr/>
          <p:nvPr>
            <p:extLst>
              <p:ext uri="{D42A27DB-BD31-4B8C-83A1-F6EECF244321}">
                <p14:modId xmlns:p14="http://schemas.microsoft.com/office/powerpoint/2010/main" val="1164109050"/>
              </p:ext>
            </p:extLst>
          </p:nvPr>
        </p:nvGraphicFramePr>
        <p:xfrm>
          <a:off x="1392634" y="2421008"/>
          <a:ext cx="9406731" cy="3247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3C46493-BC89-9A34-A5AD-8FA6DB32151D}"/>
              </a:ext>
            </a:extLst>
          </p:cNvPr>
          <p:cNvSpPr txBox="1"/>
          <p:nvPr/>
        </p:nvSpPr>
        <p:spPr>
          <a:xfrm>
            <a:off x="662305" y="1211812"/>
            <a:ext cx="10310495" cy="923330"/>
          </a:xfrm>
          <a:prstGeom prst="rect">
            <a:avLst/>
          </a:prstGeom>
          <a:noFill/>
        </p:spPr>
        <p:txBody>
          <a:bodyPr wrap="square">
            <a:spAutoFit/>
          </a:bodyPr>
          <a:lstStyle/>
          <a:p>
            <a:pPr lvl="0"/>
            <a:r>
              <a:rPr lang="en-US" dirty="0"/>
              <a:t>This study aims to develop a predictive model that can identify individuals at risk of developing diabetes using data-driven techniques, enabling earlier detection and more informed healthcare decisions.</a:t>
            </a:r>
          </a:p>
        </p:txBody>
      </p:sp>
    </p:spTree>
    <p:extLst>
      <p:ext uri="{BB962C8B-B14F-4D97-AF65-F5344CB8AC3E}">
        <p14:creationId xmlns:p14="http://schemas.microsoft.com/office/powerpoint/2010/main" val="164028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79BBF1-9BC2-6DCE-0154-8873469878A5}"/>
              </a:ext>
            </a:extLst>
          </p:cNvPr>
          <p:cNvSpPr>
            <a:spLocks noGrp="1"/>
          </p:cNvSpPr>
          <p:nvPr>
            <p:ph type="title"/>
          </p:nvPr>
        </p:nvSpPr>
        <p:spPr>
          <a:xfrm>
            <a:off x="587829" y="507076"/>
            <a:ext cx="10515600" cy="1115434"/>
          </a:xfrm>
        </p:spPr>
        <p:txBody>
          <a:bodyPr anchor="ctr">
            <a:normAutofit/>
          </a:bodyPr>
          <a:lstStyle/>
          <a:p>
            <a:r>
              <a:rPr lang="en-US" dirty="0"/>
              <a:t>Research Questions</a:t>
            </a:r>
          </a:p>
        </p:txBody>
      </p:sp>
      <p:sp>
        <p:nvSpPr>
          <p:cNvPr id="7" name="Slide Number Placeholder 6">
            <a:extLst>
              <a:ext uri="{FF2B5EF4-FFF2-40B4-BE49-F238E27FC236}">
                <a16:creationId xmlns:a16="http://schemas.microsoft.com/office/drawing/2014/main" id="{8EA25C86-7BE3-4BC6-C0B8-7F7D7C3EC286}"/>
              </a:ext>
            </a:extLst>
          </p:cNvPr>
          <p:cNvSpPr>
            <a:spLocks noGrp="1"/>
          </p:cNvSpPr>
          <p:nvPr>
            <p:ph type="sldNum" sz="quarter" idx="29"/>
          </p:nvPr>
        </p:nvSpPr>
        <p:spPr>
          <a:xfrm>
            <a:off x="11194169" y="6217920"/>
            <a:ext cx="458592" cy="365125"/>
          </a:xfrm>
        </p:spPr>
        <p:txBody>
          <a:bodyPr anchor="ctr">
            <a:normAutofit/>
          </a:bodyPr>
          <a:lstStyle/>
          <a:p>
            <a:pPr>
              <a:spcAft>
                <a:spcPts val="600"/>
              </a:spcAft>
            </a:pPr>
            <a:fld id="{47FEACEE-25B4-4A2D-B147-27296E36371D}" type="slidenum">
              <a:rPr lang="en-US" altLang="zh-CN" smtClean="0"/>
              <a:pPr>
                <a:spcAft>
                  <a:spcPts val="600"/>
                </a:spcAft>
              </a:pPr>
              <a:t>5</a:t>
            </a:fld>
            <a:endParaRPr lang="en-US" altLang="zh-CN"/>
          </a:p>
        </p:txBody>
      </p:sp>
      <p:graphicFrame>
        <p:nvGraphicFramePr>
          <p:cNvPr id="8" name="Table 8">
            <a:extLst>
              <a:ext uri="{FF2B5EF4-FFF2-40B4-BE49-F238E27FC236}">
                <a16:creationId xmlns:a16="http://schemas.microsoft.com/office/drawing/2014/main" id="{7E5E2BDF-8ED2-40CB-B07C-B015E1420EA8}"/>
              </a:ext>
            </a:extLst>
          </p:cNvPr>
          <p:cNvGraphicFramePr>
            <a:graphicFrameLocks noGrp="1"/>
          </p:cNvGraphicFramePr>
          <p:nvPr>
            <p:ph type="chart" sz="quarter" idx="27"/>
            <p:extLst>
              <p:ext uri="{D42A27DB-BD31-4B8C-83A1-F6EECF244321}">
                <p14:modId xmlns:p14="http://schemas.microsoft.com/office/powerpoint/2010/main" val="3705955063"/>
              </p:ext>
            </p:extLst>
          </p:nvPr>
        </p:nvGraphicFramePr>
        <p:xfrm>
          <a:off x="587829" y="1666615"/>
          <a:ext cx="10889798" cy="4067549"/>
        </p:xfrm>
        <a:graphic>
          <a:graphicData uri="http://schemas.openxmlformats.org/drawingml/2006/table">
            <a:tbl>
              <a:tblPr firstRow="1" bandRow="1">
                <a:tableStyleId>{C4B1156A-380E-4F78-BDF5-A606A8083BF9}</a:tableStyleId>
              </a:tblPr>
              <a:tblGrid>
                <a:gridCol w="3659444">
                  <a:extLst>
                    <a:ext uri="{9D8B030D-6E8A-4147-A177-3AD203B41FA5}">
                      <a16:colId xmlns:a16="http://schemas.microsoft.com/office/drawing/2014/main" val="1457000769"/>
                    </a:ext>
                  </a:extLst>
                </a:gridCol>
                <a:gridCol w="3615177">
                  <a:extLst>
                    <a:ext uri="{9D8B030D-6E8A-4147-A177-3AD203B41FA5}">
                      <a16:colId xmlns:a16="http://schemas.microsoft.com/office/drawing/2014/main" val="1939741220"/>
                    </a:ext>
                  </a:extLst>
                </a:gridCol>
                <a:gridCol w="3615177">
                  <a:extLst>
                    <a:ext uri="{9D8B030D-6E8A-4147-A177-3AD203B41FA5}">
                      <a16:colId xmlns:a16="http://schemas.microsoft.com/office/drawing/2014/main" val="1728182267"/>
                    </a:ext>
                  </a:extLst>
                </a:gridCol>
              </a:tblGrid>
              <a:tr h="667807">
                <a:tc>
                  <a:txBody>
                    <a:bodyPr/>
                    <a:lstStyle/>
                    <a:p>
                      <a:pPr algn="ctr"/>
                      <a:r>
                        <a:rPr lang="en-US" sz="3000" b="0" kern="1200">
                          <a:solidFill>
                            <a:schemeClr val="accent6"/>
                          </a:solidFill>
                        </a:rPr>
                        <a:t>#1</a:t>
                      </a:r>
                      <a:endParaRPr lang="en-US" sz="3000" b="0" kern="1200">
                        <a:solidFill>
                          <a:schemeClr val="accent6"/>
                        </a:solidFill>
                        <a:latin typeface="+mn-lt"/>
                        <a:ea typeface="+mn-ea"/>
                        <a:cs typeface="+mn-cs"/>
                      </a:endParaRPr>
                    </a:p>
                  </a:txBody>
                  <a:tcPr marL="151774" marR="151774" marT="75887" marB="75887" anchor="ctr"/>
                </a:tc>
                <a:tc>
                  <a:txBody>
                    <a:bodyPr/>
                    <a:lstStyle/>
                    <a:p>
                      <a:pPr algn="ctr"/>
                      <a:r>
                        <a:rPr lang="en-US" sz="3000" b="0">
                          <a:solidFill>
                            <a:schemeClr val="accent6"/>
                          </a:solidFill>
                        </a:rPr>
                        <a:t>#2</a:t>
                      </a:r>
                      <a:endParaRPr lang="en-US" sz="3000" b="0" i="0">
                        <a:solidFill>
                          <a:schemeClr val="accent6"/>
                        </a:solidFill>
                        <a:latin typeface="+mn-lt"/>
                        <a:cs typeface="Posterama" panose="020B0504020200020000" pitchFamily="34" charset="0"/>
                      </a:endParaRPr>
                    </a:p>
                  </a:txBody>
                  <a:tcPr marL="151774" marR="151774" marT="75887" marB="75887" anchor="ctr"/>
                </a:tc>
                <a:tc>
                  <a:txBody>
                    <a:bodyPr/>
                    <a:lstStyle/>
                    <a:p>
                      <a:pPr algn="ctr"/>
                      <a:r>
                        <a:rPr lang="en-US" sz="3000" b="0">
                          <a:solidFill>
                            <a:schemeClr val="accent6"/>
                          </a:solidFill>
                        </a:rPr>
                        <a:t>#3</a:t>
                      </a:r>
                      <a:endParaRPr lang="en-US" sz="3000" b="0" i="0">
                        <a:solidFill>
                          <a:schemeClr val="accent6"/>
                        </a:solidFill>
                        <a:latin typeface="+mn-lt"/>
                        <a:cs typeface="Posterama" panose="020B0504020200020000" pitchFamily="34" charset="0"/>
                      </a:endParaRPr>
                    </a:p>
                  </a:txBody>
                  <a:tcPr marL="151774" marR="151774" marT="75887" marB="75887" anchor="ctr"/>
                </a:tc>
                <a:extLst>
                  <a:ext uri="{0D108BD9-81ED-4DB2-BD59-A6C34878D82A}">
                    <a16:rowId xmlns:a16="http://schemas.microsoft.com/office/drawing/2014/main" val="704343578"/>
                  </a:ext>
                </a:extLst>
              </a:tr>
              <a:tr h="3399742">
                <a:tc>
                  <a:txBody>
                    <a:bodyPr/>
                    <a:lstStyle/>
                    <a:p>
                      <a:pPr algn="ctr"/>
                      <a:r>
                        <a:rPr lang="en-US" sz="3000" kern="1200">
                          <a:solidFill>
                            <a:schemeClr val="dk1"/>
                          </a:solidFill>
                          <a:effectLst/>
                          <a:latin typeface="+mn-lt"/>
                          <a:ea typeface="+mn-ea"/>
                          <a:cs typeface="+mn-cs"/>
                        </a:rPr>
                        <a:t>How effective are technological tools in improving health awareness and outcomes for individuals at risk of diabetes?</a:t>
                      </a:r>
                      <a:endParaRPr lang="en-US" sz="3000" b="0" i="0">
                        <a:solidFill>
                          <a:schemeClr val="accent6"/>
                        </a:solidFill>
                        <a:latin typeface="+mn-lt"/>
                        <a:cs typeface="Posterama" panose="020B0504020200020000" pitchFamily="34" charset="0"/>
                      </a:endParaRPr>
                    </a:p>
                  </a:txBody>
                  <a:tcPr marL="151774" marR="151774" marT="75887" marB="75887" anchor="ctr"/>
                </a:tc>
                <a:tc>
                  <a:txBody>
                    <a:bodyPr/>
                    <a:lstStyle/>
                    <a:p>
                      <a:pPr algn="ctr"/>
                      <a:r>
                        <a:rPr lang="en-US" sz="3000" kern="1200">
                          <a:solidFill>
                            <a:schemeClr val="dk1"/>
                          </a:solidFill>
                          <a:effectLst/>
                          <a:latin typeface="+mn-lt"/>
                          <a:ea typeface="+mn-ea"/>
                          <a:cs typeface="+mn-cs"/>
                        </a:rPr>
                        <a:t>Can predictive analytics help identify individuals who may develop diabetes in the future?</a:t>
                      </a:r>
                      <a:endParaRPr lang="en-US" sz="3000" b="0" i="0">
                        <a:solidFill>
                          <a:schemeClr val="accent6"/>
                        </a:solidFill>
                        <a:latin typeface="Posterama" panose="020B0504020200020000" pitchFamily="34" charset="0"/>
                        <a:cs typeface="Posterama" panose="020B0504020200020000" pitchFamily="34" charset="0"/>
                      </a:endParaRPr>
                    </a:p>
                  </a:txBody>
                  <a:tcPr marL="151774" marR="151774" marT="75887" marB="75887" anchor="ctr"/>
                </a:tc>
                <a:tc>
                  <a:txBody>
                    <a:bodyPr/>
                    <a:lstStyle/>
                    <a:p>
                      <a:pPr algn="ctr"/>
                      <a:r>
                        <a:rPr lang="en-US" sz="3000" kern="1200">
                          <a:solidFill>
                            <a:schemeClr val="dk1"/>
                          </a:solidFill>
                          <a:effectLst/>
                          <a:latin typeface="+mn-lt"/>
                          <a:ea typeface="+mn-ea"/>
                          <a:cs typeface="+mn-cs"/>
                        </a:rPr>
                        <a:t>What factors most strongly influence model-based diabetes risk prediction?</a:t>
                      </a:r>
                      <a:endParaRPr lang="en-US" sz="3000" b="0" i="0">
                        <a:solidFill>
                          <a:schemeClr val="accent6"/>
                        </a:solidFill>
                        <a:latin typeface="Posterama" panose="020B0504020200020000" pitchFamily="34" charset="0"/>
                        <a:cs typeface="Posterama" panose="020B0504020200020000" pitchFamily="34" charset="0"/>
                      </a:endParaRPr>
                    </a:p>
                  </a:txBody>
                  <a:tcPr marL="151774" marR="151774" marT="75887" marB="75887" anchor="ctr"/>
                </a:tc>
                <a:extLst>
                  <a:ext uri="{0D108BD9-81ED-4DB2-BD59-A6C34878D82A}">
                    <a16:rowId xmlns:a16="http://schemas.microsoft.com/office/drawing/2014/main" val="322234691"/>
                  </a:ext>
                </a:extLst>
              </a:tr>
            </a:tbl>
          </a:graphicData>
        </a:graphic>
      </p:graphicFrame>
    </p:spTree>
    <p:extLst>
      <p:ext uri="{BB962C8B-B14F-4D97-AF65-F5344CB8AC3E}">
        <p14:creationId xmlns:p14="http://schemas.microsoft.com/office/powerpoint/2010/main" val="124602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1C7500-E032-DBB5-A780-8247E3B7367B}"/>
              </a:ext>
            </a:extLst>
          </p:cNvPr>
          <p:cNvSpPr>
            <a:spLocks noGrp="1"/>
          </p:cNvSpPr>
          <p:nvPr>
            <p:ph type="sldNum" sz="quarter" idx="31"/>
          </p:nvPr>
        </p:nvSpPr>
        <p:spPr/>
        <p:txBody>
          <a:bodyPr/>
          <a:lstStyle/>
          <a:p>
            <a:fld id="{47FEACEE-25B4-4A2D-B147-27296E36371D}" type="slidenum">
              <a:rPr lang="en-US" altLang="zh-CN" noProof="0" smtClean="0"/>
              <a:pPr/>
              <a:t>6</a:t>
            </a:fld>
            <a:endParaRPr lang="en-US" altLang="zh-CN" noProof="0" dirty="0"/>
          </a:p>
        </p:txBody>
      </p:sp>
      <p:sp>
        <p:nvSpPr>
          <p:cNvPr id="2" name="TextBox 1">
            <a:extLst>
              <a:ext uri="{FF2B5EF4-FFF2-40B4-BE49-F238E27FC236}">
                <a16:creationId xmlns:a16="http://schemas.microsoft.com/office/drawing/2014/main" id="{ED5C24AD-0A90-3D73-29E6-E3212CAB30C3}"/>
              </a:ext>
            </a:extLst>
          </p:cNvPr>
          <p:cNvSpPr txBox="1"/>
          <p:nvPr/>
        </p:nvSpPr>
        <p:spPr>
          <a:xfrm>
            <a:off x="1238865" y="635797"/>
            <a:ext cx="5766619" cy="646331"/>
          </a:xfrm>
          <a:prstGeom prst="rect">
            <a:avLst/>
          </a:prstGeom>
        </p:spPr>
        <p:txBody>
          <a:bodyPr wrap="square" rtlCol="0">
            <a:spAutoFit/>
          </a:bodyPr>
          <a:lstStyle/>
          <a:p>
            <a:pPr marL="0" indent="0" algn="ctr">
              <a:lnSpc>
                <a:spcPct val="100000"/>
              </a:lnSpc>
              <a:spcBef>
                <a:spcPts val="0"/>
              </a:spcBef>
              <a:buFontTx/>
              <a:buNone/>
            </a:pPr>
            <a:r>
              <a:rPr lang="en-US" sz="3600" dirty="0">
                <a:latin typeface="Posterama" panose="020B0504020200020000" pitchFamily="34" charset="0"/>
                <a:ea typeface="微软雅黑"/>
                <a:cs typeface="Posterama" panose="020B0504020200020000" pitchFamily="34" charset="0"/>
              </a:rPr>
              <a:t>Research Impact</a:t>
            </a:r>
          </a:p>
        </p:txBody>
      </p:sp>
      <p:sp>
        <p:nvSpPr>
          <p:cNvPr id="9" name="TextBox 8">
            <a:extLst>
              <a:ext uri="{FF2B5EF4-FFF2-40B4-BE49-F238E27FC236}">
                <a16:creationId xmlns:a16="http://schemas.microsoft.com/office/drawing/2014/main" id="{409D709C-7EBE-F239-9B12-0BD6081943FE}"/>
              </a:ext>
            </a:extLst>
          </p:cNvPr>
          <p:cNvSpPr txBox="1"/>
          <p:nvPr/>
        </p:nvSpPr>
        <p:spPr>
          <a:xfrm>
            <a:off x="4258596" y="2153165"/>
            <a:ext cx="7628603" cy="4247317"/>
          </a:xfrm>
          <a:prstGeom prst="rect">
            <a:avLst/>
          </a:prstGeom>
          <a:noFill/>
        </p:spPr>
        <p:txBody>
          <a:bodyPr wrap="square">
            <a:spAutoFit/>
          </a:bodyPr>
          <a:lstStyle/>
          <a:p>
            <a:r>
              <a:rPr lang="en-US" sz="1800" b="0" dirty="0"/>
              <a:t>This research matters because it focuses on improving early detection of diabetes through data-driven methods, which can help reduce the risk of severe complications and improve overall health outcomes.</a:t>
            </a:r>
            <a:br>
              <a:rPr lang="en-US" sz="1800" b="0" dirty="0"/>
            </a:br>
            <a:br>
              <a:rPr lang="en-US" sz="1800" b="0" dirty="0"/>
            </a:br>
            <a:r>
              <a:rPr lang="en-US" sz="1800" b="0" dirty="0"/>
              <a:t>Patients: Benefit from earlier risk identification and preventive care.</a:t>
            </a:r>
            <a:br>
              <a:rPr lang="en-US" sz="1800" b="0" dirty="0"/>
            </a:br>
            <a:br>
              <a:rPr lang="en-US" sz="1800" b="0" dirty="0"/>
            </a:br>
            <a:r>
              <a:rPr lang="en-US" sz="1800" b="0" dirty="0"/>
              <a:t>Healthcare providers: Gain tools to support better decision-making and early intervention.</a:t>
            </a:r>
            <a:br>
              <a:rPr lang="en-US" sz="1800" b="0" dirty="0"/>
            </a:br>
            <a:br>
              <a:rPr lang="en-US" sz="1800" b="0" dirty="0"/>
            </a:br>
            <a:r>
              <a:rPr lang="en-US" sz="1800" b="0" dirty="0"/>
              <a:t>Healthcare system: Potentially reduces costs associated with late-stage treatment.</a:t>
            </a:r>
            <a:br>
              <a:rPr lang="en-US" sz="1800" b="0" dirty="0"/>
            </a:br>
            <a:br>
              <a:rPr lang="en-US" sz="1800" b="0" dirty="0"/>
            </a:br>
            <a:r>
              <a:rPr lang="en-US" sz="1800" b="0" dirty="0"/>
              <a:t>Researchers/technology field: Encourages the use of machine learning in healthcare which promotes a shift from reactive treatment to proactive prevention.</a:t>
            </a:r>
            <a:endParaRPr lang="en-US" dirty="0"/>
          </a:p>
        </p:txBody>
      </p:sp>
    </p:spTree>
    <p:extLst>
      <p:ext uri="{BB962C8B-B14F-4D97-AF65-F5344CB8AC3E}">
        <p14:creationId xmlns:p14="http://schemas.microsoft.com/office/powerpoint/2010/main" val="3295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6CC6CC-33D7-4181-9969-72896FDB1901}"/>
              </a:ext>
            </a:extLst>
          </p:cNvPr>
          <p:cNvSpPr>
            <a:spLocks noGrp="1"/>
          </p:cNvSpPr>
          <p:nvPr>
            <p:ph type="title"/>
          </p:nvPr>
        </p:nvSpPr>
        <p:spPr/>
        <p:txBody>
          <a:bodyPr/>
          <a:lstStyle/>
          <a:p>
            <a:r>
              <a:rPr lang="en-US" dirty="0"/>
              <a:t>What We Already Know</a:t>
            </a:r>
          </a:p>
        </p:txBody>
      </p:sp>
      <p:sp>
        <p:nvSpPr>
          <p:cNvPr id="5" name="Text Placeholder 4">
            <a:extLst>
              <a:ext uri="{FF2B5EF4-FFF2-40B4-BE49-F238E27FC236}">
                <a16:creationId xmlns:a16="http://schemas.microsoft.com/office/drawing/2014/main" id="{E527BA33-7687-746F-7A99-5769ACAA19DD}"/>
              </a:ext>
            </a:extLst>
          </p:cNvPr>
          <p:cNvSpPr>
            <a:spLocks noGrp="1"/>
          </p:cNvSpPr>
          <p:nvPr>
            <p:ph type="body" sz="quarter" idx="28"/>
          </p:nvPr>
        </p:nvSpPr>
        <p:spPr>
          <a:xfrm>
            <a:off x="1222170" y="5068883"/>
            <a:ext cx="2098038" cy="506399"/>
          </a:xfrm>
        </p:spPr>
        <p:txBody>
          <a:bodyPr/>
          <a:lstStyle/>
          <a:p>
            <a:r>
              <a:rPr lang="en-US" dirty="0"/>
              <a:t>Machine learning enables accurate identification of diabetes risk using health data</a:t>
            </a:r>
          </a:p>
        </p:txBody>
      </p:sp>
      <p:sp>
        <p:nvSpPr>
          <p:cNvPr id="12" name="Text Placeholder 11">
            <a:extLst>
              <a:ext uri="{FF2B5EF4-FFF2-40B4-BE49-F238E27FC236}">
                <a16:creationId xmlns:a16="http://schemas.microsoft.com/office/drawing/2014/main" id="{B673DA38-7DA2-CC40-82FC-BFB56BC10FC1}"/>
              </a:ext>
            </a:extLst>
          </p:cNvPr>
          <p:cNvSpPr>
            <a:spLocks noGrp="1"/>
          </p:cNvSpPr>
          <p:nvPr>
            <p:ph type="body" sz="quarter" idx="55"/>
          </p:nvPr>
        </p:nvSpPr>
        <p:spPr/>
        <p:txBody>
          <a:bodyPr/>
          <a:lstStyle/>
          <a:p>
            <a:r>
              <a:rPr lang="en-US" dirty="0"/>
              <a:t>Data-driven approaches allow detection of risk before symptoms develop</a:t>
            </a:r>
          </a:p>
        </p:txBody>
      </p:sp>
      <p:sp>
        <p:nvSpPr>
          <p:cNvPr id="24" name="Text Placeholder 23">
            <a:extLst>
              <a:ext uri="{FF2B5EF4-FFF2-40B4-BE49-F238E27FC236}">
                <a16:creationId xmlns:a16="http://schemas.microsoft.com/office/drawing/2014/main" id="{517DFAED-4F69-372D-790F-14ABD197D926}"/>
              </a:ext>
            </a:extLst>
          </p:cNvPr>
          <p:cNvSpPr>
            <a:spLocks noGrp="1"/>
          </p:cNvSpPr>
          <p:nvPr>
            <p:ph type="body" sz="quarter" idx="53"/>
          </p:nvPr>
        </p:nvSpPr>
        <p:spPr>
          <a:xfrm>
            <a:off x="6338238" y="4916327"/>
            <a:ext cx="2098038" cy="506399"/>
          </a:xfrm>
        </p:spPr>
        <p:txBody>
          <a:bodyPr/>
          <a:lstStyle/>
          <a:p>
            <a:r>
              <a:rPr lang="en-US" dirty="0"/>
              <a:t>Variables such as glucose levels, BMI, and lifestyle patterns strongly influence prediction outcomes</a:t>
            </a:r>
          </a:p>
        </p:txBody>
      </p:sp>
      <p:sp>
        <p:nvSpPr>
          <p:cNvPr id="30" name="Text Placeholder 29">
            <a:extLst>
              <a:ext uri="{FF2B5EF4-FFF2-40B4-BE49-F238E27FC236}">
                <a16:creationId xmlns:a16="http://schemas.microsoft.com/office/drawing/2014/main" id="{78DDF0BA-462B-C044-14AF-F2FD2BFBAE3B}"/>
              </a:ext>
            </a:extLst>
          </p:cNvPr>
          <p:cNvSpPr>
            <a:spLocks noGrp="1"/>
          </p:cNvSpPr>
          <p:nvPr>
            <p:ph type="body" sz="quarter" idx="57"/>
          </p:nvPr>
        </p:nvSpPr>
        <p:spPr/>
        <p:txBody>
          <a:bodyPr/>
          <a:lstStyle/>
          <a:p>
            <a:r>
              <a:rPr lang="en-US" dirty="0"/>
              <a:t>Digital tools support increased awareness, monitoring, and user interaction</a:t>
            </a:r>
          </a:p>
        </p:txBody>
      </p:sp>
      <p:sp>
        <p:nvSpPr>
          <p:cNvPr id="7" name="Slide Number Placeholder 6">
            <a:extLst>
              <a:ext uri="{FF2B5EF4-FFF2-40B4-BE49-F238E27FC236}">
                <a16:creationId xmlns:a16="http://schemas.microsoft.com/office/drawing/2014/main" id="{7930A8DD-65EB-D1E9-81DF-DAAA9451B1A9}"/>
              </a:ext>
            </a:extLst>
          </p:cNvPr>
          <p:cNvSpPr>
            <a:spLocks noGrp="1"/>
          </p:cNvSpPr>
          <p:nvPr>
            <p:ph type="sldNum" sz="quarter" idx="59"/>
          </p:nvPr>
        </p:nvSpPr>
        <p:spPr/>
        <p:txBody>
          <a:bodyPr/>
          <a:lstStyle/>
          <a:p>
            <a:fld id="{47FEACEE-25B4-4A2D-B147-27296E36371D}" type="slidenum">
              <a:rPr lang="en-US" altLang="zh-CN" smtClean="0"/>
              <a:pPr/>
              <a:t>7</a:t>
            </a:fld>
            <a:endParaRPr lang="en-US" altLang="zh-CN" dirty="0"/>
          </a:p>
        </p:txBody>
      </p:sp>
      <p:sp>
        <p:nvSpPr>
          <p:cNvPr id="8" name="Hexagon 7">
            <a:extLst>
              <a:ext uri="{FF2B5EF4-FFF2-40B4-BE49-F238E27FC236}">
                <a16:creationId xmlns:a16="http://schemas.microsoft.com/office/drawing/2014/main" id="{31C2F80D-ECF5-701D-2ACE-4097764B78D8}"/>
              </a:ext>
            </a:extLst>
          </p:cNvPr>
          <p:cNvSpPr/>
          <p:nvPr/>
        </p:nvSpPr>
        <p:spPr>
          <a:xfrm>
            <a:off x="1102642" y="2625604"/>
            <a:ext cx="2098038" cy="2102177"/>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High Predictive Capability</a:t>
            </a:r>
            <a:endParaRPr lang="en-US" dirty="0"/>
          </a:p>
        </p:txBody>
      </p:sp>
      <p:sp>
        <p:nvSpPr>
          <p:cNvPr id="13" name="Hexagon 12">
            <a:extLst>
              <a:ext uri="{FF2B5EF4-FFF2-40B4-BE49-F238E27FC236}">
                <a16:creationId xmlns:a16="http://schemas.microsoft.com/office/drawing/2014/main" id="{89BCFFF5-4E69-1A3F-1235-E8442E4D1893}"/>
              </a:ext>
            </a:extLst>
          </p:cNvPr>
          <p:cNvSpPr/>
          <p:nvPr/>
        </p:nvSpPr>
        <p:spPr>
          <a:xfrm>
            <a:off x="3644774" y="1966365"/>
            <a:ext cx="2173704" cy="2102177"/>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Early Risk Identification</a:t>
            </a:r>
          </a:p>
        </p:txBody>
      </p:sp>
      <p:sp>
        <p:nvSpPr>
          <p:cNvPr id="14" name="Hexagon 13">
            <a:extLst>
              <a:ext uri="{FF2B5EF4-FFF2-40B4-BE49-F238E27FC236}">
                <a16:creationId xmlns:a16="http://schemas.microsoft.com/office/drawing/2014/main" id="{EAE512E8-C093-75A0-E02C-19D42722C1E4}"/>
              </a:ext>
            </a:extLst>
          </p:cNvPr>
          <p:cNvSpPr/>
          <p:nvPr/>
        </p:nvSpPr>
        <p:spPr>
          <a:xfrm>
            <a:off x="6262573" y="2536458"/>
            <a:ext cx="2372768" cy="2102177"/>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Role of Health &amp; Lifestyle Factors</a:t>
            </a:r>
          </a:p>
        </p:txBody>
      </p:sp>
      <p:sp>
        <p:nvSpPr>
          <p:cNvPr id="15" name="Hexagon 14">
            <a:extLst>
              <a:ext uri="{FF2B5EF4-FFF2-40B4-BE49-F238E27FC236}">
                <a16:creationId xmlns:a16="http://schemas.microsoft.com/office/drawing/2014/main" id="{44DBBDF7-0516-4DC2-221C-E7E0C010CC81}"/>
              </a:ext>
            </a:extLst>
          </p:cNvPr>
          <p:cNvSpPr/>
          <p:nvPr/>
        </p:nvSpPr>
        <p:spPr>
          <a:xfrm>
            <a:off x="8729039" y="1919163"/>
            <a:ext cx="2098038" cy="2102177"/>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Technology-Driven Health Engagement</a:t>
            </a:r>
          </a:p>
        </p:txBody>
      </p:sp>
    </p:spTree>
    <p:extLst>
      <p:ext uri="{BB962C8B-B14F-4D97-AF65-F5344CB8AC3E}">
        <p14:creationId xmlns:p14="http://schemas.microsoft.com/office/powerpoint/2010/main" val="210788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3F816F-E557-EF17-FA3D-67F4F647CA3C}"/>
              </a:ext>
            </a:extLst>
          </p:cNvPr>
          <p:cNvSpPr>
            <a:spLocks noGrp="1"/>
          </p:cNvSpPr>
          <p:nvPr>
            <p:ph type="sldNum" sz="quarter" idx="77"/>
          </p:nvPr>
        </p:nvSpPr>
        <p:spPr/>
        <p:txBody>
          <a:bodyPr/>
          <a:lstStyle/>
          <a:p>
            <a:fld id="{47FEACEE-25B4-4A2D-B147-27296E36371D}" type="slidenum">
              <a:rPr lang="en-US" altLang="zh-CN" smtClean="0"/>
              <a:pPr/>
              <a:t>8</a:t>
            </a:fld>
            <a:endParaRPr lang="en-US" altLang="zh-CN" dirty="0"/>
          </a:p>
        </p:txBody>
      </p:sp>
      <p:pic>
        <p:nvPicPr>
          <p:cNvPr id="62" name="Picture 61">
            <a:extLst>
              <a:ext uri="{FF2B5EF4-FFF2-40B4-BE49-F238E27FC236}">
                <a16:creationId xmlns:a16="http://schemas.microsoft.com/office/drawing/2014/main" id="{3A6EF60F-6205-04AB-1B80-FD1E636FEE2E}"/>
              </a:ext>
            </a:extLst>
          </p:cNvPr>
          <p:cNvPicPr>
            <a:picLocks noChangeAspect="1"/>
          </p:cNvPicPr>
          <p:nvPr/>
        </p:nvPicPr>
        <p:blipFill>
          <a:blip r:embed="rId3"/>
          <a:stretch>
            <a:fillRect/>
          </a:stretch>
        </p:blipFill>
        <p:spPr>
          <a:xfrm>
            <a:off x="0" y="0"/>
            <a:ext cx="12192000" cy="6975987"/>
          </a:xfrm>
          <a:prstGeom prst="rect">
            <a:avLst/>
          </a:prstGeom>
        </p:spPr>
      </p:pic>
      <p:sp>
        <p:nvSpPr>
          <p:cNvPr id="56" name="Title 55">
            <a:extLst>
              <a:ext uri="{FF2B5EF4-FFF2-40B4-BE49-F238E27FC236}">
                <a16:creationId xmlns:a16="http://schemas.microsoft.com/office/drawing/2014/main" id="{19576725-5FD5-0E5D-4FD3-2E35020D8306}"/>
              </a:ext>
            </a:extLst>
          </p:cNvPr>
          <p:cNvSpPr>
            <a:spLocks noGrp="1"/>
          </p:cNvSpPr>
          <p:nvPr>
            <p:ph type="title"/>
          </p:nvPr>
        </p:nvSpPr>
        <p:spPr>
          <a:xfrm>
            <a:off x="2636225" y="451543"/>
            <a:ext cx="6655258" cy="669335"/>
          </a:xfrm>
        </p:spPr>
        <p:txBody>
          <a:bodyPr/>
          <a:lstStyle/>
          <a:p>
            <a:r>
              <a:rPr lang="en-US" dirty="0"/>
              <a:t>Research Design &amp; Process </a:t>
            </a:r>
            <a:br>
              <a:rPr lang="en-US" dirty="0"/>
            </a:br>
            <a:br>
              <a:rPr lang="en-US" dirty="0"/>
            </a:br>
            <a:endParaRPr lang="en-US" dirty="0"/>
          </a:p>
        </p:txBody>
      </p:sp>
    </p:spTree>
    <p:extLst>
      <p:ext uri="{BB962C8B-B14F-4D97-AF65-F5344CB8AC3E}">
        <p14:creationId xmlns:p14="http://schemas.microsoft.com/office/powerpoint/2010/main" val="315710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478CB64C-71AF-6B72-8069-000DD250502E}"/>
              </a:ext>
            </a:extLst>
          </p:cNvPr>
          <p:cNvSpPr>
            <a:spLocks noGrp="1"/>
          </p:cNvSpPr>
          <p:nvPr>
            <p:ph type="title"/>
          </p:nvPr>
        </p:nvSpPr>
        <p:spPr/>
        <p:txBody>
          <a:bodyPr/>
          <a:lstStyle/>
          <a:p>
            <a:r>
              <a:rPr lang="en-US" dirty="0"/>
              <a:t>Model Design &amp; Development</a:t>
            </a:r>
          </a:p>
        </p:txBody>
      </p:sp>
      <p:sp>
        <p:nvSpPr>
          <p:cNvPr id="5" name="Slide Number Placeholder 4">
            <a:extLst>
              <a:ext uri="{FF2B5EF4-FFF2-40B4-BE49-F238E27FC236}">
                <a16:creationId xmlns:a16="http://schemas.microsoft.com/office/drawing/2014/main" id="{64FC7183-3EBB-B8D1-A66D-964D3C3A7DA8}"/>
              </a:ext>
            </a:extLst>
          </p:cNvPr>
          <p:cNvSpPr>
            <a:spLocks noGrp="1"/>
          </p:cNvSpPr>
          <p:nvPr>
            <p:ph type="sldNum" sz="quarter" idx="55"/>
          </p:nvPr>
        </p:nvSpPr>
        <p:spPr/>
        <p:txBody>
          <a:bodyPr/>
          <a:lstStyle/>
          <a:p>
            <a:fld id="{47FEACEE-25B4-4A2D-B147-27296E36371D}" type="slidenum">
              <a:rPr lang="en-US" altLang="zh-CN" noProof="0" smtClean="0"/>
              <a:pPr/>
              <a:t>9</a:t>
            </a:fld>
            <a:endParaRPr lang="en-US" altLang="zh-CN" noProof="0" dirty="0"/>
          </a:p>
        </p:txBody>
      </p:sp>
      <p:sp>
        <p:nvSpPr>
          <p:cNvPr id="25" name="TextBox 24">
            <a:extLst>
              <a:ext uri="{FF2B5EF4-FFF2-40B4-BE49-F238E27FC236}">
                <a16:creationId xmlns:a16="http://schemas.microsoft.com/office/drawing/2014/main" id="{186AD0B0-33F1-2C22-D0EC-8EA4EA88C637}"/>
              </a:ext>
            </a:extLst>
          </p:cNvPr>
          <p:cNvSpPr txBox="1"/>
          <p:nvPr/>
        </p:nvSpPr>
        <p:spPr>
          <a:xfrm>
            <a:off x="1192161" y="1690688"/>
            <a:ext cx="9028471" cy="1754326"/>
          </a:xfrm>
          <a:prstGeom prst="rect">
            <a:avLst/>
          </a:prstGeom>
          <a:noFill/>
        </p:spPr>
        <p:txBody>
          <a:bodyPr wrap="square">
            <a:spAutoFit/>
          </a:bodyPr>
          <a:lstStyle/>
          <a:p>
            <a:pPr marL="285750" indent="-285750">
              <a:buFont typeface="Wingdings" panose="05000000000000000000" pitchFamily="2" charset="2"/>
              <a:buChar char="q"/>
            </a:pPr>
            <a:r>
              <a:rPr lang="en-US" dirty="0"/>
              <a:t>Data Source: Mendeley (Daffodil International University)</a:t>
            </a:r>
          </a:p>
          <a:p>
            <a:pPr marL="285750" indent="-285750">
              <a:buFont typeface="Wingdings" panose="05000000000000000000" pitchFamily="2" charset="2"/>
              <a:buChar char="q"/>
            </a:pPr>
            <a:r>
              <a:rPr lang="en-US" dirty="0"/>
              <a:t>Data Preprocessing: Cleaning, missing values, normalization</a:t>
            </a:r>
          </a:p>
          <a:p>
            <a:pPr marL="285750" indent="-285750">
              <a:buFont typeface="Wingdings" panose="05000000000000000000" pitchFamily="2" charset="2"/>
              <a:buChar char="q"/>
            </a:pPr>
            <a:r>
              <a:rPr lang="en-US" dirty="0"/>
              <a:t>Feature Selection: Glucose, BMI, Age, Blood Pressure</a:t>
            </a:r>
          </a:p>
          <a:p>
            <a:pPr marL="285750" indent="-285750">
              <a:buFont typeface="Wingdings" panose="05000000000000000000" pitchFamily="2" charset="2"/>
              <a:buChar char="q"/>
            </a:pPr>
            <a:r>
              <a:rPr lang="en-US" dirty="0"/>
              <a:t>Train-Test Split: 80% / 20%</a:t>
            </a:r>
          </a:p>
          <a:p>
            <a:pPr marL="285750" indent="-285750">
              <a:buFont typeface="Wingdings" panose="05000000000000000000" pitchFamily="2" charset="2"/>
              <a:buChar char="q"/>
            </a:pPr>
            <a:r>
              <a:rPr lang="en-US" dirty="0"/>
              <a:t>Model: Random Forest</a:t>
            </a:r>
          </a:p>
          <a:p>
            <a:pPr marL="285750" indent="-285750">
              <a:buFont typeface="Wingdings" panose="05000000000000000000" pitchFamily="2" charset="2"/>
              <a:buChar char="q"/>
            </a:pPr>
            <a:r>
              <a:rPr lang="en-US" dirty="0"/>
              <a:t>Evaluation: Accuracy, Precision, Recall, F1-score</a:t>
            </a:r>
          </a:p>
        </p:txBody>
      </p:sp>
      <p:pic>
        <p:nvPicPr>
          <p:cNvPr id="32" name="Picture 31">
            <a:extLst>
              <a:ext uri="{FF2B5EF4-FFF2-40B4-BE49-F238E27FC236}">
                <a16:creationId xmlns:a16="http://schemas.microsoft.com/office/drawing/2014/main" id="{E21A1B0F-3DBC-5B49-88B9-60438FBD2604}"/>
              </a:ext>
            </a:extLst>
          </p:cNvPr>
          <p:cNvPicPr>
            <a:picLocks noChangeAspect="1"/>
          </p:cNvPicPr>
          <p:nvPr/>
        </p:nvPicPr>
        <p:blipFill>
          <a:blip r:embed="rId3"/>
          <a:srcRect l="3890" t="31447" r="2341" b="34989"/>
          <a:stretch>
            <a:fillRect/>
          </a:stretch>
        </p:blipFill>
        <p:spPr>
          <a:xfrm>
            <a:off x="734961" y="3827236"/>
            <a:ext cx="9598743" cy="2168013"/>
          </a:xfrm>
          <a:prstGeom prst="rect">
            <a:avLst/>
          </a:prstGeom>
        </p:spPr>
      </p:pic>
    </p:spTree>
    <p:extLst>
      <p:ext uri="{BB962C8B-B14F-4D97-AF65-F5344CB8AC3E}">
        <p14:creationId xmlns:p14="http://schemas.microsoft.com/office/powerpoint/2010/main" val="2624021206"/>
      </p:ext>
    </p:extLst>
  </p:cSld>
  <p:clrMapOvr>
    <a:masterClrMapping/>
  </p:clrMapOvr>
</p:sld>
</file>

<file path=ppt/theme/theme1.xml><?xml version="1.0" encoding="utf-8"?>
<a:theme xmlns:a="http://schemas.openxmlformats.org/drawingml/2006/main" name="Custom​​">
  <a:themeElements>
    <a:clrScheme name="Custom 9">
      <a:dk1>
        <a:srgbClr val="000000"/>
      </a:dk1>
      <a:lt1>
        <a:srgbClr val="FFFFFF"/>
      </a:lt1>
      <a:dk2>
        <a:srgbClr val="0F253E"/>
      </a:dk2>
      <a:lt2>
        <a:srgbClr val="E7E6E6"/>
      </a:lt2>
      <a:accent1>
        <a:srgbClr val="4472C4"/>
      </a:accent1>
      <a:accent2>
        <a:srgbClr val="B83803"/>
      </a:accent2>
      <a:accent3>
        <a:srgbClr val="DCD3CC"/>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Light Presentation_win32_v5" id="{045A9B2F-7300-4673-816B-F1EB3C673B2C}" vid="{27F8BD87-6984-44CA-8D4F-354B20CB0C1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D9BE2-6B3D-4616-B044-300A8177DEA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74CFA8B0-C7B8-4655-A378-2962C0479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515263-A3DE-4193-B6AA-5C449C94519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Hexagon presentation light</Template>
  <TotalTime>1461</TotalTime>
  <Words>860</Words>
  <Application>Microsoft Office PowerPoint</Application>
  <PresentationFormat>Widescreen</PresentationFormat>
  <Paragraphs>115</Paragraphs>
  <Slides>19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等线</vt:lpstr>
      <vt:lpstr>Abadi</vt:lpstr>
      <vt:lpstr>Arial</vt:lpstr>
      <vt:lpstr>Calibri</vt:lpstr>
      <vt:lpstr>Posterama</vt:lpstr>
      <vt:lpstr>Posterama </vt:lpstr>
      <vt:lpstr>Posterama Text Black</vt:lpstr>
      <vt:lpstr>Posterama Text SemiBold</vt:lpstr>
      <vt:lpstr>Wingdings</vt:lpstr>
      <vt:lpstr>Custom​​</vt:lpstr>
      <vt:lpstr>Predictive Analytics For Early Diabetes Detection &amp; Management</vt:lpstr>
      <vt:lpstr>Background</vt:lpstr>
      <vt:lpstr>  Gap: Lack of early, data-driven tools to identify individuals at risk before diagnosis. Current methods rely on clinical testing and noticeable symptoms, limiting early intervention.   Limited use of predictive analytics in accessible, real-world healthcare settings. Hence, there is a need for a system that enables early risk detection and proactive decision-making</vt:lpstr>
      <vt:lpstr>Objective</vt:lpstr>
      <vt:lpstr>Research Questions</vt:lpstr>
      <vt:lpstr>PowerPoint Presentation</vt:lpstr>
      <vt:lpstr>What We Already Know</vt:lpstr>
      <vt:lpstr>Research Design &amp; Process   </vt:lpstr>
      <vt:lpstr>Model Design &amp; Development</vt:lpstr>
      <vt:lpstr>Results</vt:lpstr>
      <vt:lpstr>Model Performance</vt:lpstr>
      <vt:lpstr>PowerPoint Presentation</vt:lpstr>
      <vt:lpstr>Comparison with Existing Tool</vt:lpstr>
      <vt:lpstr>Web-Application: DAWN</vt:lpstr>
      <vt:lpstr>DEMO</vt:lpstr>
      <vt:lpstr>Limitations</vt:lpstr>
      <vt:lpstr>Future Work</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Felicia R. Forrester</dc:creator>
  <cp:lastModifiedBy>Felicia R. Forrester</cp:lastModifiedBy>
  <cp:revision>17</cp:revision>
  <dcterms:created xsi:type="dcterms:W3CDTF">2026-04-07T13:15:33Z</dcterms:created>
  <dcterms:modified xsi:type="dcterms:W3CDTF">2026-04-08T14:16:38Z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