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5" r:id="rId20"/>
    <p:sldId id="274"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332C0B-1BF4-4A3E-B295-75E459C1D65B}"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915604E8-0B5C-451D-B32C-FF7859DD07B5}" type="slidenum">
              <a:rPr lang="en-US" smtClean="0"/>
              <a:t>‹#›</a:t>
            </a:fld>
            <a:endParaRPr lang="en-US"/>
          </a:p>
        </p:txBody>
      </p:sp>
    </p:spTree>
    <p:extLst>
      <p:ext uri="{BB962C8B-B14F-4D97-AF65-F5344CB8AC3E}">
        <p14:creationId xmlns:p14="http://schemas.microsoft.com/office/powerpoint/2010/main" val="2533538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332C0B-1BF4-4A3E-B295-75E459C1D65B}"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604E8-0B5C-451D-B32C-FF7859DD07B5}" type="slidenum">
              <a:rPr lang="en-US" smtClean="0"/>
              <a:t>‹#›</a:t>
            </a:fld>
            <a:endParaRPr lang="en-US"/>
          </a:p>
        </p:txBody>
      </p:sp>
    </p:spTree>
    <p:extLst>
      <p:ext uri="{BB962C8B-B14F-4D97-AF65-F5344CB8AC3E}">
        <p14:creationId xmlns:p14="http://schemas.microsoft.com/office/powerpoint/2010/main" val="1475342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332C0B-1BF4-4A3E-B295-75E459C1D65B}"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604E8-0B5C-451D-B32C-FF7859DD07B5}" type="slidenum">
              <a:rPr lang="en-US" smtClean="0"/>
              <a:t>‹#›</a:t>
            </a:fld>
            <a:endParaRPr lang="en-US"/>
          </a:p>
        </p:txBody>
      </p:sp>
    </p:spTree>
    <p:extLst>
      <p:ext uri="{BB962C8B-B14F-4D97-AF65-F5344CB8AC3E}">
        <p14:creationId xmlns:p14="http://schemas.microsoft.com/office/powerpoint/2010/main" val="3885542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332C0B-1BF4-4A3E-B295-75E459C1D65B}"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604E8-0B5C-451D-B32C-FF7859DD07B5}" type="slidenum">
              <a:rPr lang="en-US" smtClean="0"/>
              <a:t>‹#›</a:t>
            </a:fld>
            <a:endParaRPr lang="en-US"/>
          </a:p>
        </p:txBody>
      </p:sp>
    </p:spTree>
    <p:extLst>
      <p:ext uri="{BB962C8B-B14F-4D97-AF65-F5344CB8AC3E}">
        <p14:creationId xmlns:p14="http://schemas.microsoft.com/office/powerpoint/2010/main" val="3979158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BB332C0B-1BF4-4A3E-B295-75E459C1D65B}" type="datetimeFigureOut">
              <a:rPr lang="en-US" smtClean="0"/>
              <a:t>11/28/2025</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915604E8-0B5C-451D-B32C-FF7859DD07B5}" type="slidenum">
              <a:rPr lang="en-US" smtClean="0"/>
              <a:t>‹#›</a:t>
            </a:fld>
            <a:endParaRPr lang="en-US"/>
          </a:p>
        </p:txBody>
      </p:sp>
    </p:spTree>
    <p:extLst>
      <p:ext uri="{BB962C8B-B14F-4D97-AF65-F5344CB8AC3E}">
        <p14:creationId xmlns:p14="http://schemas.microsoft.com/office/powerpoint/2010/main" val="3215892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332C0B-1BF4-4A3E-B295-75E459C1D65B}"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5604E8-0B5C-451D-B32C-FF7859DD07B5}" type="slidenum">
              <a:rPr lang="en-US" smtClean="0"/>
              <a:t>‹#›</a:t>
            </a:fld>
            <a:endParaRPr lang="en-US"/>
          </a:p>
        </p:txBody>
      </p:sp>
    </p:spTree>
    <p:extLst>
      <p:ext uri="{BB962C8B-B14F-4D97-AF65-F5344CB8AC3E}">
        <p14:creationId xmlns:p14="http://schemas.microsoft.com/office/powerpoint/2010/main" val="2591881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332C0B-1BF4-4A3E-B295-75E459C1D65B}"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5604E8-0B5C-451D-B32C-FF7859DD07B5}" type="slidenum">
              <a:rPr lang="en-US" smtClean="0"/>
              <a:t>‹#›</a:t>
            </a:fld>
            <a:endParaRPr lang="en-US"/>
          </a:p>
        </p:txBody>
      </p:sp>
    </p:spTree>
    <p:extLst>
      <p:ext uri="{BB962C8B-B14F-4D97-AF65-F5344CB8AC3E}">
        <p14:creationId xmlns:p14="http://schemas.microsoft.com/office/powerpoint/2010/main" val="406320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332C0B-1BF4-4A3E-B295-75E459C1D65B}" type="datetimeFigureOut">
              <a:rPr lang="en-US" smtClean="0"/>
              <a:t>11/28/2025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5604E8-0B5C-451D-B32C-FF7859DD07B5}" type="slidenum">
              <a:rPr lang="en-US" smtClean="0"/>
              <a:t>‹#›</a:t>
            </a:fld>
            <a:endParaRPr lang="en-US"/>
          </a:p>
        </p:txBody>
      </p:sp>
    </p:spTree>
    <p:extLst>
      <p:ext uri="{BB962C8B-B14F-4D97-AF65-F5344CB8AC3E}">
        <p14:creationId xmlns:p14="http://schemas.microsoft.com/office/powerpoint/2010/main" val="3067509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332C0B-1BF4-4A3E-B295-75E459C1D65B}" type="datetimeFigureOut">
              <a:rPr lang="en-US" smtClean="0"/>
              <a:t>11/28/2025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5604E8-0B5C-451D-B32C-FF7859DD07B5}" type="slidenum">
              <a:rPr lang="en-US" smtClean="0"/>
              <a:t>‹#›</a:t>
            </a:fld>
            <a:endParaRPr lang="en-US"/>
          </a:p>
        </p:txBody>
      </p:sp>
    </p:spTree>
    <p:extLst>
      <p:ext uri="{BB962C8B-B14F-4D97-AF65-F5344CB8AC3E}">
        <p14:creationId xmlns:p14="http://schemas.microsoft.com/office/powerpoint/2010/main" val="3420554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332C0B-1BF4-4A3E-B295-75E459C1D65B}"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15604E8-0B5C-451D-B32C-FF7859DD07B5}" type="slidenum">
              <a:rPr lang="en-US" smtClean="0"/>
              <a:t>‹#›</a:t>
            </a:fld>
            <a:endParaRPr lang="en-US"/>
          </a:p>
        </p:txBody>
      </p:sp>
    </p:spTree>
    <p:extLst>
      <p:ext uri="{BB962C8B-B14F-4D97-AF65-F5344CB8AC3E}">
        <p14:creationId xmlns:p14="http://schemas.microsoft.com/office/powerpoint/2010/main" val="2440941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332C0B-1BF4-4A3E-B295-75E459C1D65B}" type="datetimeFigureOut">
              <a:rPr lang="en-US" smtClean="0"/>
              <a:t>11/28/2025</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15604E8-0B5C-451D-B32C-FF7859DD07B5}" type="slidenum">
              <a:rPr lang="en-US" smtClean="0"/>
              <a:t>‹#›</a:t>
            </a:fld>
            <a:endParaRPr lang="en-US"/>
          </a:p>
        </p:txBody>
      </p:sp>
    </p:spTree>
    <p:extLst>
      <p:ext uri="{BB962C8B-B14F-4D97-AF65-F5344CB8AC3E}">
        <p14:creationId xmlns:p14="http://schemas.microsoft.com/office/powerpoint/2010/main" val="1057177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BB332C0B-1BF4-4A3E-B295-75E459C1D65B}" type="datetimeFigureOut">
              <a:rPr lang="en-US" smtClean="0"/>
              <a:t>11/28/2025</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915604E8-0B5C-451D-B32C-FF7859DD07B5}" type="slidenum">
              <a:rPr lang="en-US" smtClean="0"/>
              <a:t>‹#›</a:t>
            </a:fld>
            <a:endParaRPr lang="en-US"/>
          </a:p>
        </p:txBody>
      </p:sp>
    </p:spTree>
    <p:extLst>
      <p:ext uri="{BB962C8B-B14F-4D97-AF65-F5344CB8AC3E}">
        <p14:creationId xmlns:p14="http://schemas.microsoft.com/office/powerpoint/2010/main" val="38963559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image" Target="../media/image4.png"/><Relationship Id="rId5" Type="http://schemas.microsoft.com/office/2007/relationships/hdphoto" Target="../media/hdphoto3.wdp"/><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image" Target="../media/image4.png"/><Relationship Id="rId5" Type="http://schemas.microsoft.com/office/2007/relationships/hdphoto" Target="../media/hdphoto3.wdp"/><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image" Target="../media/image4.png"/><Relationship Id="rId5" Type="http://schemas.microsoft.com/office/2007/relationships/hdphoto" Target="../media/hdphoto3.wdp"/><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image" Target="../media/image4.png"/><Relationship Id="rId5" Type="http://schemas.microsoft.com/office/2007/relationships/hdphoto" Target="../media/hdphoto3.wdp"/><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78E48-6905-3041-9351-21495DCD7382}"/>
              </a:ext>
            </a:extLst>
          </p:cNvPr>
          <p:cNvSpPr>
            <a:spLocks noGrp="1"/>
          </p:cNvSpPr>
          <p:nvPr>
            <p:ph type="ctrTitle"/>
          </p:nvPr>
        </p:nvSpPr>
        <p:spPr>
          <a:xfrm>
            <a:off x="1051560" y="1432223"/>
            <a:ext cx="10070592" cy="3035808"/>
          </a:xfrm>
        </p:spPr>
        <p:txBody>
          <a:bodyPr/>
          <a:lstStyle/>
          <a:p>
            <a:r>
              <a:rPr lang="en-US" sz="4400" b="1" dirty="0">
                <a:solidFill>
                  <a:srgbClr val="FF0000"/>
                </a:solidFill>
              </a:rPr>
              <a:t>Linear Programming </a:t>
            </a:r>
            <a:r>
              <a:rPr lang="en-US" sz="4400" b="1" dirty="0"/>
              <a:t>and </a:t>
            </a:r>
            <a:br>
              <a:rPr lang="en-US" sz="4400" b="1" dirty="0"/>
            </a:br>
            <a:r>
              <a:rPr lang="en-US" sz="4400" b="1" dirty="0">
                <a:solidFill>
                  <a:srgbClr val="0070C0"/>
                </a:solidFill>
              </a:rPr>
              <a:t>Quadratic Programming</a:t>
            </a:r>
            <a:r>
              <a:rPr lang="en-US" sz="4400" b="1" dirty="0"/>
              <a:t> </a:t>
            </a:r>
            <a:br>
              <a:rPr lang="en-US" sz="4400" b="1" dirty="0"/>
            </a:br>
            <a:r>
              <a:rPr lang="en-US" sz="4400" b="1" dirty="0"/>
              <a:t>Approaches for Classification Problems</a:t>
            </a:r>
            <a:br>
              <a:rPr lang="en-US" sz="4400" dirty="0"/>
            </a:br>
            <a:endParaRPr lang="en-US" sz="4400" dirty="0"/>
          </a:p>
        </p:txBody>
      </p:sp>
      <p:sp>
        <p:nvSpPr>
          <p:cNvPr id="3" name="Subtitle 2">
            <a:extLst>
              <a:ext uri="{FF2B5EF4-FFF2-40B4-BE49-F238E27FC236}">
                <a16:creationId xmlns:a16="http://schemas.microsoft.com/office/drawing/2014/main" id="{F80EB9D6-B34E-EF03-8CF5-ABCB19CE4129}"/>
              </a:ext>
            </a:extLst>
          </p:cNvPr>
          <p:cNvSpPr>
            <a:spLocks noGrp="1"/>
          </p:cNvSpPr>
          <p:nvPr>
            <p:ph type="subTitle" idx="1"/>
          </p:nvPr>
        </p:nvSpPr>
        <p:spPr/>
        <p:txBody>
          <a:bodyPr>
            <a:normAutofit fontScale="92500" lnSpcReduction="20000"/>
          </a:bodyPr>
          <a:lstStyle/>
          <a:p>
            <a:r>
              <a:rPr lang="en-US" dirty="0"/>
              <a:t>By: Jayques Nelson</a:t>
            </a:r>
          </a:p>
          <a:p>
            <a:r>
              <a:rPr lang="en-US" dirty="0"/>
              <a:t>Natural Science &amp; Mathematics Department</a:t>
            </a:r>
          </a:p>
          <a:p>
            <a:r>
              <a:rPr lang="en-US" dirty="0"/>
              <a:t>Advisor: Dr Wei Wan</a:t>
            </a:r>
          </a:p>
        </p:txBody>
      </p:sp>
    </p:spTree>
    <p:extLst>
      <p:ext uri="{BB962C8B-B14F-4D97-AF65-F5344CB8AC3E}">
        <p14:creationId xmlns:p14="http://schemas.microsoft.com/office/powerpoint/2010/main" val="1675922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F85E0883-9001-4D4E-9C91-E8D165DAF9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44" name="Oval 43">
              <a:extLst>
                <a:ext uri="{FF2B5EF4-FFF2-40B4-BE49-F238E27FC236}">
                  <a16:creationId xmlns:a16="http://schemas.microsoft.com/office/drawing/2014/main" id="{94AEEF45-F5C8-4322-9C98-33BB7A5A29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US"/>
            </a:p>
          </p:txBody>
        </p:sp>
        <p:sp>
          <p:nvSpPr>
            <p:cNvPr id="45" name="Oval 44">
              <a:extLst>
                <a:ext uri="{FF2B5EF4-FFF2-40B4-BE49-F238E27FC236}">
                  <a16:creationId xmlns:a16="http://schemas.microsoft.com/office/drawing/2014/main" id="{185E4386-A445-455A-91C4-16DE5DA9F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US"/>
            </a:p>
          </p:txBody>
        </p:sp>
      </p:grpSp>
      <p:sp useBgFill="1">
        <p:nvSpPr>
          <p:cNvPr id="47" name="Rectangle 46">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9" name="Oval 48">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51" name="Oval 50">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A687EB4F-2BC9-FE89-1B92-106CD58ED135}"/>
              </a:ext>
            </a:extLst>
          </p:cNvPr>
          <p:cNvSpPr>
            <a:spLocks noGrp="1"/>
          </p:cNvSpPr>
          <p:nvPr>
            <p:ph type="title"/>
          </p:nvPr>
        </p:nvSpPr>
        <p:spPr>
          <a:xfrm>
            <a:off x="1490145" y="2376862"/>
            <a:ext cx="2640646" cy="2104273"/>
          </a:xfrm>
          <a:noFill/>
        </p:spPr>
        <p:txBody>
          <a:bodyPr vert="horz" lIns="91440" tIns="45720" rIns="91440" bIns="45720" rtlCol="0" anchor="ctr">
            <a:normAutofit/>
          </a:bodyPr>
          <a:lstStyle/>
          <a:p>
            <a:pPr lvl="0" indent="-182880" algn="ctr" fontAlgn="base">
              <a:spcAft>
                <a:spcPts val="600"/>
              </a:spcAft>
            </a:pPr>
            <a:r>
              <a:rPr lang="en-US" altLang="en-US" sz="2800" b="1" dirty="0">
                <a:solidFill>
                  <a:srgbClr val="00B0F0"/>
                </a:solidFill>
              </a:rPr>
              <a:t>🟥</a:t>
            </a:r>
            <a:r>
              <a:rPr lang="en-US" altLang="en-US" sz="2800" b="1" dirty="0">
                <a:solidFill>
                  <a:srgbClr val="FFFFFF"/>
                </a:solidFill>
              </a:rPr>
              <a:t> Malignant Tumors (R1)</a:t>
            </a:r>
            <a:br>
              <a:rPr lang="en-US" altLang="en-US" sz="2800" b="1" dirty="0">
                <a:solidFill>
                  <a:srgbClr val="FFFFFF"/>
                </a:solidFill>
              </a:rPr>
            </a:br>
            <a:r>
              <a:rPr lang="en-US" altLang="en-US" sz="2800" b="1" dirty="0">
                <a:solidFill>
                  <a:srgbClr val="FFFFFF"/>
                </a:solidFill>
              </a:rPr>
              <a:t>10 samples × 2 features</a:t>
            </a:r>
            <a:br>
              <a:rPr lang="en-US" altLang="en-US" sz="2800" dirty="0">
                <a:solidFill>
                  <a:srgbClr val="FFFFFF"/>
                </a:solidFill>
              </a:rPr>
            </a:br>
            <a:endParaRPr lang="en-US" sz="2800" dirty="0">
              <a:solidFill>
                <a:srgbClr val="FFFFFF"/>
              </a:solidFill>
            </a:endParaRPr>
          </a:p>
        </p:txBody>
      </p:sp>
      <p:sp>
        <p:nvSpPr>
          <p:cNvPr id="53" name="Rectangle 52">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6">
              <a:alphaModFix amt="85000"/>
              <a:lum bright="70000" contrast="-70000"/>
              <a:extLst>
                <a:ext uri="{BEBA8EAE-BF5A-486C-A8C5-ECC9F3942E4B}">
                  <a14:imgProps xmlns:a14="http://schemas.microsoft.com/office/drawing/2010/main">
                    <a14:imgLayer r:embed="rId7">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Rectangle 1">
            <a:extLst>
              <a:ext uri="{FF2B5EF4-FFF2-40B4-BE49-F238E27FC236}">
                <a16:creationId xmlns:a16="http://schemas.microsoft.com/office/drawing/2014/main" id="{C0117247-388E-DB6D-39C5-77F1F9D1FC80}"/>
              </a:ext>
            </a:extLst>
          </p:cNvPr>
          <p:cNvSpPr>
            <a:spLocks noChangeArrowheads="1"/>
          </p:cNvSpPr>
          <p:nvPr/>
        </p:nvSpPr>
        <p:spPr bwMode="auto">
          <a:xfrm>
            <a:off x="8156351" y="2121408"/>
            <a:ext cx="3544034" cy="405079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182880" defTabSz="914400" fontAlgn="base">
              <a:lnSpc>
                <a:spcPct val="90000"/>
              </a:lnSpc>
              <a:spcBef>
                <a:spcPct val="0"/>
              </a:spcBef>
              <a:spcAft>
                <a:spcPts val="600"/>
              </a:spcAft>
              <a:buClr>
                <a:schemeClr val="accent1">
                  <a:lumMod val="75000"/>
                </a:schemeClr>
              </a:buClr>
              <a:buSzPct val="85000"/>
              <a:buFont typeface="Wingdings" pitchFamily="2" charset="2"/>
              <a:buChar char="§"/>
              <a:tabLst/>
            </a:pPr>
            <a:endParaRPr kumimoji="0" lang="en-US" altLang="en-US" sz="1600" b="0" i="0" u="none" strike="noStrike" cap="none" normalizeH="0" baseline="0" dirty="0">
              <a:ln>
                <a:noFill/>
              </a:ln>
              <a:effectLst/>
            </a:endParaRPr>
          </a:p>
        </p:txBody>
      </p:sp>
      <p:graphicFrame>
        <p:nvGraphicFramePr>
          <p:cNvPr id="5" name="Content Placeholder 4">
            <a:extLst>
              <a:ext uri="{FF2B5EF4-FFF2-40B4-BE49-F238E27FC236}">
                <a16:creationId xmlns:a16="http://schemas.microsoft.com/office/drawing/2014/main" id="{C51D782C-BB7D-26C4-55BB-795A3B950B51}"/>
              </a:ext>
            </a:extLst>
          </p:cNvPr>
          <p:cNvGraphicFramePr>
            <a:graphicFrameLocks noGrp="1"/>
          </p:cNvGraphicFramePr>
          <p:nvPr>
            <p:ph sz="half" idx="1"/>
            <p:extLst>
              <p:ext uri="{D42A27DB-BD31-4B8C-83A1-F6EECF244321}">
                <p14:modId xmlns:p14="http://schemas.microsoft.com/office/powerpoint/2010/main" val="1988390169"/>
              </p:ext>
            </p:extLst>
          </p:nvPr>
        </p:nvGraphicFramePr>
        <p:xfrm>
          <a:off x="6081713" y="1148910"/>
          <a:ext cx="5141914" cy="4560189"/>
        </p:xfrm>
        <a:graphic>
          <a:graphicData uri="http://schemas.openxmlformats.org/drawingml/2006/table">
            <a:tbl>
              <a:tblPr firstRow="1" bandRow="1">
                <a:noFill/>
              </a:tblPr>
              <a:tblGrid>
                <a:gridCol w="1521136">
                  <a:extLst>
                    <a:ext uri="{9D8B030D-6E8A-4147-A177-3AD203B41FA5}">
                      <a16:colId xmlns:a16="http://schemas.microsoft.com/office/drawing/2014/main" val="2786129388"/>
                    </a:ext>
                  </a:extLst>
                </a:gridCol>
                <a:gridCol w="1810389">
                  <a:extLst>
                    <a:ext uri="{9D8B030D-6E8A-4147-A177-3AD203B41FA5}">
                      <a16:colId xmlns:a16="http://schemas.microsoft.com/office/drawing/2014/main" val="3831733879"/>
                    </a:ext>
                  </a:extLst>
                </a:gridCol>
                <a:gridCol w="1810389">
                  <a:extLst>
                    <a:ext uri="{9D8B030D-6E8A-4147-A177-3AD203B41FA5}">
                      <a16:colId xmlns:a16="http://schemas.microsoft.com/office/drawing/2014/main" val="2389686541"/>
                    </a:ext>
                  </a:extLst>
                </a:gridCol>
              </a:tblGrid>
              <a:tr h="477169">
                <a:tc>
                  <a:txBody>
                    <a:bodyPr/>
                    <a:lstStyle/>
                    <a:p>
                      <a:pPr>
                        <a:buNone/>
                      </a:pPr>
                      <a:r>
                        <a:rPr lang="en-US" sz="1800" b="0" cap="none" spc="0">
                          <a:solidFill>
                            <a:schemeClr val="tx1"/>
                          </a:solidFill>
                        </a:rPr>
                        <a:t>Sample</a:t>
                      </a:r>
                    </a:p>
                  </a:txBody>
                  <a:tcPr marL="51650" marR="51650" marT="57081" marB="103300" anchor="b">
                    <a:lnL w="12700" cmpd="sng">
                      <a:noFill/>
                    </a:lnL>
                    <a:lnR w="12700" cmpd="sng">
                      <a:noFill/>
                    </a:lnR>
                    <a:lnT w="9525" cap="flat" cmpd="sng" algn="ctr">
                      <a:noFill/>
                      <a:prstDash val="solid"/>
                    </a:lnT>
                    <a:lnB w="38100" cmpd="sng">
                      <a:noFill/>
                    </a:lnB>
                    <a:noFill/>
                  </a:tcPr>
                </a:tc>
                <a:tc>
                  <a:txBody>
                    <a:bodyPr/>
                    <a:lstStyle/>
                    <a:p>
                      <a:pPr>
                        <a:buNone/>
                      </a:pPr>
                      <a:r>
                        <a:rPr lang="en-US" sz="1800" b="0" cap="none" spc="0">
                          <a:solidFill>
                            <a:schemeClr val="tx1"/>
                          </a:solidFill>
                        </a:rPr>
                        <a:t>Feature 1</a:t>
                      </a:r>
                    </a:p>
                  </a:txBody>
                  <a:tcPr marL="51650" marR="51650" marT="57081" marB="103300" anchor="b">
                    <a:lnL w="12700" cmpd="sng">
                      <a:noFill/>
                    </a:lnL>
                    <a:lnR w="12700" cmpd="sng">
                      <a:noFill/>
                    </a:lnR>
                    <a:lnT w="9525" cap="flat" cmpd="sng" algn="ctr">
                      <a:noFill/>
                      <a:prstDash val="solid"/>
                    </a:lnT>
                    <a:lnB w="38100" cmpd="sng">
                      <a:noFill/>
                    </a:lnB>
                    <a:noFill/>
                  </a:tcPr>
                </a:tc>
                <a:tc>
                  <a:txBody>
                    <a:bodyPr/>
                    <a:lstStyle/>
                    <a:p>
                      <a:pPr>
                        <a:buNone/>
                      </a:pPr>
                      <a:r>
                        <a:rPr lang="en-US" sz="1800" b="0" cap="none" spc="0">
                          <a:solidFill>
                            <a:schemeClr val="tx1"/>
                          </a:solidFill>
                        </a:rPr>
                        <a:t>Feature 2</a:t>
                      </a:r>
                    </a:p>
                  </a:txBody>
                  <a:tcPr marL="51650" marR="51650" marT="57081" marB="103300"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1964665235"/>
                  </a:ext>
                </a:extLst>
              </a:tr>
              <a:tr h="408302">
                <a:tc>
                  <a:txBody>
                    <a:bodyPr/>
                    <a:lstStyle/>
                    <a:p>
                      <a:pPr>
                        <a:buNone/>
                      </a:pPr>
                      <a:r>
                        <a:rPr lang="en-US" sz="1400" cap="none" spc="0">
                          <a:solidFill>
                            <a:schemeClr val="tx1"/>
                          </a:solidFill>
                        </a:rPr>
                        <a:t>1</a:t>
                      </a:r>
                    </a:p>
                  </a:txBody>
                  <a:tcPr marL="51650" marR="51650" marT="57081" marB="103300" anchor="ctr">
                    <a:lnL w="12700" cmpd="sng">
                      <a:noFill/>
                      <a:prstDash val="solid"/>
                    </a:lnL>
                    <a:lnR w="12700" cmpd="sng">
                      <a:noFill/>
                      <a:prstDash val="solid"/>
                    </a:lnR>
                    <a:lnT w="38100" cmpd="sng">
                      <a:noFill/>
                    </a:lnT>
                    <a:lnB w="12700" cap="flat" cmpd="sng" algn="ctr">
                      <a:solidFill>
                        <a:schemeClr val="accent1"/>
                      </a:solidFill>
                      <a:prstDash val="solid"/>
                    </a:lnB>
                    <a:noFill/>
                  </a:tcPr>
                </a:tc>
                <a:tc>
                  <a:txBody>
                    <a:bodyPr/>
                    <a:lstStyle/>
                    <a:p>
                      <a:pPr>
                        <a:buNone/>
                      </a:pPr>
                      <a:r>
                        <a:rPr lang="en-US" sz="1400" cap="none" spc="0">
                          <a:solidFill>
                            <a:schemeClr val="tx1"/>
                          </a:solidFill>
                        </a:rPr>
                        <a:t>3.3807</a:t>
                      </a:r>
                    </a:p>
                  </a:txBody>
                  <a:tcPr marL="51650" marR="51650" marT="57081" marB="103300" anchor="ctr">
                    <a:lnL w="12700" cmpd="sng">
                      <a:noFill/>
                      <a:prstDash val="solid"/>
                    </a:lnL>
                    <a:lnR w="12700" cmpd="sng">
                      <a:noFill/>
                      <a:prstDash val="solid"/>
                    </a:lnR>
                    <a:lnT w="38100" cmpd="sng">
                      <a:noFill/>
                    </a:lnT>
                    <a:lnB w="12700" cap="flat" cmpd="sng" algn="ctr">
                      <a:solidFill>
                        <a:schemeClr val="accent1"/>
                      </a:solidFill>
                      <a:prstDash val="solid"/>
                    </a:lnB>
                    <a:noFill/>
                  </a:tcPr>
                </a:tc>
                <a:tc>
                  <a:txBody>
                    <a:bodyPr/>
                    <a:lstStyle/>
                    <a:p>
                      <a:pPr>
                        <a:buNone/>
                      </a:pPr>
                      <a:r>
                        <a:rPr lang="en-US" sz="1400" cap="none" spc="0">
                          <a:solidFill>
                            <a:schemeClr val="tx1"/>
                          </a:solidFill>
                        </a:rPr>
                        <a:t>3.7832</a:t>
                      </a:r>
                    </a:p>
                  </a:txBody>
                  <a:tcPr marL="51650" marR="51650" marT="57081" marB="103300" anchor="ctr">
                    <a:lnL w="12700" cmpd="sng">
                      <a:noFill/>
                      <a:prstDash val="solid"/>
                    </a:lnL>
                    <a:lnR w="12700" cmpd="sng">
                      <a:noFill/>
                      <a:prstDash val="solid"/>
                    </a:lnR>
                    <a:lnT w="38100" cmpd="sng">
                      <a:noFill/>
                    </a:lnT>
                    <a:lnB w="12700" cap="flat" cmpd="sng" algn="ctr">
                      <a:solidFill>
                        <a:schemeClr val="accent1"/>
                      </a:solidFill>
                      <a:prstDash val="solid"/>
                    </a:lnB>
                    <a:noFill/>
                  </a:tcPr>
                </a:tc>
                <a:extLst>
                  <a:ext uri="{0D108BD9-81ED-4DB2-BD59-A6C34878D82A}">
                    <a16:rowId xmlns:a16="http://schemas.microsoft.com/office/drawing/2014/main" val="3399412659"/>
                  </a:ext>
                </a:extLst>
              </a:tr>
              <a:tr h="408302">
                <a:tc>
                  <a:txBody>
                    <a:bodyPr/>
                    <a:lstStyle/>
                    <a:p>
                      <a:pPr>
                        <a:buNone/>
                      </a:pPr>
                      <a:r>
                        <a:rPr lang="en-US" sz="1400" cap="none" spc="0">
                          <a:solidFill>
                            <a:schemeClr val="tx1"/>
                          </a:solidFill>
                        </a:rPr>
                        <a:t>2</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pPr>
                        <a:buNone/>
                      </a:pPr>
                      <a:r>
                        <a:rPr lang="en-US" sz="1400" cap="none" spc="0">
                          <a:solidFill>
                            <a:schemeClr val="tx1"/>
                          </a:solidFill>
                        </a:rPr>
                        <a:t>1.1479</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pPr>
                        <a:buNone/>
                      </a:pPr>
                      <a:r>
                        <a:rPr lang="en-US" sz="1400" cap="none" spc="0">
                          <a:solidFill>
                            <a:schemeClr val="tx1"/>
                          </a:solidFill>
                        </a:rPr>
                        <a:t>1.1443</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1276758317"/>
                  </a:ext>
                </a:extLst>
              </a:tr>
              <a:tr h="408302">
                <a:tc>
                  <a:txBody>
                    <a:bodyPr/>
                    <a:lstStyle/>
                    <a:p>
                      <a:pPr>
                        <a:buNone/>
                      </a:pPr>
                      <a:r>
                        <a:rPr lang="en-US" sz="1400" cap="none" spc="0">
                          <a:solidFill>
                            <a:schemeClr val="tx1"/>
                          </a:solidFill>
                        </a:rPr>
                        <a:t>3</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pPr>
                        <a:buNone/>
                      </a:pPr>
                      <a:r>
                        <a:rPr lang="en-US" sz="1400" cap="none" spc="0">
                          <a:solidFill>
                            <a:schemeClr val="tx1"/>
                          </a:solidFill>
                        </a:rPr>
                        <a:t>2.2768</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pPr>
                        <a:buNone/>
                      </a:pPr>
                      <a:r>
                        <a:rPr lang="en-US" sz="1400" cap="none" spc="0">
                          <a:solidFill>
                            <a:schemeClr val="tx1"/>
                          </a:solidFill>
                        </a:rPr>
                        <a:t>3.6643</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extLst>
                  <a:ext uri="{0D108BD9-81ED-4DB2-BD59-A6C34878D82A}">
                    <a16:rowId xmlns:a16="http://schemas.microsoft.com/office/drawing/2014/main" val="713983975"/>
                  </a:ext>
                </a:extLst>
              </a:tr>
              <a:tr h="408302">
                <a:tc>
                  <a:txBody>
                    <a:bodyPr/>
                    <a:lstStyle/>
                    <a:p>
                      <a:pPr>
                        <a:buNone/>
                      </a:pPr>
                      <a:r>
                        <a:rPr lang="en-US" sz="1400" cap="none" spc="0">
                          <a:solidFill>
                            <a:schemeClr val="tx1"/>
                          </a:solidFill>
                        </a:rPr>
                        <a:t>4</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pPr>
                        <a:buNone/>
                      </a:pPr>
                      <a:r>
                        <a:rPr lang="en-US" sz="1400" cap="none" spc="0">
                          <a:solidFill>
                            <a:schemeClr val="tx1"/>
                          </a:solidFill>
                        </a:rPr>
                        <a:t>3.1458</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pPr>
                        <a:buNone/>
                      </a:pPr>
                      <a:r>
                        <a:rPr lang="en-US" sz="1400" cap="none" spc="0">
                          <a:solidFill>
                            <a:schemeClr val="tx1"/>
                          </a:solidFill>
                        </a:rPr>
                        <a:t>1.0959</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2055475072"/>
                  </a:ext>
                </a:extLst>
              </a:tr>
              <a:tr h="408302">
                <a:tc>
                  <a:txBody>
                    <a:bodyPr/>
                    <a:lstStyle/>
                    <a:p>
                      <a:pPr>
                        <a:buNone/>
                      </a:pPr>
                      <a:r>
                        <a:rPr lang="en-US" sz="1400" cap="none" spc="0">
                          <a:solidFill>
                            <a:schemeClr val="tx1"/>
                          </a:solidFill>
                        </a:rPr>
                        <a:t>5</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pPr>
                        <a:buNone/>
                      </a:pPr>
                      <a:r>
                        <a:rPr lang="en-US" sz="1400" cap="none" spc="0">
                          <a:solidFill>
                            <a:schemeClr val="tx1"/>
                          </a:solidFill>
                        </a:rPr>
                        <a:t>4.0091</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pPr>
                        <a:buNone/>
                      </a:pPr>
                      <a:r>
                        <a:rPr lang="en-US" sz="1400" cap="none" spc="0">
                          <a:solidFill>
                            <a:schemeClr val="tx1"/>
                          </a:solidFill>
                        </a:rPr>
                        <a:t>4.1817</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extLst>
                  <a:ext uri="{0D108BD9-81ED-4DB2-BD59-A6C34878D82A}">
                    <a16:rowId xmlns:a16="http://schemas.microsoft.com/office/drawing/2014/main" val="1155815115"/>
                  </a:ext>
                </a:extLst>
              </a:tr>
              <a:tr h="408302">
                <a:tc>
                  <a:txBody>
                    <a:bodyPr/>
                    <a:lstStyle/>
                    <a:p>
                      <a:pPr>
                        <a:buNone/>
                      </a:pPr>
                      <a:r>
                        <a:rPr lang="en-US" sz="1400" cap="none" spc="0">
                          <a:solidFill>
                            <a:schemeClr val="tx1"/>
                          </a:solidFill>
                        </a:rPr>
                        <a:t>6</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pPr>
                        <a:buNone/>
                      </a:pPr>
                      <a:r>
                        <a:rPr lang="en-US" sz="1400" cap="none" spc="0">
                          <a:solidFill>
                            <a:schemeClr val="tx1"/>
                          </a:solidFill>
                        </a:rPr>
                        <a:t>4.3168</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pPr>
                        <a:buNone/>
                      </a:pPr>
                      <a:r>
                        <a:rPr lang="en-US" sz="1400" cap="none" spc="0">
                          <a:solidFill>
                            <a:schemeClr val="tx1"/>
                          </a:solidFill>
                        </a:rPr>
                        <a:t>1.5749</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2040190742"/>
                  </a:ext>
                </a:extLst>
              </a:tr>
              <a:tr h="408302">
                <a:tc>
                  <a:txBody>
                    <a:bodyPr/>
                    <a:lstStyle/>
                    <a:p>
                      <a:pPr>
                        <a:buNone/>
                      </a:pPr>
                      <a:r>
                        <a:rPr lang="en-US" sz="1400" cap="none" spc="0">
                          <a:solidFill>
                            <a:schemeClr val="tx1"/>
                          </a:solidFill>
                        </a:rPr>
                        <a:t>7</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pPr>
                        <a:buNone/>
                      </a:pPr>
                      <a:r>
                        <a:rPr lang="en-US" sz="1400" cap="none" spc="0">
                          <a:solidFill>
                            <a:schemeClr val="tx1"/>
                          </a:solidFill>
                        </a:rPr>
                        <a:t>2.4625</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pPr>
                        <a:buNone/>
                      </a:pPr>
                      <a:r>
                        <a:rPr lang="en-US" sz="1400" cap="none" spc="0">
                          <a:solidFill>
                            <a:schemeClr val="tx1"/>
                          </a:solidFill>
                        </a:rPr>
                        <a:t>0.8847</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extLst>
                  <a:ext uri="{0D108BD9-81ED-4DB2-BD59-A6C34878D82A}">
                    <a16:rowId xmlns:a16="http://schemas.microsoft.com/office/drawing/2014/main" val="1878580946"/>
                  </a:ext>
                </a:extLst>
              </a:tr>
              <a:tr h="408302">
                <a:tc>
                  <a:txBody>
                    <a:bodyPr/>
                    <a:lstStyle/>
                    <a:p>
                      <a:pPr>
                        <a:buNone/>
                      </a:pPr>
                      <a:r>
                        <a:rPr lang="en-US" sz="1400" cap="none" spc="0">
                          <a:solidFill>
                            <a:schemeClr val="tx1"/>
                          </a:solidFill>
                        </a:rPr>
                        <a:t>8</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pPr>
                        <a:buNone/>
                      </a:pPr>
                      <a:r>
                        <a:rPr lang="en-US" sz="1400" cap="none" spc="0">
                          <a:solidFill>
                            <a:schemeClr val="tx1"/>
                          </a:solidFill>
                        </a:rPr>
                        <a:t>0.6238</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pPr>
                        <a:buNone/>
                      </a:pPr>
                      <a:r>
                        <a:rPr lang="en-US" sz="1400" cap="none" spc="0">
                          <a:solidFill>
                            <a:schemeClr val="tx1"/>
                          </a:solidFill>
                        </a:rPr>
                        <a:t>1.1299</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1048270806"/>
                  </a:ext>
                </a:extLst>
              </a:tr>
              <a:tr h="408302">
                <a:tc>
                  <a:txBody>
                    <a:bodyPr/>
                    <a:lstStyle/>
                    <a:p>
                      <a:pPr>
                        <a:buNone/>
                      </a:pPr>
                      <a:r>
                        <a:rPr lang="en-US" sz="1400" cap="none" spc="0">
                          <a:solidFill>
                            <a:schemeClr val="tx1"/>
                          </a:solidFill>
                        </a:rPr>
                        <a:t>9</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pPr>
                        <a:buNone/>
                      </a:pPr>
                      <a:r>
                        <a:rPr lang="en-US" sz="1400" cap="none" spc="0">
                          <a:solidFill>
                            <a:schemeClr val="tx1"/>
                          </a:solidFill>
                        </a:rPr>
                        <a:t>0.6718</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pPr>
                        <a:buNone/>
                      </a:pPr>
                      <a:r>
                        <a:rPr lang="en-US" sz="1400" cap="none" spc="0">
                          <a:solidFill>
                            <a:schemeClr val="tx1"/>
                          </a:solidFill>
                        </a:rPr>
                        <a:t>2.7722</a:t>
                      </a:r>
                    </a:p>
                  </a:txBody>
                  <a:tcPr marL="51650" marR="51650" marT="57081" marB="103300" anchor="ctr">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extLst>
                  <a:ext uri="{0D108BD9-81ED-4DB2-BD59-A6C34878D82A}">
                    <a16:rowId xmlns:a16="http://schemas.microsoft.com/office/drawing/2014/main" val="2817336541"/>
                  </a:ext>
                </a:extLst>
              </a:tr>
              <a:tr h="408302">
                <a:tc>
                  <a:txBody>
                    <a:bodyPr/>
                    <a:lstStyle/>
                    <a:p>
                      <a:pPr>
                        <a:buNone/>
                      </a:pPr>
                      <a:r>
                        <a:rPr lang="en-US" sz="1400" cap="none" spc="0">
                          <a:solidFill>
                            <a:schemeClr val="tx1"/>
                          </a:solidFill>
                        </a:rPr>
                        <a:t>10</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pPr>
                        <a:buNone/>
                      </a:pPr>
                      <a:r>
                        <a:rPr lang="en-US" sz="1400" cap="none" spc="0">
                          <a:solidFill>
                            <a:schemeClr val="tx1"/>
                          </a:solidFill>
                        </a:rPr>
                        <a:t>1.1588</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pPr>
                        <a:buNone/>
                      </a:pPr>
                      <a:r>
                        <a:rPr lang="en-US" sz="1400" cap="none" spc="0">
                          <a:solidFill>
                            <a:schemeClr val="tx1"/>
                          </a:solidFill>
                        </a:rPr>
                        <a:t>2.1298</a:t>
                      </a:r>
                    </a:p>
                  </a:txBody>
                  <a:tcPr marL="51650" marR="51650" marT="57081" marB="103300" anchor="ctr">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4202694754"/>
                  </a:ext>
                </a:extLst>
              </a:tr>
            </a:tbl>
          </a:graphicData>
        </a:graphic>
      </p:graphicFrame>
    </p:spTree>
    <p:extLst>
      <p:ext uri="{BB962C8B-B14F-4D97-AF65-F5344CB8AC3E}">
        <p14:creationId xmlns:p14="http://schemas.microsoft.com/office/powerpoint/2010/main" val="3719817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F85E0883-9001-4D4E-9C91-E8D165DAF9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55" name="Oval 54">
              <a:extLst>
                <a:ext uri="{FF2B5EF4-FFF2-40B4-BE49-F238E27FC236}">
                  <a16:creationId xmlns:a16="http://schemas.microsoft.com/office/drawing/2014/main" id="{94AEEF45-F5C8-4322-9C98-33BB7A5A29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US"/>
            </a:p>
          </p:txBody>
        </p:sp>
        <p:sp>
          <p:nvSpPr>
            <p:cNvPr id="56" name="Oval 55">
              <a:extLst>
                <a:ext uri="{FF2B5EF4-FFF2-40B4-BE49-F238E27FC236}">
                  <a16:creationId xmlns:a16="http://schemas.microsoft.com/office/drawing/2014/main" id="{185E4386-A445-455A-91C4-16DE5DA9F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US"/>
            </a:p>
          </p:txBody>
        </p:sp>
      </p:grpSp>
      <p:sp useBgFill="1">
        <p:nvSpPr>
          <p:cNvPr id="58" name="Rectangle 5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0" name="Oval 59">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62" name="Oval 6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155D32D9-C841-46B8-735E-7B424B263CAC}"/>
              </a:ext>
            </a:extLst>
          </p:cNvPr>
          <p:cNvSpPr>
            <a:spLocks noGrp="1"/>
          </p:cNvSpPr>
          <p:nvPr>
            <p:ph type="title"/>
          </p:nvPr>
        </p:nvSpPr>
        <p:spPr>
          <a:xfrm>
            <a:off x="1490145" y="2376862"/>
            <a:ext cx="2640646" cy="2104273"/>
          </a:xfrm>
          <a:noFill/>
        </p:spPr>
        <p:txBody>
          <a:bodyPr vert="horz" lIns="91440" tIns="45720" rIns="91440" bIns="45720" rtlCol="0" anchor="ctr">
            <a:normAutofit/>
          </a:bodyPr>
          <a:lstStyle/>
          <a:p>
            <a:pPr algn="ctr"/>
            <a:r>
              <a:rPr lang="en-US" sz="2800" b="1">
                <a:solidFill>
                  <a:srgbClr val="FFFFFF"/>
                </a:solidFill>
              </a:rPr>
              <a:t>🟦 Benign Tumors (R2)</a:t>
            </a:r>
            <a:br>
              <a:rPr lang="en-US" sz="2800" b="1">
                <a:solidFill>
                  <a:srgbClr val="FFFFFF"/>
                </a:solidFill>
              </a:rPr>
            </a:br>
            <a:r>
              <a:rPr lang="en-US" sz="2800" b="1">
                <a:solidFill>
                  <a:srgbClr val="FFFFFF"/>
                </a:solidFill>
              </a:rPr>
              <a:t>10 samples × 2 features</a:t>
            </a:r>
            <a:br>
              <a:rPr lang="en-US" sz="2800">
                <a:solidFill>
                  <a:srgbClr val="FFFFFF"/>
                </a:solidFill>
              </a:rPr>
            </a:br>
            <a:endParaRPr lang="en-US" sz="2800">
              <a:solidFill>
                <a:srgbClr val="FFFFFF"/>
              </a:solidFill>
            </a:endParaRPr>
          </a:p>
        </p:txBody>
      </p:sp>
      <p:sp>
        <p:nvSpPr>
          <p:cNvPr id="64" name="Rectangle 6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6">
              <a:alphaModFix amt="85000"/>
              <a:lum bright="70000" contrast="-70000"/>
              <a:extLst>
                <a:ext uri="{BEBA8EAE-BF5A-486C-A8C5-ECC9F3942E4B}">
                  <a14:imgProps xmlns:a14="http://schemas.microsoft.com/office/drawing/2010/main">
                    <a14:imgLayer r:embed="rId7">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5" name="Content Placeholder 4">
            <a:extLst>
              <a:ext uri="{FF2B5EF4-FFF2-40B4-BE49-F238E27FC236}">
                <a16:creationId xmlns:a16="http://schemas.microsoft.com/office/drawing/2014/main" id="{52ACFDE5-4323-5270-B9F5-99580446E932}"/>
              </a:ext>
            </a:extLst>
          </p:cNvPr>
          <p:cNvGraphicFramePr>
            <a:graphicFrameLocks noGrp="1"/>
          </p:cNvGraphicFramePr>
          <p:nvPr>
            <p:ph sz="half" idx="1"/>
            <p:extLst>
              <p:ext uri="{D42A27DB-BD31-4B8C-83A1-F6EECF244321}">
                <p14:modId xmlns:p14="http://schemas.microsoft.com/office/powerpoint/2010/main" val="3885051042"/>
              </p:ext>
            </p:extLst>
          </p:nvPr>
        </p:nvGraphicFramePr>
        <p:xfrm>
          <a:off x="6081713" y="953400"/>
          <a:ext cx="5141912" cy="4951210"/>
        </p:xfrm>
        <a:graphic>
          <a:graphicData uri="http://schemas.openxmlformats.org/drawingml/2006/table">
            <a:tbl>
              <a:tblPr firstRow="1" bandRow="1">
                <a:solidFill>
                  <a:schemeClr val="bg1"/>
                </a:solidFill>
              </a:tblPr>
              <a:tblGrid>
                <a:gridCol w="1577006">
                  <a:extLst>
                    <a:ext uri="{9D8B030D-6E8A-4147-A177-3AD203B41FA5}">
                      <a16:colId xmlns:a16="http://schemas.microsoft.com/office/drawing/2014/main" val="2576475723"/>
                    </a:ext>
                  </a:extLst>
                </a:gridCol>
                <a:gridCol w="1782453">
                  <a:extLst>
                    <a:ext uri="{9D8B030D-6E8A-4147-A177-3AD203B41FA5}">
                      <a16:colId xmlns:a16="http://schemas.microsoft.com/office/drawing/2014/main" val="500018714"/>
                    </a:ext>
                  </a:extLst>
                </a:gridCol>
                <a:gridCol w="1782453">
                  <a:extLst>
                    <a:ext uri="{9D8B030D-6E8A-4147-A177-3AD203B41FA5}">
                      <a16:colId xmlns:a16="http://schemas.microsoft.com/office/drawing/2014/main" val="2670247644"/>
                    </a:ext>
                  </a:extLst>
                </a:gridCol>
              </a:tblGrid>
              <a:tr h="450110">
                <a:tc>
                  <a:txBody>
                    <a:bodyPr/>
                    <a:lstStyle/>
                    <a:p>
                      <a:pPr algn="l" fontAlgn="ctr">
                        <a:buNone/>
                      </a:pPr>
                      <a:r>
                        <a:rPr lang="en-US" sz="1500" b="0" i="0" u="none" strike="noStrike" cap="none" spc="0">
                          <a:solidFill>
                            <a:schemeClr val="bg1"/>
                          </a:solidFill>
                          <a:effectLst/>
                          <a:latin typeface="Arial" panose="020B0604020202020204" pitchFamily="34" charset="0"/>
                        </a:rPr>
                        <a:t>Sample</a:t>
                      </a:r>
                    </a:p>
                  </a:txBody>
                  <a:tcPr marL="123622" marR="102841" marT="95093" marB="95093" anchor="ctr">
                    <a:lnL w="19050" cap="flat" cmpd="sng" algn="ctr">
                      <a:solidFill>
                        <a:schemeClr val="tx1"/>
                      </a:solidFill>
                      <a:prstDash val="solid"/>
                    </a:lnL>
                    <a:lnR w="12700" cmpd="sng">
                      <a:noFill/>
                    </a:lnR>
                    <a:lnT w="19050" cap="flat" cmpd="sng" algn="ctr">
                      <a:solidFill>
                        <a:schemeClr val="tx1"/>
                      </a:solidFill>
                      <a:prstDash val="solid"/>
                    </a:lnT>
                    <a:lnB w="38100" cmpd="sng">
                      <a:noFill/>
                    </a:lnB>
                    <a:solidFill>
                      <a:schemeClr val="tx1"/>
                    </a:solidFill>
                  </a:tcPr>
                </a:tc>
                <a:tc>
                  <a:txBody>
                    <a:bodyPr/>
                    <a:lstStyle/>
                    <a:p>
                      <a:pPr algn="l" fontAlgn="ctr">
                        <a:buNone/>
                      </a:pPr>
                      <a:r>
                        <a:rPr lang="en-US" sz="1500" b="0" i="0" u="none" strike="noStrike" cap="none" spc="0">
                          <a:solidFill>
                            <a:schemeClr val="bg1"/>
                          </a:solidFill>
                          <a:effectLst/>
                          <a:latin typeface="Arial" panose="020B0604020202020204" pitchFamily="34" charset="0"/>
                        </a:rPr>
                        <a:t>Feature 1</a:t>
                      </a:r>
                    </a:p>
                  </a:txBody>
                  <a:tcPr marL="123622" marR="102841" marT="95093" marB="95093"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pPr algn="l" fontAlgn="ctr">
                        <a:buNone/>
                      </a:pPr>
                      <a:r>
                        <a:rPr lang="en-US" sz="1500" b="0" i="0" u="none" strike="noStrike" cap="none" spc="0">
                          <a:solidFill>
                            <a:schemeClr val="bg1"/>
                          </a:solidFill>
                          <a:effectLst/>
                          <a:latin typeface="Arial" panose="020B0604020202020204" pitchFamily="34" charset="0"/>
                        </a:rPr>
                        <a:t>Feature 2</a:t>
                      </a:r>
                    </a:p>
                  </a:txBody>
                  <a:tcPr marL="123622" marR="102841" marT="95093" marB="95093" anchor="ctr">
                    <a:lnL w="12700" cmpd="sng">
                      <a:noFill/>
                    </a:lnL>
                    <a:lnR w="12700" cmpd="sng">
                      <a:noFill/>
                    </a:lnR>
                    <a:lnT w="19050" cap="flat" cmpd="sng" algn="ctr">
                      <a:solidFill>
                        <a:schemeClr val="tx1"/>
                      </a:solidFill>
                      <a:prstDash val="solid"/>
                    </a:lnT>
                    <a:lnB w="38100" cmpd="sng">
                      <a:noFill/>
                    </a:lnB>
                    <a:solidFill>
                      <a:schemeClr val="tx1"/>
                    </a:solidFill>
                  </a:tcPr>
                </a:tc>
                <a:extLst>
                  <a:ext uri="{0D108BD9-81ED-4DB2-BD59-A6C34878D82A}">
                    <a16:rowId xmlns:a16="http://schemas.microsoft.com/office/drawing/2014/main" val="2323654505"/>
                  </a:ext>
                </a:extLst>
              </a:tr>
              <a:tr h="450110">
                <a:tc>
                  <a:txBody>
                    <a:bodyPr/>
                    <a:lstStyle/>
                    <a:p>
                      <a:pPr algn="l" fontAlgn="ctr">
                        <a:buNone/>
                      </a:pPr>
                      <a:r>
                        <a:rPr lang="en-US" sz="1500" b="0" i="0" u="none" strike="noStrike" cap="none" spc="0">
                          <a:solidFill>
                            <a:schemeClr val="tx1"/>
                          </a:solidFill>
                          <a:effectLst/>
                          <a:latin typeface="Arial" panose="020B0604020202020204" pitchFamily="34" charset="0"/>
                        </a:rPr>
                        <a:t>1</a:t>
                      </a:r>
                    </a:p>
                  </a:txBody>
                  <a:tcPr marL="123622" marR="102841" marT="95093" marB="95093" anchor="ctr">
                    <a:lnL w="19050" cap="flat" cmpd="sng" algn="ctr">
                      <a:solidFill>
                        <a:schemeClr val="tx1"/>
                      </a:solidFill>
                      <a:prstDash val="solid"/>
                    </a:lnL>
                    <a:lnR w="6350" cap="flat" cmpd="sng" algn="ctr">
                      <a:solidFill>
                        <a:schemeClr val="tx1">
                          <a:lumMod val="50000"/>
                          <a:lumOff val="50000"/>
                        </a:schemeClr>
                      </a:solidFill>
                      <a:prstDash val="solid"/>
                    </a:lnR>
                    <a:lnT w="38100" cmpd="sng">
                      <a:noFill/>
                    </a:lnT>
                    <a:lnB w="6350" cap="flat" cmpd="sng" algn="ctr">
                      <a:solidFill>
                        <a:schemeClr val="tx1">
                          <a:lumMod val="50000"/>
                          <a:lumOff val="50000"/>
                        </a:schemeClr>
                      </a:solidFill>
                      <a:prstDash val="solid"/>
                    </a:lnB>
                    <a:noFill/>
                  </a:tcPr>
                </a:tc>
                <a:tc>
                  <a:txBody>
                    <a:bodyPr/>
                    <a:lstStyle/>
                    <a:p>
                      <a:pPr algn="l" fontAlgn="ctr">
                        <a:buNone/>
                      </a:pPr>
                      <a:r>
                        <a:rPr lang="en-US" sz="1500" b="0" i="0" u="none" strike="noStrike" cap="none" spc="0">
                          <a:solidFill>
                            <a:schemeClr val="tx1"/>
                          </a:solidFill>
                          <a:effectLst/>
                          <a:latin typeface="Arial" panose="020B0604020202020204" pitchFamily="34" charset="0"/>
                        </a:rPr>
                        <a:t>7.0825</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6350" cap="flat" cmpd="sng" algn="ctr">
                      <a:solidFill>
                        <a:schemeClr val="tx1">
                          <a:lumMod val="50000"/>
                          <a:lumOff val="50000"/>
                        </a:schemeClr>
                      </a:solidFill>
                      <a:prstDash val="solid"/>
                    </a:lnB>
                    <a:noFill/>
                  </a:tcPr>
                </a:tc>
                <a:tc>
                  <a:txBody>
                    <a:bodyPr/>
                    <a:lstStyle/>
                    <a:p>
                      <a:pPr algn="l" fontAlgn="ctr">
                        <a:buNone/>
                      </a:pPr>
                      <a:r>
                        <a:rPr lang="en-US" sz="1500" b="0" i="0" u="none" strike="noStrike" cap="none" spc="0">
                          <a:solidFill>
                            <a:schemeClr val="tx1"/>
                          </a:solidFill>
                          <a:effectLst/>
                          <a:latin typeface="Arial" panose="020B0604020202020204" pitchFamily="34" charset="0"/>
                        </a:rPr>
                        <a:t>5.8413</a:t>
                      </a:r>
                    </a:p>
                  </a:txBody>
                  <a:tcPr marL="123622" marR="102841" marT="95093" marB="95093" anchor="ctr">
                    <a:lnL w="6350" cap="flat" cmpd="sng" algn="ctr">
                      <a:solidFill>
                        <a:schemeClr val="tx1">
                          <a:lumMod val="50000"/>
                          <a:lumOff val="50000"/>
                        </a:schemeClr>
                      </a:solidFill>
                      <a:prstDash val="solid"/>
                    </a:lnL>
                    <a:lnR w="19050" cap="flat" cmpd="sng" algn="ctr">
                      <a:solidFill>
                        <a:schemeClr val="tx1"/>
                      </a:solidFill>
                      <a:prstDash val="solid"/>
                    </a:lnR>
                    <a:lnT w="38100" cmpd="sng">
                      <a:noFill/>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1956926177"/>
                  </a:ext>
                </a:extLst>
              </a:tr>
              <a:tr h="450110">
                <a:tc>
                  <a:txBody>
                    <a:bodyPr/>
                    <a:lstStyle/>
                    <a:p>
                      <a:pPr algn="l" fontAlgn="ctr">
                        <a:buNone/>
                      </a:pPr>
                      <a:r>
                        <a:rPr lang="en-US" sz="1500" b="0" i="0" u="none" strike="noStrike" cap="none" spc="0">
                          <a:solidFill>
                            <a:schemeClr val="tx1"/>
                          </a:solidFill>
                          <a:effectLst/>
                          <a:latin typeface="Arial" panose="020B0604020202020204" pitchFamily="34" charset="0"/>
                        </a:rPr>
                        <a:t>2</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fontAlgn="ctr">
                        <a:buNone/>
                      </a:pPr>
                      <a:r>
                        <a:rPr lang="en-US" sz="1500" b="0" i="0" u="none" strike="noStrike" cap="none" spc="0">
                          <a:solidFill>
                            <a:schemeClr val="tx1"/>
                          </a:solidFill>
                          <a:effectLst/>
                          <a:latin typeface="Arial" panose="020B0604020202020204" pitchFamily="34" charset="0"/>
                        </a:rPr>
                        <a:t>9.2387</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fontAlgn="ctr">
                        <a:buNone/>
                      </a:pPr>
                      <a:r>
                        <a:rPr lang="en-US" sz="1500" b="0" i="0" u="none" strike="noStrike" cap="none" spc="0">
                          <a:solidFill>
                            <a:schemeClr val="tx1"/>
                          </a:solidFill>
                          <a:effectLst/>
                          <a:latin typeface="Arial" panose="020B0604020202020204" pitchFamily="34" charset="0"/>
                        </a:rPr>
                        <a:t>5.7428</a:t>
                      </a:r>
                    </a:p>
                  </a:txBody>
                  <a:tcPr marL="123622" marR="102841" marT="95093" marB="95093" anchor="ctr">
                    <a:lnL w="6350" cap="flat" cmpd="sng" algn="ctr">
                      <a:solidFill>
                        <a:schemeClr val="tx1">
                          <a:lumMod val="50000"/>
                          <a:lumOff val="50000"/>
                        </a:schemeClr>
                      </a:solidFill>
                      <a:prstDash val="solid"/>
                    </a:lnL>
                    <a:lnR w="12700" cmpd="sng">
                      <a:no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extLst>
                  <a:ext uri="{0D108BD9-81ED-4DB2-BD59-A6C34878D82A}">
                    <a16:rowId xmlns:a16="http://schemas.microsoft.com/office/drawing/2014/main" val="3891322778"/>
                  </a:ext>
                </a:extLst>
              </a:tr>
              <a:tr h="450110">
                <a:tc>
                  <a:txBody>
                    <a:bodyPr/>
                    <a:lstStyle/>
                    <a:p>
                      <a:pPr algn="l" fontAlgn="ctr">
                        <a:buNone/>
                      </a:pPr>
                      <a:r>
                        <a:rPr lang="en-US" sz="1500" b="0" i="0" u="none" strike="noStrike" cap="none" spc="0">
                          <a:solidFill>
                            <a:schemeClr val="tx1"/>
                          </a:solidFill>
                          <a:effectLst/>
                          <a:latin typeface="Arial" panose="020B0604020202020204" pitchFamily="34" charset="0"/>
                        </a:rPr>
                        <a:t>3</a:t>
                      </a:r>
                    </a:p>
                  </a:txBody>
                  <a:tcPr marL="123622" marR="102841" marT="95093" marB="95093" anchor="ctr">
                    <a:lnL w="19050" cap="flat" cmpd="sng" algn="ctr">
                      <a:solidFill>
                        <a:schemeClr val="tx1"/>
                      </a:solidFill>
                      <a:prstDash val="solid"/>
                    </a:lnL>
                    <a:lnR w="6350" cap="flat" cmpd="sng" algn="ctr">
                      <a:solidFill>
                        <a:schemeClr val="tx1">
                          <a:lumMod val="50000"/>
                          <a:lumOff val="50000"/>
                        </a:schemeClr>
                      </a:solidFill>
                      <a:prstDash val="solid"/>
                    </a:lnR>
                    <a:lnT w="12700" cmpd="sng">
                      <a:noFill/>
                      <a:prstDash val="solid"/>
                    </a:lnT>
                    <a:lnB w="6350" cap="flat" cmpd="sng" algn="ctr">
                      <a:solidFill>
                        <a:schemeClr val="tx1">
                          <a:lumMod val="50000"/>
                          <a:lumOff val="50000"/>
                        </a:schemeClr>
                      </a:solidFill>
                      <a:prstDash val="solid"/>
                    </a:lnB>
                    <a:noFill/>
                  </a:tcPr>
                </a:tc>
                <a:tc>
                  <a:txBody>
                    <a:bodyPr/>
                    <a:lstStyle/>
                    <a:p>
                      <a:pPr algn="l" fontAlgn="ctr">
                        <a:buNone/>
                      </a:pPr>
                      <a:r>
                        <a:rPr lang="en-US" sz="1500" b="0" i="0" u="none" strike="noStrike" cap="none" spc="0">
                          <a:solidFill>
                            <a:schemeClr val="tx1"/>
                          </a:solidFill>
                          <a:effectLst/>
                          <a:latin typeface="Arial" panose="020B0604020202020204" pitchFamily="34" charset="0"/>
                        </a:rPr>
                        <a:t>8.1337</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12700" cmpd="sng">
                      <a:noFill/>
                      <a:prstDash val="solid"/>
                    </a:lnT>
                    <a:lnB w="6350" cap="flat" cmpd="sng" algn="ctr">
                      <a:solidFill>
                        <a:schemeClr val="tx1">
                          <a:lumMod val="50000"/>
                          <a:lumOff val="50000"/>
                        </a:schemeClr>
                      </a:solidFill>
                      <a:prstDash val="solid"/>
                    </a:lnB>
                    <a:noFill/>
                  </a:tcPr>
                </a:tc>
                <a:tc>
                  <a:txBody>
                    <a:bodyPr/>
                    <a:lstStyle/>
                    <a:p>
                      <a:pPr algn="l" fontAlgn="ctr">
                        <a:buNone/>
                      </a:pPr>
                      <a:r>
                        <a:rPr lang="en-US" sz="1500" b="0" i="0" u="none" strike="noStrike" cap="none" spc="0">
                          <a:solidFill>
                            <a:schemeClr val="tx1"/>
                          </a:solidFill>
                          <a:effectLst/>
                          <a:latin typeface="Arial" panose="020B0604020202020204" pitchFamily="34" charset="0"/>
                        </a:rPr>
                        <a:t>7.8886</a:t>
                      </a:r>
                    </a:p>
                  </a:txBody>
                  <a:tcPr marL="123622" marR="102841" marT="95093" marB="95093" anchor="ctr">
                    <a:lnL w="6350" cap="flat" cmpd="sng" algn="ctr">
                      <a:solidFill>
                        <a:schemeClr val="tx1">
                          <a:lumMod val="50000"/>
                          <a:lumOff val="50000"/>
                        </a:schemeClr>
                      </a:solidFill>
                      <a:prstDash val="solid"/>
                    </a:lnL>
                    <a:lnR w="19050" cap="flat" cmpd="sng" algn="ctr">
                      <a:solidFill>
                        <a:schemeClr val="tx1"/>
                      </a:solidFill>
                      <a:prstDash val="solid"/>
                    </a:lnR>
                    <a:lnT w="12700" cmpd="sng">
                      <a:no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4163098558"/>
                  </a:ext>
                </a:extLst>
              </a:tr>
              <a:tr h="450110">
                <a:tc>
                  <a:txBody>
                    <a:bodyPr/>
                    <a:lstStyle/>
                    <a:p>
                      <a:pPr algn="l" fontAlgn="ctr">
                        <a:buNone/>
                      </a:pPr>
                      <a:r>
                        <a:rPr lang="en-US" sz="1500" b="0" i="0" u="none" strike="noStrike" cap="none" spc="0">
                          <a:solidFill>
                            <a:schemeClr val="tx1"/>
                          </a:solidFill>
                          <a:effectLst/>
                          <a:latin typeface="Arial" panose="020B0604020202020204" pitchFamily="34" charset="0"/>
                        </a:rPr>
                        <a:t>4</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fontAlgn="ctr">
                        <a:buNone/>
                      </a:pPr>
                      <a:r>
                        <a:rPr lang="en-US" sz="1500" b="0" i="0" u="none" strike="noStrike" cap="none" spc="0">
                          <a:solidFill>
                            <a:schemeClr val="tx1"/>
                          </a:solidFill>
                          <a:effectLst/>
                          <a:latin typeface="Arial" panose="020B0604020202020204" pitchFamily="34" charset="0"/>
                        </a:rPr>
                        <a:t>7.9738</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fontAlgn="ctr">
                        <a:buNone/>
                      </a:pPr>
                      <a:r>
                        <a:rPr lang="en-US" sz="1500" b="0" i="0" u="none" strike="noStrike" cap="none" spc="0">
                          <a:solidFill>
                            <a:schemeClr val="tx1"/>
                          </a:solidFill>
                          <a:effectLst/>
                          <a:latin typeface="Arial" panose="020B0604020202020204" pitchFamily="34" charset="0"/>
                        </a:rPr>
                        <a:t>9.0063</a:t>
                      </a:r>
                    </a:p>
                  </a:txBody>
                  <a:tcPr marL="123622" marR="102841" marT="95093" marB="95093" anchor="ctr">
                    <a:lnL w="6350" cap="flat" cmpd="sng" algn="ctr">
                      <a:solidFill>
                        <a:schemeClr val="tx1">
                          <a:lumMod val="50000"/>
                          <a:lumOff val="50000"/>
                        </a:schemeClr>
                      </a:solidFill>
                      <a:prstDash val="solid"/>
                    </a:lnL>
                    <a:lnR w="12700" cmpd="sng">
                      <a:no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extLst>
                  <a:ext uri="{0D108BD9-81ED-4DB2-BD59-A6C34878D82A}">
                    <a16:rowId xmlns:a16="http://schemas.microsoft.com/office/drawing/2014/main" val="948995121"/>
                  </a:ext>
                </a:extLst>
              </a:tr>
              <a:tr h="450110">
                <a:tc>
                  <a:txBody>
                    <a:bodyPr/>
                    <a:lstStyle/>
                    <a:p>
                      <a:pPr algn="l" fontAlgn="ctr">
                        <a:buNone/>
                      </a:pPr>
                      <a:r>
                        <a:rPr lang="en-US" sz="1500" b="0" i="0" u="none" strike="noStrike" cap="none" spc="0">
                          <a:solidFill>
                            <a:schemeClr val="tx1"/>
                          </a:solidFill>
                          <a:effectLst/>
                          <a:latin typeface="Arial" panose="020B0604020202020204" pitchFamily="34" charset="0"/>
                        </a:rPr>
                        <a:t>5</a:t>
                      </a:r>
                    </a:p>
                  </a:txBody>
                  <a:tcPr marL="123622" marR="102841" marT="95093" marB="95093" anchor="ctr">
                    <a:lnL w="19050" cap="flat" cmpd="sng" algn="ctr">
                      <a:solidFill>
                        <a:schemeClr val="tx1"/>
                      </a:solidFill>
                      <a:prstDash val="solid"/>
                    </a:lnL>
                    <a:lnR w="6350" cap="flat" cmpd="sng" algn="ctr">
                      <a:solidFill>
                        <a:schemeClr val="tx1">
                          <a:lumMod val="50000"/>
                          <a:lumOff val="50000"/>
                        </a:schemeClr>
                      </a:solidFill>
                      <a:prstDash val="solid"/>
                    </a:lnR>
                    <a:lnT w="12700" cmpd="sng">
                      <a:noFill/>
                      <a:prstDash val="solid"/>
                    </a:lnT>
                    <a:lnB w="6350" cap="flat" cmpd="sng" algn="ctr">
                      <a:solidFill>
                        <a:schemeClr val="tx1">
                          <a:lumMod val="50000"/>
                          <a:lumOff val="50000"/>
                        </a:schemeClr>
                      </a:solidFill>
                      <a:prstDash val="solid"/>
                    </a:lnB>
                    <a:noFill/>
                  </a:tcPr>
                </a:tc>
                <a:tc>
                  <a:txBody>
                    <a:bodyPr/>
                    <a:lstStyle/>
                    <a:p>
                      <a:pPr algn="l" fontAlgn="ctr">
                        <a:buNone/>
                      </a:pPr>
                      <a:r>
                        <a:rPr lang="en-US" sz="1500" b="0" i="0" u="none" strike="noStrike" cap="none" spc="0">
                          <a:solidFill>
                            <a:schemeClr val="tx1"/>
                          </a:solidFill>
                          <a:effectLst/>
                          <a:latin typeface="Arial" panose="020B0604020202020204" pitchFamily="34" charset="0"/>
                        </a:rPr>
                        <a:t>9.6274</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12700" cmpd="sng">
                      <a:noFill/>
                      <a:prstDash val="solid"/>
                    </a:lnT>
                    <a:lnB w="6350" cap="flat" cmpd="sng" algn="ctr">
                      <a:solidFill>
                        <a:schemeClr val="tx1">
                          <a:lumMod val="50000"/>
                          <a:lumOff val="50000"/>
                        </a:schemeClr>
                      </a:solidFill>
                      <a:prstDash val="solid"/>
                    </a:lnB>
                    <a:noFill/>
                  </a:tcPr>
                </a:tc>
                <a:tc>
                  <a:txBody>
                    <a:bodyPr/>
                    <a:lstStyle/>
                    <a:p>
                      <a:pPr algn="l" fontAlgn="ctr">
                        <a:buNone/>
                      </a:pPr>
                      <a:r>
                        <a:rPr lang="en-US" sz="1500" b="0" i="0" u="none" strike="noStrike" cap="none" spc="0">
                          <a:solidFill>
                            <a:schemeClr val="tx1"/>
                          </a:solidFill>
                          <a:effectLst/>
                          <a:latin typeface="Arial" panose="020B0604020202020204" pitchFamily="34" charset="0"/>
                        </a:rPr>
                        <a:t>9.7030</a:t>
                      </a:r>
                    </a:p>
                  </a:txBody>
                  <a:tcPr marL="123622" marR="102841" marT="95093" marB="95093" anchor="ctr">
                    <a:lnL w="6350" cap="flat" cmpd="sng" algn="ctr">
                      <a:solidFill>
                        <a:schemeClr val="tx1">
                          <a:lumMod val="50000"/>
                          <a:lumOff val="50000"/>
                        </a:schemeClr>
                      </a:solidFill>
                      <a:prstDash val="solid"/>
                    </a:lnL>
                    <a:lnR w="19050" cap="flat" cmpd="sng" algn="ctr">
                      <a:solidFill>
                        <a:schemeClr val="tx1"/>
                      </a:solidFill>
                      <a:prstDash val="solid"/>
                    </a:lnR>
                    <a:lnT w="12700" cmpd="sng">
                      <a:no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2358491875"/>
                  </a:ext>
                </a:extLst>
              </a:tr>
              <a:tr h="450110">
                <a:tc>
                  <a:txBody>
                    <a:bodyPr/>
                    <a:lstStyle/>
                    <a:p>
                      <a:pPr algn="l" fontAlgn="ctr">
                        <a:buNone/>
                      </a:pPr>
                      <a:r>
                        <a:rPr lang="en-US" sz="1500" b="0" i="0" u="none" strike="noStrike" cap="none" spc="0">
                          <a:solidFill>
                            <a:schemeClr val="tx1"/>
                          </a:solidFill>
                          <a:effectLst/>
                          <a:latin typeface="Arial" panose="020B0604020202020204" pitchFamily="34" charset="0"/>
                        </a:rPr>
                        <a:t>6</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fontAlgn="ctr">
                        <a:buNone/>
                      </a:pPr>
                      <a:r>
                        <a:rPr lang="en-US" sz="1500" b="0" i="0" u="none" strike="noStrike" cap="none" spc="0">
                          <a:solidFill>
                            <a:schemeClr val="tx1"/>
                          </a:solidFill>
                          <a:effectLst/>
                          <a:latin typeface="Arial" panose="020B0604020202020204" pitchFamily="34" charset="0"/>
                        </a:rPr>
                        <a:t>6.7863</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fontAlgn="ctr">
                        <a:buNone/>
                      </a:pPr>
                      <a:r>
                        <a:rPr lang="en-US" sz="1500" b="0" i="0" u="none" strike="noStrike" cap="none" spc="0">
                          <a:solidFill>
                            <a:schemeClr val="tx1"/>
                          </a:solidFill>
                          <a:effectLst/>
                          <a:latin typeface="Arial" panose="020B0604020202020204" pitchFamily="34" charset="0"/>
                        </a:rPr>
                        <a:t>6.0846</a:t>
                      </a:r>
                    </a:p>
                  </a:txBody>
                  <a:tcPr marL="123622" marR="102841" marT="95093" marB="95093" anchor="ctr">
                    <a:lnL w="6350" cap="flat" cmpd="sng" algn="ctr">
                      <a:solidFill>
                        <a:schemeClr val="tx1">
                          <a:lumMod val="50000"/>
                          <a:lumOff val="50000"/>
                        </a:schemeClr>
                      </a:solidFill>
                      <a:prstDash val="solid"/>
                    </a:lnL>
                    <a:lnR w="12700" cmpd="sng">
                      <a:no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extLst>
                  <a:ext uri="{0D108BD9-81ED-4DB2-BD59-A6C34878D82A}">
                    <a16:rowId xmlns:a16="http://schemas.microsoft.com/office/drawing/2014/main" val="1796486560"/>
                  </a:ext>
                </a:extLst>
              </a:tr>
              <a:tr h="450110">
                <a:tc>
                  <a:txBody>
                    <a:bodyPr/>
                    <a:lstStyle/>
                    <a:p>
                      <a:pPr algn="l" fontAlgn="ctr">
                        <a:buNone/>
                      </a:pPr>
                      <a:r>
                        <a:rPr lang="en-US" sz="1500" b="0" i="0" u="none" strike="noStrike" cap="none" spc="0">
                          <a:solidFill>
                            <a:schemeClr val="tx1"/>
                          </a:solidFill>
                          <a:effectLst/>
                          <a:latin typeface="Arial" panose="020B0604020202020204" pitchFamily="34" charset="0"/>
                        </a:rPr>
                        <a:t>7</a:t>
                      </a:r>
                    </a:p>
                  </a:txBody>
                  <a:tcPr marL="123622" marR="102841" marT="95093" marB="95093" anchor="ctr">
                    <a:lnL w="19050" cap="flat" cmpd="sng" algn="ctr">
                      <a:solidFill>
                        <a:schemeClr val="tx1"/>
                      </a:solidFill>
                      <a:prstDash val="solid"/>
                    </a:lnL>
                    <a:lnR w="6350" cap="flat" cmpd="sng" algn="ctr">
                      <a:solidFill>
                        <a:schemeClr val="tx1">
                          <a:lumMod val="50000"/>
                          <a:lumOff val="50000"/>
                        </a:schemeClr>
                      </a:solidFill>
                      <a:prstDash val="solid"/>
                    </a:lnR>
                    <a:lnT w="12700" cmpd="sng">
                      <a:noFill/>
                      <a:prstDash val="solid"/>
                    </a:lnT>
                    <a:lnB w="6350" cap="flat" cmpd="sng" algn="ctr">
                      <a:solidFill>
                        <a:schemeClr val="tx1">
                          <a:lumMod val="50000"/>
                          <a:lumOff val="50000"/>
                        </a:schemeClr>
                      </a:solidFill>
                      <a:prstDash val="solid"/>
                    </a:lnB>
                    <a:noFill/>
                  </a:tcPr>
                </a:tc>
                <a:tc>
                  <a:txBody>
                    <a:bodyPr/>
                    <a:lstStyle/>
                    <a:p>
                      <a:pPr algn="l" fontAlgn="ctr">
                        <a:buNone/>
                      </a:pPr>
                      <a:r>
                        <a:rPr lang="en-US" sz="1500" b="0" i="0" u="none" strike="noStrike" cap="none" spc="0">
                          <a:solidFill>
                            <a:schemeClr val="tx1"/>
                          </a:solidFill>
                          <a:effectLst/>
                          <a:latin typeface="Arial" panose="020B0604020202020204" pitchFamily="34" charset="0"/>
                        </a:rPr>
                        <a:t>8.9074</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12700" cmpd="sng">
                      <a:noFill/>
                      <a:prstDash val="solid"/>
                    </a:lnT>
                    <a:lnB w="6350" cap="flat" cmpd="sng" algn="ctr">
                      <a:solidFill>
                        <a:schemeClr val="tx1">
                          <a:lumMod val="50000"/>
                          <a:lumOff val="50000"/>
                        </a:schemeClr>
                      </a:solidFill>
                      <a:prstDash val="solid"/>
                    </a:lnB>
                    <a:noFill/>
                  </a:tcPr>
                </a:tc>
                <a:tc>
                  <a:txBody>
                    <a:bodyPr/>
                    <a:lstStyle/>
                    <a:p>
                      <a:pPr algn="l" fontAlgn="ctr">
                        <a:buNone/>
                      </a:pPr>
                      <a:r>
                        <a:rPr lang="en-US" sz="1500" b="0" i="0" u="none" strike="noStrike" cap="none" spc="0">
                          <a:solidFill>
                            <a:schemeClr val="tx1"/>
                          </a:solidFill>
                          <a:effectLst/>
                          <a:latin typeface="Arial" panose="020B0604020202020204" pitchFamily="34" charset="0"/>
                        </a:rPr>
                        <a:t>8.0597</a:t>
                      </a:r>
                    </a:p>
                  </a:txBody>
                  <a:tcPr marL="123622" marR="102841" marT="95093" marB="95093" anchor="ctr">
                    <a:lnL w="6350" cap="flat" cmpd="sng" algn="ctr">
                      <a:solidFill>
                        <a:schemeClr val="tx1">
                          <a:lumMod val="50000"/>
                          <a:lumOff val="50000"/>
                        </a:schemeClr>
                      </a:solidFill>
                      <a:prstDash val="solid"/>
                    </a:lnL>
                    <a:lnR w="19050" cap="flat" cmpd="sng" algn="ctr">
                      <a:solidFill>
                        <a:schemeClr val="tx1"/>
                      </a:solidFill>
                      <a:prstDash val="solid"/>
                    </a:lnR>
                    <a:lnT w="12700" cmpd="sng">
                      <a:no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2991988743"/>
                  </a:ext>
                </a:extLst>
              </a:tr>
              <a:tr h="450110">
                <a:tc>
                  <a:txBody>
                    <a:bodyPr/>
                    <a:lstStyle/>
                    <a:p>
                      <a:pPr algn="l" fontAlgn="ctr">
                        <a:buNone/>
                      </a:pPr>
                      <a:r>
                        <a:rPr lang="en-US" sz="1500" b="0" i="0" u="none" strike="noStrike" cap="none" spc="0">
                          <a:solidFill>
                            <a:schemeClr val="tx1"/>
                          </a:solidFill>
                          <a:effectLst/>
                          <a:latin typeface="Arial" panose="020B0604020202020204" pitchFamily="34" charset="0"/>
                        </a:rPr>
                        <a:t>8</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fontAlgn="ctr">
                        <a:buNone/>
                      </a:pPr>
                      <a:r>
                        <a:rPr lang="en-US" sz="1500" b="0" i="0" u="none" strike="noStrike" cap="none" spc="0">
                          <a:solidFill>
                            <a:schemeClr val="tx1"/>
                          </a:solidFill>
                          <a:effectLst/>
                          <a:latin typeface="Arial" panose="020B0604020202020204" pitchFamily="34" charset="0"/>
                        </a:rPr>
                        <a:t>8.8918</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fontAlgn="ctr">
                        <a:buNone/>
                      </a:pPr>
                      <a:r>
                        <a:rPr lang="en-US" sz="1500" b="0" i="0" u="none" strike="noStrike" cap="none" spc="0">
                          <a:solidFill>
                            <a:schemeClr val="tx1"/>
                          </a:solidFill>
                          <a:effectLst/>
                          <a:latin typeface="Arial" panose="020B0604020202020204" pitchFamily="34" charset="0"/>
                        </a:rPr>
                        <a:t>7.6123</a:t>
                      </a:r>
                    </a:p>
                  </a:txBody>
                  <a:tcPr marL="123622" marR="102841" marT="95093" marB="95093" anchor="ctr">
                    <a:lnL w="6350" cap="flat" cmpd="sng" algn="ctr">
                      <a:solidFill>
                        <a:schemeClr val="tx1">
                          <a:lumMod val="50000"/>
                          <a:lumOff val="50000"/>
                        </a:schemeClr>
                      </a:solidFill>
                      <a:prstDash val="solid"/>
                    </a:lnL>
                    <a:lnR w="12700" cmpd="sng">
                      <a:no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extLst>
                  <a:ext uri="{0D108BD9-81ED-4DB2-BD59-A6C34878D82A}">
                    <a16:rowId xmlns:a16="http://schemas.microsoft.com/office/drawing/2014/main" val="3978082236"/>
                  </a:ext>
                </a:extLst>
              </a:tr>
              <a:tr h="450110">
                <a:tc>
                  <a:txBody>
                    <a:bodyPr/>
                    <a:lstStyle/>
                    <a:p>
                      <a:pPr algn="l" fontAlgn="ctr">
                        <a:buNone/>
                      </a:pPr>
                      <a:r>
                        <a:rPr lang="en-US" sz="1500" b="0" i="0" u="none" strike="noStrike" cap="none" spc="0">
                          <a:solidFill>
                            <a:schemeClr val="tx1"/>
                          </a:solidFill>
                          <a:effectLst/>
                          <a:latin typeface="Arial" panose="020B0604020202020204" pitchFamily="34" charset="0"/>
                        </a:rPr>
                        <a:t>9</a:t>
                      </a:r>
                    </a:p>
                  </a:txBody>
                  <a:tcPr marL="123622" marR="102841" marT="95093" marB="95093" anchor="ctr">
                    <a:lnL w="19050" cap="flat" cmpd="sng" algn="ctr">
                      <a:solidFill>
                        <a:schemeClr val="tx1"/>
                      </a:solidFill>
                      <a:prstDash val="solid"/>
                    </a:lnL>
                    <a:lnR w="6350" cap="flat" cmpd="sng" algn="ctr">
                      <a:solidFill>
                        <a:schemeClr val="tx1">
                          <a:lumMod val="50000"/>
                          <a:lumOff val="50000"/>
                        </a:schemeClr>
                      </a:solidFill>
                      <a:prstDash val="solid"/>
                    </a:lnR>
                    <a:lnT w="12700" cmpd="sng">
                      <a:noFill/>
                      <a:prstDash val="solid"/>
                    </a:lnT>
                    <a:lnB w="6350" cap="flat" cmpd="sng" algn="ctr">
                      <a:solidFill>
                        <a:schemeClr val="tx1">
                          <a:lumMod val="50000"/>
                          <a:lumOff val="50000"/>
                        </a:schemeClr>
                      </a:solidFill>
                      <a:prstDash val="solid"/>
                    </a:lnB>
                    <a:noFill/>
                  </a:tcPr>
                </a:tc>
                <a:tc>
                  <a:txBody>
                    <a:bodyPr/>
                    <a:lstStyle/>
                    <a:p>
                      <a:pPr algn="l" fontAlgn="ctr">
                        <a:buNone/>
                      </a:pPr>
                      <a:r>
                        <a:rPr lang="en-US" sz="1500" b="0" i="0" u="none" strike="noStrike" cap="none" spc="0">
                          <a:solidFill>
                            <a:schemeClr val="tx1"/>
                          </a:solidFill>
                          <a:effectLst/>
                          <a:latin typeface="Arial" panose="020B0604020202020204" pitchFamily="34" charset="0"/>
                        </a:rPr>
                        <a:t>7.2120</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12700" cmpd="sng">
                      <a:noFill/>
                      <a:prstDash val="solid"/>
                    </a:lnT>
                    <a:lnB w="6350" cap="flat" cmpd="sng" algn="ctr">
                      <a:solidFill>
                        <a:schemeClr val="tx1">
                          <a:lumMod val="50000"/>
                          <a:lumOff val="50000"/>
                        </a:schemeClr>
                      </a:solidFill>
                      <a:prstDash val="solid"/>
                    </a:lnB>
                    <a:noFill/>
                  </a:tcPr>
                </a:tc>
                <a:tc>
                  <a:txBody>
                    <a:bodyPr/>
                    <a:lstStyle/>
                    <a:p>
                      <a:pPr algn="l" fontAlgn="ctr">
                        <a:buNone/>
                      </a:pPr>
                      <a:r>
                        <a:rPr lang="en-US" sz="1500" b="0" i="0" u="none" strike="noStrike" cap="none" spc="0">
                          <a:solidFill>
                            <a:schemeClr val="tx1"/>
                          </a:solidFill>
                          <a:effectLst/>
                          <a:latin typeface="Arial" panose="020B0604020202020204" pitchFamily="34" charset="0"/>
                        </a:rPr>
                        <a:t>5.5536</a:t>
                      </a:r>
                    </a:p>
                  </a:txBody>
                  <a:tcPr marL="123622" marR="102841" marT="95093" marB="95093" anchor="ctr">
                    <a:lnL w="6350" cap="flat" cmpd="sng" algn="ctr">
                      <a:solidFill>
                        <a:schemeClr val="tx1">
                          <a:lumMod val="50000"/>
                          <a:lumOff val="50000"/>
                        </a:schemeClr>
                      </a:solidFill>
                      <a:prstDash val="solid"/>
                    </a:lnL>
                    <a:lnR w="19050" cap="flat" cmpd="sng" algn="ctr">
                      <a:solidFill>
                        <a:schemeClr val="tx1"/>
                      </a:solidFill>
                      <a:prstDash val="solid"/>
                    </a:lnR>
                    <a:lnT w="12700" cmpd="sng">
                      <a:no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843959190"/>
                  </a:ext>
                </a:extLst>
              </a:tr>
              <a:tr h="450110">
                <a:tc>
                  <a:txBody>
                    <a:bodyPr/>
                    <a:lstStyle/>
                    <a:p>
                      <a:pPr algn="l" fontAlgn="ctr">
                        <a:buNone/>
                      </a:pPr>
                      <a:r>
                        <a:rPr lang="en-US" sz="1500" b="0" i="0" u="none" strike="noStrike" cap="none" spc="0">
                          <a:solidFill>
                            <a:schemeClr val="tx1"/>
                          </a:solidFill>
                          <a:effectLst/>
                          <a:latin typeface="Arial" panose="020B0604020202020204" pitchFamily="34" charset="0"/>
                        </a:rPr>
                        <a:t>10</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fontAlgn="ctr">
                        <a:buNone/>
                      </a:pPr>
                      <a:r>
                        <a:rPr lang="en-US" sz="1500" b="0" i="0" u="none" strike="noStrike" cap="none" spc="0">
                          <a:solidFill>
                            <a:schemeClr val="tx1"/>
                          </a:solidFill>
                          <a:effectLst/>
                          <a:latin typeface="Arial" panose="020B0604020202020204" pitchFamily="34" charset="0"/>
                        </a:rPr>
                        <a:t>8.0552</a:t>
                      </a:r>
                    </a:p>
                  </a:txBody>
                  <a:tcPr marL="123622" marR="102841" marT="95093" marB="95093"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fontAlgn="ctr">
                        <a:buNone/>
                      </a:pPr>
                      <a:r>
                        <a:rPr lang="en-US" sz="1500" b="0" i="0" u="none" strike="noStrike" cap="none" spc="0">
                          <a:solidFill>
                            <a:schemeClr val="tx1"/>
                          </a:solidFill>
                          <a:effectLst/>
                          <a:latin typeface="Arial" panose="020B0604020202020204" pitchFamily="34" charset="0"/>
                        </a:rPr>
                        <a:t>7.0171</a:t>
                      </a:r>
                    </a:p>
                  </a:txBody>
                  <a:tcPr marL="123622" marR="102841" marT="95093" marB="95093" anchor="ctr">
                    <a:lnL w="6350" cap="flat" cmpd="sng" algn="ctr">
                      <a:solidFill>
                        <a:schemeClr val="tx1">
                          <a:lumMod val="50000"/>
                          <a:lumOff val="50000"/>
                        </a:schemeClr>
                      </a:solidFill>
                      <a:prstDash val="solid"/>
                    </a:lnL>
                    <a:lnR w="12700" cmpd="sng">
                      <a:no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extLst>
                  <a:ext uri="{0D108BD9-81ED-4DB2-BD59-A6C34878D82A}">
                    <a16:rowId xmlns:a16="http://schemas.microsoft.com/office/drawing/2014/main" val="1155491157"/>
                  </a:ext>
                </a:extLst>
              </a:tr>
            </a:tbl>
          </a:graphicData>
        </a:graphic>
      </p:graphicFrame>
    </p:spTree>
    <p:extLst>
      <p:ext uri="{BB962C8B-B14F-4D97-AF65-F5344CB8AC3E}">
        <p14:creationId xmlns:p14="http://schemas.microsoft.com/office/powerpoint/2010/main" val="1294705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CB132-9A1F-E6DE-823B-FB5F37A68239}"/>
              </a:ext>
            </a:extLst>
          </p:cNvPr>
          <p:cNvSpPr>
            <a:spLocks noGrp="1"/>
          </p:cNvSpPr>
          <p:nvPr>
            <p:ph type="title"/>
          </p:nvPr>
        </p:nvSpPr>
        <p:spPr/>
        <p:txBody>
          <a:bodyPr/>
          <a:lstStyle/>
          <a:p>
            <a:r>
              <a:rPr lang="en-US" dirty="0"/>
              <a:t>Covid-19 dataset</a:t>
            </a:r>
          </a:p>
        </p:txBody>
      </p:sp>
      <p:sp>
        <p:nvSpPr>
          <p:cNvPr id="3" name="Text Placeholder 2">
            <a:extLst>
              <a:ext uri="{FF2B5EF4-FFF2-40B4-BE49-F238E27FC236}">
                <a16:creationId xmlns:a16="http://schemas.microsoft.com/office/drawing/2014/main" id="{711A7A93-6762-DA2A-B79B-7B6AB51B3B4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36473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F85E0883-9001-4D4E-9C91-E8D165DAF9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23" name="Oval 22">
              <a:extLst>
                <a:ext uri="{FF2B5EF4-FFF2-40B4-BE49-F238E27FC236}">
                  <a16:creationId xmlns:a16="http://schemas.microsoft.com/office/drawing/2014/main" id="{94AEEF45-F5C8-4322-9C98-33BB7A5A29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US"/>
            </a:p>
          </p:txBody>
        </p:sp>
        <p:sp>
          <p:nvSpPr>
            <p:cNvPr id="24" name="Oval 23">
              <a:extLst>
                <a:ext uri="{FF2B5EF4-FFF2-40B4-BE49-F238E27FC236}">
                  <a16:creationId xmlns:a16="http://schemas.microsoft.com/office/drawing/2014/main" id="{185E4386-A445-455A-91C4-16DE5DA9F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US"/>
            </a:p>
          </p:txBody>
        </p:sp>
      </p:grpSp>
      <p:sp useBgFill="1">
        <p:nvSpPr>
          <p:cNvPr id="25" name="Rectangle 24">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6" name="Oval 25">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7" name="Oval 26">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2F5A4FDA-6DF6-EF36-40A3-7757803E7920}"/>
              </a:ext>
            </a:extLst>
          </p:cNvPr>
          <p:cNvSpPr>
            <a:spLocks noGrp="1"/>
          </p:cNvSpPr>
          <p:nvPr>
            <p:ph type="title"/>
          </p:nvPr>
        </p:nvSpPr>
        <p:spPr>
          <a:xfrm>
            <a:off x="1490145" y="2376862"/>
            <a:ext cx="2640646" cy="2104273"/>
          </a:xfrm>
          <a:noFill/>
        </p:spPr>
        <p:txBody>
          <a:bodyPr vert="horz" lIns="91440" tIns="45720" rIns="91440" bIns="45720" rtlCol="0" anchor="ctr">
            <a:normAutofit/>
          </a:bodyPr>
          <a:lstStyle/>
          <a:p>
            <a:pPr algn="ctr"/>
            <a:r>
              <a:rPr lang="en-US" sz="3000" dirty="0">
                <a:solidFill>
                  <a:srgbClr val="FFFFFF"/>
                </a:solidFill>
              </a:rPr>
              <a:t>Positive Cases (8 samples)</a:t>
            </a:r>
          </a:p>
        </p:txBody>
      </p:sp>
      <p:sp>
        <p:nvSpPr>
          <p:cNvPr id="28" name="Rectangle 27">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6">
              <a:alphaModFix amt="85000"/>
              <a:lum bright="70000" contrast="-70000"/>
              <a:extLst>
                <a:ext uri="{BEBA8EAE-BF5A-486C-A8C5-ECC9F3942E4B}">
                  <a14:imgProps xmlns:a14="http://schemas.microsoft.com/office/drawing/2010/main">
                    <a14:imgLayer r:embed="rId7">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5" name="Content Placeholder 4">
            <a:extLst>
              <a:ext uri="{FF2B5EF4-FFF2-40B4-BE49-F238E27FC236}">
                <a16:creationId xmlns:a16="http://schemas.microsoft.com/office/drawing/2014/main" id="{E7410C0F-69E2-7370-C3F4-EA4E1FCFC624}"/>
              </a:ext>
            </a:extLst>
          </p:cNvPr>
          <p:cNvGraphicFramePr>
            <a:graphicFrameLocks noGrp="1"/>
          </p:cNvGraphicFramePr>
          <p:nvPr>
            <p:ph sz="half" idx="1"/>
            <p:extLst>
              <p:ext uri="{D42A27DB-BD31-4B8C-83A1-F6EECF244321}">
                <p14:modId xmlns:p14="http://schemas.microsoft.com/office/powerpoint/2010/main" val="869904341"/>
              </p:ext>
            </p:extLst>
          </p:nvPr>
        </p:nvGraphicFramePr>
        <p:xfrm>
          <a:off x="6081713" y="1641331"/>
          <a:ext cx="5141914" cy="3575343"/>
        </p:xfrm>
        <a:graphic>
          <a:graphicData uri="http://schemas.openxmlformats.org/drawingml/2006/table">
            <a:tbl>
              <a:tblPr firstRow="1" bandRow="1">
                <a:tableStyleId>{8EC20E35-A176-4012-BC5E-935CFFF8708E}</a:tableStyleId>
              </a:tblPr>
              <a:tblGrid>
                <a:gridCol w="773726">
                  <a:extLst>
                    <a:ext uri="{9D8B030D-6E8A-4147-A177-3AD203B41FA5}">
                      <a16:colId xmlns:a16="http://schemas.microsoft.com/office/drawing/2014/main" val="148888121"/>
                    </a:ext>
                  </a:extLst>
                </a:gridCol>
                <a:gridCol w="1457198">
                  <a:extLst>
                    <a:ext uri="{9D8B030D-6E8A-4147-A177-3AD203B41FA5}">
                      <a16:colId xmlns:a16="http://schemas.microsoft.com/office/drawing/2014/main" val="649997446"/>
                    </a:ext>
                  </a:extLst>
                </a:gridCol>
                <a:gridCol w="1219248">
                  <a:extLst>
                    <a:ext uri="{9D8B030D-6E8A-4147-A177-3AD203B41FA5}">
                      <a16:colId xmlns:a16="http://schemas.microsoft.com/office/drawing/2014/main" val="3633254010"/>
                    </a:ext>
                  </a:extLst>
                </a:gridCol>
                <a:gridCol w="659815">
                  <a:extLst>
                    <a:ext uri="{9D8B030D-6E8A-4147-A177-3AD203B41FA5}">
                      <a16:colId xmlns:a16="http://schemas.microsoft.com/office/drawing/2014/main" val="2978996240"/>
                    </a:ext>
                  </a:extLst>
                </a:gridCol>
                <a:gridCol w="1031927">
                  <a:extLst>
                    <a:ext uri="{9D8B030D-6E8A-4147-A177-3AD203B41FA5}">
                      <a16:colId xmlns:a16="http://schemas.microsoft.com/office/drawing/2014/main" val="233311030"/>
                    </a:ext>
                  </a:extLst>
                </a:gridCol>
              </a:tblGrid>
              <a:tr h="613271">
                <a:tc>
                  <a:txBody>
                    <a:bodyPr/>
                    <a:lstStyle/>
                    <a:p>
                      <a:pPr>
                        <a:buNone/>
                      </a:pPr>
                      <a:r>
                        <a:rPr lang="en-US" sz="1600"/>
                        <a:t>Case</a:t>
                      </a:r>
                    </a:p>
                  </a:txBody>
                  <a:tcPr marL="68922" marR="68922" marT="34462" marB="34462" anchor="ctr"/>
                </a:tc>
                <a:tc>
                  <a:txBody>
                    <a:bodyPr/>
                    <a:lstStyle/>
                    <a:p>
                      <a:pPr>
                        <a:buNone/>
                      </a:pPr>
                      <a:r>
                        <a:rPr lang="en-US" sz="1600"/>
                        <a:t>Temperature</a:t>
                      </a:r>
                    </a:p>
                  </a:txBody>
                  <a:tcPr marL="68922" marR="68922" marT="34462" marB="34462" anchor="ctr"/>
                </a:tc>
                <a:tc>
                  <a:txBody>
                    <a:bodyPr/>
                    <a:lstStyle/>
                    <a:p>
                      <a:pPr>
                        <a:buNone/>
                      </a:pPr>
                      <a:r>
                        <a:rPr lang="en-US" sz="1600"/>
                        <a:t>Oxygen Saturation</a:t>
                      </a:r>
                    </a:p>
                  </a:txBody>
                  <a:tcPr marL="68922" marR="68922" marT="34462" marB="34462" anchor="ctr"/>
                </a:tc>
                <a:tc>
                  <a:txBody>
                    <a:bodyPr/>
                    <a:lstStyle/>
                    <a:p>
                      <a:pPr>
                        <a:buNone/>
                      </a:pPr>
                      <a:r>
                        <a:rPr lang="en-US" sz="1600"/>
                        <a:t>Age</a:t>
                      </a:r>
                    </a:p>
                  </a:txBody>
                  <a:tcPr marL="68922" marR="68922" marT="34462" marB="34462" anchor="ctr"/>
                </a:tc>
                <a:tc>
                  <a:txBody>
                    <a:bodyPr/>
                    <a:lstStyle/>
                    <a:p>
                      <a:pPr>
                        <a:buNone/>
                      </a:pPr>
                      <a:r>
                        <a:rPr lang="en-US" sz="1600"/>
                        <a:t>Cough Severity</a:t>
                      </a:r>
                    </a:p>
                  </a:txBody>
                  <a:tcPr marL="68922" marR="68922" marT="34462" marB="34462" anchor="ctr"/>
                </a:tc>
                <a:extLst>
                  <a:ext uri="{0D108BD9-81ED-4DB2-BD59-A6C34878D82A}">
                    <a16:rowId xmlns:a16="http://schemas.microsoft.com/office/drawing/2014/main" val="4241409533"/>
                  </a:ext>
                </a:extLst>
              </a:tr>
              <a:tr h="370259">
                <a:tc>
                  <a:txBody>
                    <a:bodyPr/>
                    <a:lstStyle/>
                    <a:p>
                      <a:pPr>
                        <a:buNone/>
                      </a:pPr>
                      <a:r>
                        <a:rPr lang="en-US" sz="1600"/>
                        <a:t>1</a:t>
                      </a:r>
                    </a:p>
                  </a:txBody>
                  <a:tcPr marL="68922" marR="68922" marT="34462" marB="34462" anchor="ctr"/>
                </a:tc>
                <a:tc>
                  <a:txBody>
                    <a:bodyPr/>
                    <a:lstStyle/>
                    <a:p>
                      <a:pPr>
                        <a:buNone/>
                      </a:pPr>
                      <a:r>
                        <a:rPr lang="en-US" sz="1600"/>
                        <a:t>38.5</a:t>
                      </a:r>
                    </a:p>
                  </a:txBody>
                  <a:tcPr marL="68922" marR="68922" marT="34462" marB="34462" anchor="ctr"/>
                </a:tc>
                <a:tc>
                  <a:txBody>
                    <a:bodyPr/>
                    <a:lstStyle/>
                    <a:p>
                      <a:pPr>
                        <a:buNone/>
                      </a:pPr>
                      <a:r>
                        <a:rPr lang="en-US" sz="1600"/>
                        <a:t>92</a:t>
                      </a:r>
                    </a:p>
                  </a:txBody>
                  <a:tcPr marL="68922" marR="68922" marT="34462" marB="34462" anchor="ctr"/>
                </a:tc>
                <a:tc>
                  <a:txBody>
                    <a:bodyPr/>
                    <a:lstStyle/>
                    <a:p>
                      <a:pPr>
                        <a:buNone/>
                      </a:pPr>
                      <a:r>
                        <a:rPr lang="en-US" sz="1600"/>
                        <a:t>65</a:t>
                      </a:r>
                    </a:p>
                  </a:txBody>
                  <a:tcPr marL="68922" marR="68922" marT="34462" marB="34462" anchor="ctr"/>
                </a:tc>
                <a:tc>
                  <a:txBody>
                    <a:bodyPr/>
                    <a:lstStyle/>
                    <a:p>
                      <a:pPr>
                        <a:buNone/>
                      </a:pPr>
                      <a:r>
                        <a:rPr lang="en-US" sz="1600"/>
                        <a:t>3</a:t>
                      </a:r>
                    </a:p>
                  </a:txBody>
                  <a:tcPr marL="68922" marR="68922" marT="34462" marB="34462" anchor="ctr"/>
                </a:tc>
                <a:extLst>
                  <a:ext uri="{0D108BD9-81ED-4DB2-BD59-A6C34878D82A}">
                    <a16:rowId xmlns:a16="http://schemas.microsoft.com/office/drawing/2014/main" val="3936587988"/>
                  </a:ext>
                </a:extLst>
              </a:tr>
              <a:tr h="370259">
                <a:tc>
                  <a:txBody>
                    <a:bodyPr/>
                    <a:lstStyle/>
                    <a:p>
                      <a:pPr>
                        <a:buNone/>
                      </a:pPr>
                      <a:r>
                        <a:rPr lang="en-US" sz="1600"/>
                        <a:t>2</a:t>
                      </a:r>
                    </a:p>
                  </a:txBody>
                  <a:tcPr marL="68922" marR="68922" marT="34462" marB="34462" anchor="ctr"/>
                </a:tc>
                <a:tc>
                  <a:txBody>
                    <a:bodyPr/>
                    <a:lstStyle/>
                    <a:p>
                      <a:pPr>
                        <a:buNone/>
                      </a:pPr>
                      <a:r>
                        <a:rPr lang="en-US" sz="1600"/>
                        <a:t>37.8</a:t>
                      </a:r>
                    </a:p>
                  </a:txBody>
                  <a:tcPr marL="68922" marR="68922" marT="34462" marB="34462" anchor="ctr"/>
                </a:tc>
                <a:tc>
                  <a:txBody>
                    <a:bodyPr/>
                    <a:lstStyle/>
                    <a:p>
                      <a:pPr>
                        <a:buNone/>
                      </a:pPr>
                      <a:r>
                        <a:rPr lang="en-US" sz="1600"/>
                        <a:t>94</a:t>
                      </a:r>
                    </a:p>
                  </a:txBody>
                  <a:tcPr marL="68922" marR="68922" marT="34462" marB="34462" anchor="ctr"/>
                </a:tc>
                <a:tc>
                  <a:txBody>
                    <a:bodyPr/>
                    <a:lstStyle/>
                    <a:p>
                      <a:pPr>
                        <a:buNone/>
                      </a:pPr>
                      <a:r>
                        <a:rPr lang="en-US" sz="1600"/>
                        <a:t>72</a:t>
                      </a:r>
                    </a:p>
                  </a:txBody>
                  <a:tcPr marL="68922" marR="68922" marT="34462" marB="34462" anchor="ctr"/>
                </a:tc>
                <a:tc>
                  <a:txBody>
                    <a:bodyPr/>
                    <a:lstStyle/>
                    <a:p>
                      <a:pPr>
                        <a:buNone/>
                      </a:pPr>
                      <a:r>
                        <a:rPr lang="en-US" sz="1600"/>
                        <a:t>2</a:t>
                      </a:r>
                    </a:p>
                  </a:txBody>
                  <a:tcPr marL="68922" marR="68922" marT="34462" marB="34462" anchor="ctr"/>
                </a:tc>
                <a:extLst>
                  <a:ext uri="{0D108BD9-81ED-4DB2-BD59-A6C34878D82A}">
                    <a16:rowId xmlns:a16="http://schemas.microsoft.com/office/drawing/2014/main" val="4189897272"/>
                  </a:ext>
                </a:extLst>
              </a:tr>
              <a:tr h="370259">
                <a:tc>
                  <a:txBody>
                    <a:bodyPr/>
                    <a:lstStyle/>
                    <a:p>
                      <a:pPr>
                        <a:buNone/>
                      </a:pPr>
                      <a:r>
                        <a:rPr lang="en-US" sz="1600"/>
                        <a:t>3</a:t>
                      </a:r>
                    </a:p>
                  </a:txBody>
                  <a:tcPr marL="68922" marR="68922" marT="34462" marB="34462" anchor="ctr"/>
                </a:tc>
                <a:tc>
                  <a:txBody>
                    <a:bodyPr/>
                    <a:lstStyle/>
                    <a:p>
                      <a:pPr>
                        <a:buNone/>
                      </a:pPr>
                      <a:r>
                        <a:rPr lang="en-US" sz="1600"/>
                        <a:t>39.1</a:t>
                      </a:r>
                    </a:p>
                  </a:txBody>
                  <a:tcPr marL="68922" marR="68922" marT="34462" marB="34462" anchor="ctr"/>
                </a:tc>
                <a:tc>
                  <a:txBody>
                    <a:bodyPr/>
                    <a:lstStyle/>
                    <a:p>
                      <a:pPr>
                        <a:buNone/>
                      </a:pPr>
                      <a:r>
                        <a:rPr lang="en-US" sz="1600"/>
                        <a:t>89</a:t>
                      </a:r>
                    </a:p>
                  </a:txBody>
                  <a:tcPr marL="68922" marR="68922" marT="34462" marB="34462" anchor="ctr"/>
                </a:tc>
                <a:tc>
                  <a:txBody>
                    <a:bodyPr/>
                    <a:lstStyle/>
                    <a:p>
                      <a:pPr>
                        <a:buNone/>
                      </a:pPr>
                      <a:r>
                        <a:rPr lang="en-US" sz="1600"/>
                        <a:t>58</a:t>
                      </a:r>
                    </a:p>
                  </a:txBody>
                  <a:tcPr marL="68922" marR="68922" marT="34462" marB="34462" anchor="ctr"/>
                </a:tc>
                <a:tc>
                  <a:txBody>
                    <a:bodyPr/>
                    <a:lstStyle/>
                    <a:p>
                      <a:pPr>
                        <a:buNone/>
                      </a:pPr>
                      <a:r>
                        <a:rPr lang="en-US" sz="1600"/>
                        <a:t>3</a:t>
                      </a:r>
                    </a:p>
                  </a:txBody>
                  <a:tcPr marL="68922" marR="68922" marT="34462" marB="34462" anchor="ctr"/>
                </a:tc>
                <a:extLst>
                  <a:ext uri="{0D108BD9-81ED-4DB2-BD59-A6C34878D82A}">
                    <a16:rowId xmlns:a16="http://schemas.microsoft.com/office/drawing/2014/main" val="2537595967"/>
                  </a:ext>
                </a:extLst>
              </a:tr>
              <a:tr h="370259">
                <a:tc>
                  <a:txBody>
                    <a:bodyPr/>
                    <a:lstStyle/>
                    <a:p>
                      <a:pPr>
                        <a:buNone/>
                      </a:pPr>
                      <a:r>
                        <a:rPr lang="en-US" sz="1600"/>
                        <a:t>4</a:t>
                      </a:r>
                    </a:p>
                  </a:txBody>
                  <a:tcPr marL="68922" marR="68922" marT="34462" marB="34462" anchor="ctr"/>
                </a:tc>
                <a:tc>
                  <a:txBody>
                    <a:bodyPr/>
                    <a:lstStyle/>
                    <a:p>
                      <a:pPr>
                        <a:buNone/>
                      </a:pPr>
                      <a:r>
                        <a:rPr lang="en-US" sz="1600"/>
                        <a:t>38.2</a:t>
                      </a:r>
                    </a:p>
                  </a:txBody>
                  <a:tcPr marL="68922" marR="68922" marT="34462" marB="34462" anchor="ctr"/>
                </a:tc>
                <a:tc>
                  <a:txBody>
                    <a:bodyPr/>
                    <a:lstStyle/>
                    <a:p>
                      <a:pPr>
                        <a:buNone/>
                      </a:pPr>
                      <a:r>
                        <a:rPr lang="en-US" sz="1600"/>
                        <a:t>93</a:t>
                      </a:r>
                    </a:p>
                  </a:txBody>
                  <a:tcPr marL="68922" marR="68922" marT="34462" marB="34462" anchor="ctr"/>
                </a:tc>
                <a:tc>
                  <a:txBody>
                    <a:bodyPr/>
                    <a:lstStyle/>
                    <a:p>
                      <a:pPr>
                        <a:buNone/>
                      </a:pPr>
                      <a:r>
                        <a:rPr lang="en-US" sz="1600"/>
                        <a:t>61</a:t>
                      </a:r>
                    </a:p>
                  </a:txBody>
                  <a:tcPr marL="68922" marR="68922" marT="34462" marB="34462" anchor="ctr"/>
                </a:tc>
                <a:tc>
                  <a:txBody>
                    <a:bodyPr/>
                    <a:lstStyle/>
                    <a:p>
                      <a:pPr>
                        <a:buNone/>
                      </a:pPr>
                      <a:r>
                        <a:rPr lang="en-US" sz="1600"/>
                        <a:t>2</a:t>
                      </a:r>
                    </a:p>
                  </a:txBody>
                  <a:tcPr marL="68922" marR="68922" marT="34462" marB="34462" anchor="ctr"/>
                </a:tc>
                <a:extLst>
                  <a:ext uri="{0D108BD9-81ED-4DB2-BD59-A6C34878D82A}">
                    <a16:rowId xmlns:a16="http://schemas.microsoft.com/office/drawing/2014/main" val="716872288"/>
                  </a:ext>
                </a:extLst>
              </a:tr>
              <a:tr h="370259">
                <a:tc>
                  <a:txBody>
                    <a:bodyPr/>
                    <a:lstStyle/>
                    <a:p>
                      <a:pPr>
                        <a:buNone/>
                      </a:pPr>
                      <a:r>
                        <a:rPr lang="en-US" sz="1600"/>
                        <a:t>5</a:t>
                      </a:r>
                    </a:p>
                  </a:txBody>
                  <a:tcPr marL="68922" marR="68922" marT="34462" marB="34462" anchor="ctr"/>
                </a:tc>
                <a:tc>
                  <a:txBody>
                    <a:bodyPr/>
                    <a:lstStyle/>
                    <a:p>
                      <a:pPr>
                        <a:buNone/>
                      </a:pPr>
                      <a:r>
                        <a:rPr lang="en-US" sz="1600"/>
                        <a:t>37.9</a:t>
                      </a:r>
                    </a:p>
                  </a:txBody>
                  <a:tcPr marL="68922" marR="68922" marT="34462" marB="34462" anchor="ctr"/>
                </a:tc>
                <a:tc>
                  <a:txBody>
                    <a:bodyPr/>
                    <a:lstStyle/>
                    <a:p>
                      <a:pPr>
                        <a:buNone/>
                      </a:pPr>
                      <a:r>
                        <a:rPr lang="en-US" sz="1600"/>
                        <a:t>95</a:t>
                      </a:r>
                    </a:p>
                  </a:txBody>
                  <a:tcPr marL="68922" marR="68922" marT="34462" marB="34462" anchor="ctr"/>
                </a:tc>
                <a:tc>
                  <a:txBody>
                    <a:bodyPr/>
                    <a:lstStyle/>
                    <a:p>
                      <a:pPr>
                        <a:buNone/>
                      </a:pPr>
                      <a:r>
                        <a:rPr lang="en-US" sz="1600"/>
                        <a:t>45</a:t>
                      </a:r>
                    </a:p>
                  </a:txBody>
                  <a:tcPr marL="68922" marR="68922" marT="34462" marB="34462" anchor="ctr"/>
                </a:tc>
                <a:tc>
                  <a:txBody>
                    <a:bodyPr/>
                    <a:lstStyle/>
                    <a:p>
                      <a:pPr>
                        <a:buNone/>
                      </a:pPr>
                      <a:r>
                        <a:rPr lang="en-US" sz="1600"/>
                        <a:t>1</a:t>
                      </a:r>
                    </a:p>
                  </a:txBody>
                  <a:tcPr marL="68922" marR="68922" marT="34462" marB="34462" anchor="ctr"/>
                </a:tc>
                <a:extLst>
                  <a:ext uri="{0D108BD9-81ED-4DB2-BD59-A6C34878D82A}">
                    <a16:rowId xmlns:a16="http://schemas.microsoft.com/office/drawing/2014/main" val="1474625942"/>
                  </a:ext>
                </a:extLst>
              </a:tr>
              <a:tr h="370259">
                <a:tc>
                  <a:txBody>
                    <a:bodyPr/>
                    <a:lstStyle/>
                    <a:p>
                      <a:pPr>
                        <a:buNone/>
                      </a:pPr>
                      <a:r>
                        <a:rPr lang="en-US" sz="1600"/>
                        <a:t>6</a:t>
                      </a:r>
                    </a:p>
                  </a:txBody>
                  <a:tcPr marL="68922" marR="68922" marT="34462" marB="34462" anchor="ctr"/>
                </a:tc>
                <a:tc>
                  <a:txBody>
                    <a:bodyPr/>
                    <a:lstStyle/>
                    <a:p>
                      <a:pPr>
                        <a:buNone/>
                      </a:pPr>
                      <a:r>
                        <a:rPr lang="en-US" sz="1600"/>
                        <a:t>38.7</a:t>
                      </a:r>
                    </a:p>
                  </a:txBody>
                  <a:tcPr marL="68922" marR="68922" marT="34462" marB="34462" anchor="ctr"/>
                </a:tc>
                <a:tc>
                  <a:txBody>
                    <a:bodyPr/>
                    <a:lstStyle/>
                    <a:p>
                      <a:pPr>
                        <a:buNone/>
                      </a:pPr>
                      <a:r>
                        <a:rPr lang="en-US" sz="1600"/>
                        <a:t>91</a:t>
                      </a:r>
                    </a:p>
                  </a:txBody>
                  <a:tcPr marL="68922" marR="68922" marT="34462" marB="34462" anchor="ctr"/>
                </a:tc>
                <a:tc>
                  <a:txBody>
                    <a:bodyPr/>
                    <a:lstStyle/>
                    <a:p>
                      <a:pPr>
                        <a:buNone/>
                      </a:pPr>
                      <a:r>
                        <a:rPr lang="en-US" sz="1600"/>
                        <a:t>70</a:t>
                      </a:r>
                    </a:p>
                  </a:txBody>
                  <a:tcPr marL="68922" marR="68922" marT="34462" marB="34462" anchor="ctr"/>
                </a:tc>
                <a:tc>
                  <a:txBody>
                    <a:bodyPr/>
                    <a:lstStyle/>
                    <a:p>
                      <a:pPr>
                        <a:buNone/>
                      </a:pPr>
                      <a:r>
                        <a:rPr lang="en-US" sz="1600"/>
                        <a:t>3</a:t>
                      </a:r>
                    </a:p>
                  </a:txBody>
                  <a:tcPr marL="68922" marR="68922" marT="34462" marB="34462" anchor="ctr"/>
                </a:tc>
                <a:extLst>
                  <a:ext uri="{0D108BD9-81ED-4DB2-BD59-A6C34878D82A}">
                    <a16:rowId xmlns:a16="http://schemas.microsoft.com/office/drawing/2014/main" val="3887275029"/>
                  </a:ext>
                </a:extLst>
              </a:tr>
              <a:tr h="370259">
                <a:tc>
                  <a:txBody>
                    <a:bodyPr/>
                    <a:lstStyle/>
                    <a:p>
                      <a:pPr>
                        <a:buNone/>
                      </a:pPr>
                      <a:r>
                        <a:rPr lang="en-US" sz="1600"/>
                        <a:t>7</a:t>
                      </a:r>
                    </a:p>
                  </a:txBody>
                  <a:tcPr marL="68922" marR="68922" marT="34462" marB="34462" anchor="ctr"/>
                </a:tc>
                <a:tc>
                  <a:txBody>
                    <a:bodyPr/>
                    <a:lstStyle/>
                    <a:p>
                      <a:pPr>
                        <a:buNone/>
                      </a:pPr>
                      <a:r>
                        <a:rPr lang="en-US" sz="1600"/>
                        <a:t>38.0</a:t>
                      </a:r>
                    </a:p>
                  </a:txBody>
                  <a:tcPr marL="68922" marR="68922" marT="34462" marB="34462" anchor="ctr"/>
                </a:tc>
                <a:tc>
                  <a:txBody>
                    <a:bodyPr/>
                    <a:lstStyle/>
                    <a:p>
                      <a:pPr>
                        <a:buNone/>
                      </a:pPr>
                      <a:r>
                        <a:rPr lang="en-US" sz="1600"/>
                        <a:t>96</a:t>
                      </a:r>
                    </a:p>
                  </a:txBody>
                  <a:tcPr marL="68922" marR="68922" marT="34462" marB="34462" anchor="ctr"/>
                </a:tc>
                <a:tc>
                  <a:txBody>
                    <a:bodyPr/>
                    <a:lstStyle/>
                    <a:p>
                      <a:pPr>
                        <a:buNone/>
                      </a:pPr>
                      <a:r>
                        <a:rPr lang="en-US" sz="1600"/>
                        <a:t>52</a:t>
                      </a:r>
                    </a:p>
                  </a:txBody>
                  <a:tcPr marL="68922" marR="68922" marT="34462" marB="34462" anchor="ctr"/>
                </a:tc>
                <a:tc>
                  <a:txBody>
                    <a:bodyPr/>
                    <a:lstStyle/>
                    <a:p>
                      <a:pPr>
                        <a:buNone/>
                      </a:pPr>
                      <a:r>
                        <a:rPr lang="en-US" sz="1600"/>
                        <a:t>1</a:t>
                      </a:r>
                    </a:p>
                  </a:txBody>
                  <a:tcPr marL="68922" marR="68922" marT="34462" marB="34462" anchor="ctr"/>
                </a:tc>
                <a:extLst>
                  <a:ext uri="{0D108BD9-81ED-4DB2-BD59-A6C34878D82A}">
                    <a16:rowId xmlns:a16="http://schemas.microsoft.com/office/drawing/2014/main" val="3139839438"/>
                  </a:ext>
                </a:extLst>
              </a:tr>
              <a:tr h="370259">
                <a:tc>
                  <a:txBody>
                    <a:bodyPr/>
                    <a:lstStyle/>
                    <a:p>
                      <a:pPr>
                        <a:buNone/>
                      </a:pPr>
                      <a:r>
                        <a:rPr lang="en-US" sz="1600"/>
                        <a:t>8</a:t>
                      </a:r>
                    </a:p>
                  </a:txBody>
                  <a:tcPr marL="68922" marR="68922" marT="34462" marB="34462" anchor="ctr"/>
                </a:tc>
                <a:tc>
                  <a:txBody>
                    <a:bodyPr/>
                    <a:lstStyle/>
                    <a:p>
                      <a:pPr>
                        <a:buNone/>
                      </a:pPr>
                      <a:r>
                        <a:rPr lang="en-US" sz="1600"/>
                        <a:t>39.2</a:t>
                      </a:r>
                    </a:p>
                  </a:txBody>
                  <a:tcPr marL="68922" marR="68922" marT="34462" marB="34462" anchor="ctr"/>
                </a:tc>
                <a:tc>
                  <a:txBody>
                    <a:bodyPr/>
                    <a:lstStyle/>
                    <a:p>
                      <a:pPr>
                        <a:buNone/>
                      </a:pPr>
                      <a:r>
                        <a:rPr lang="en-US" sz="1600"/>
                        <a:t>88</a:t>
                      </a:r>
                    </a:p>
                  </a:txBody>
                  <a:tcPr marL="68922" marR="68922" marT="34462" marB="34462" anchor="ctr"/>
                </a:tc>
                <a:tc>
                  <a:txBody>
                    <a:bodyPr/>
                    <a:lstStyle/>
                    <a:p>
                      <a:pPr>
                        <a:buNone/>
                      </a:pPr>
                      <a:r>
                        <a:rPr lang="en-US" sz="1600"/>
                        <a:t>68</a:t>
                      </a:r>
                    </a:p>
                  </a:txBody>
                  <a:tcPr marL="68922" marR="68922" marT="34462" marB="34462" anchor="ctr"/>
                </a:tc>
                <a:tc>
                  <a:txBody>
                    <a:bodyPr/>
                    <a:lstStyle/>
                    <a:p>
                      <a:pPr>
                        <a:buNone/>
                      </a:pPr>
                      <a:r>
                        <a:rPr lang="en-US" sz="1600" dirty="0"/>
                        <a:t>3</a:t>
                      </a:r>
                    </a:p>
                  </a:txBody>
                  <a:tcPr marL="68922" marR="68922" marT="34462" marB="34462" anchor="ctr"/>
                </a:tc>
                <a:extLst>
                  <a:ext uri="{0D108BD9-81ED-4DB2-BD59-A6C34878D82A}">
                    <a16:rowId xmlns:a16="http://schemas.microsoft.com/office/drawing/2014/main" val="3590937378"/>
                  </a:ext>
                </a:extLst>
              </a:tr>
            </a:tbl>
          </a:graphicData>
        </a:graphic>
      </p:graphicFrame>
    </p:spTree>
    <p:extLst>
      <p:ext uri="{BB962C8B-B14F-4D97-AF65-F5344CB8AC3E}">
        <p14:creationId xmlns:p14="http://schemas.microsoft.com/office/powerpoint/2010/main" val="2871696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80789C-2C91-BD49-1305-A2C799217DC8}"/>
            </a:ext>
          </a:extLst>
        </p:cNvPr>
        <p:cNvGrpSpPr/>
        <p:nvPr/>
      </p:nvGrpSpPr>
      <p:grpSpPr>
        <a:xfrm>
          <a:off x="0" y="0"/>
          <a:ext cx="0" cy="0"/>
          <a:chOff x="0" y="0"/>
          <a:chExt cx="0" cy="0"/>
        </a:xfrm>
      </p:grpSpPr>
      <p:grpSp>
        <p:nvGrpSpPr>
          <p:cNvPr id="33" name="Group 32">
            <a:extLst>
              <a:ext uri="{FF2B5EF4-FFF2-40B4-BE49-F238E27FC236}">
                <a16:creationId xmlns:a16="http://schemas.microsoft.com/office/drawing/2014/main" id="{F85E0883-9001-4D4E-9C91-E8D165DAF9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34" name="Oval 33">
              <a:extLst>
                <a:ext uri="{FF2B5EF4-FFF2-40B4-BE49-F238E27FC236}">
                  <a16:creationId xmlns:a16="http://schemas.microsoft.com/office/drawing/2014/main" id="{94AEEF45-F5C8-4322-9C98-33BB7A5A29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US"/>
            </a:p>
          </p:txBody>
        </p:sp>
        <p:sp>
          <p:nvSpPr>
            <p:cNvPr id="35" name="Oval 34">
              <a:extLst>
                <a:ext uri="{FF2B5EF4-FFF2-40B4-BE49-F238E27FC236}">
                  <a16:creationId xmlns:a16="http://schemas.microsoft.com/office/drawing/2014/main" id="{185E4386-A445-455A-91C4-16DE5DA9F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US"/>
            </a:p>
          </p:txBody>
        </p:sp>
      </p:grpSp>
      <p:sp useBgFill="1">
        <p:nvSpPr>
          <p:cNvPr id="37" name="Rectangle 36">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9" name="Oval 38">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41" name="Oval 40">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5594C0E6-AE77-A7CE-D3EC-11724A888957}"/>
              </a:ext>
            </a:extLst>
          </p:cNvPr>
          <p:cNvSpPr>
            <a:spLocks noGrp="1"/>
          </p:cNvSpPr>
          <p:nvPr>
            <p:ph type="title"/>
          </p:nvPr>
        </p:nvSpPr>
        <p:spPr>
          <a:xfrm>
            <a:off x="1490145" y="2376862"/>
            <a:ext cx="2640646" cy="2104273"/>
          </a:xfrm>
          <a:noFill/>
        </p:spPr>
        <p:txBody>
          <a:bodyPr vert="horz" lIns="91440" tIns="45720" rIns="91440" bIns="45720" rtlCol="0" anchor="ctr">
            <a:normAutofit/>
          </a:bodyPr>
          <a:lstStyle/>
          <a:p>
            <a:pPr algn="ctr"/>
            <a:r>
              <a:rPr lang="en-US" sz="3000" dirty="0">
                <a:solidFill>
                  <a:srgbClr val="FFFFFF"/>
                </a:solidFill>
              </a:rPr>
              <a:t>Negative Cases (8 samples)</a:t>
            </a:r>
          </a:p>
        </p:txBody>
      </p:sp>
      <p:sp>
        <p:nvSpPr>
          <p:cNvPr id="43" name="Rectangle 42">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6">
              <a:alphaModFix amt="85000"/>
              <a:lum bright="70000" contrast="-70000"/>
              <a:extLst>
                <a:ext uri="{BEBA8EAE-BF5A-486C-A8C5-ECC9F3942E4B}">
                  <a14:imgProps xmlns:a14="http://schemas.microsoft.com/office/drawing/2010/main">
                    <a14:imgLayer r:embed="rId7">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6" name="Content Placeholder 5">
            <a:extLst>
              <a:ext uri="{FF2B5EF4-FFF2-40B4-BE49-F238E27FC236}">
                <a16:creationId xmlns:a16="http://schemas.microsoft.com/office/drawing/2014/main" id="{24F82A21-E9DA-8029-C1DA-3C07DB7218E6}"/>
              </a:ext>
            </a:extLst>
          </p:cNvPr>
          <p:cNvGraphicFramePr>
            <a:graphicFrameLocks noGrp="1"/>
          </p:cNvGraphicFramePr>
          <p:nvPr>
            <p:ph sz="half" idx="1"/>
            <p:extLst>
              <p:ext uri="{D42A27DB-BD31-4B8C-83A1-F6EECF244321}">
                <p14:modId xmlns:p14="http://schemas.microsoft.com/office/powerpoint/2010/main" val="1819510559"/>
              </p:ext>
            </p:extLst>
          </p:nvPr>
        </p:nvGraphicFramePr>
        <p:xfrm>
          <a:off x="5978839" y="766554"/>
          <a:ext cx="5605741" cy="5324887"/>
        </p:xfrm>
        <a:graphic>
          <a:graphicData uri="http://schemas.openxmlformats.org/drawingml/2006/table">
            <a:tbl>
              <a:tblPr firstRow="1" bandRow="1">
                <a:noFill/>
              </a:tblPr>
              <a:tblGrid>
                <a:gridCol w="796811">
                  <a:extLst>
                    <a:ext uri="{9D8B030D-6E8A-4147-A177-3AD203B41FA5}">
                      <a16:colId xmlns:a16="http://schemas.microsoft.com/office/drawing/2014/main" val="1876171896"/>
                    </a:ext>
                  </a:extLst>
                </a:gridCol>
                <a:gridCol w="1618875">
                  <a:extLst>
                    <a:ext uri="{9D8B030D-6E8A-4147-A177-3AD203B41FA5}">
                      <a16:colId xmlns:a16="http://schemas.microsoft.com/office/drawing/2014/main" val="2398769225"/>
                    </a:ext>
                  </a:extLst>
                </a:gridCol>
                <a:gridCol w="1371975">
                  <a:extLst>
                    <a:ext uri="{9D8B030D-6E8A-4147-A177-3AD203B41FA5}">
                      <a16:colId xmlns:a16="http://schemas.microsoft.com/office/drawing/2014/main" val="4057777985"/>
                    </a:ext>
                  </a:extLst>
                </a:gridCol>
                <a:gridCol w="687392">
                  <a:extLst>
                    <a:ext uri="{9D8B030D-6E8A-4147-A177-3AD203B41FA5}">
                      <a16:colId xmlns:a16="http://schemas.microsoft.com/office/drawing/2014/main" val="1074330135"/>
                    </a:ext>
                  </a:extLst>
                </a:gridCol>
                <a:gridCol w="1130688">
                  <a:extLst>
                    <a:ext uri="{9D8B030D-6E8A-4147-A177-3AD203B41FA5}">
                      <a16:colId xmlns:a16="http://schemas.microsoft.com/office/drawing/2014/main" val="2166859688"/>
                    </a:ext>
                  </a:extLst>
                </a:gridCol>
              </a:tblGrid>
              <a:tr h="813455">
                <a:tc>
                  <a:txBody>
                    <a:bodyPr/>
                    <a:lstStyle/>
                    <a:p>
                      <a:pPr>
                        <a:buNone/>
                      </a:pPr>
                      <a:r>
                        <a:rPr lang="en-US" sz="1600" b="1" cap="none" spc="0">
                          <a:solidFill>
                            <a:schemeClr val="tx1"/>
                          </a:solidFill>
                        </a:rPr>
                        <a:t>Case</a:t>
                      </a:r>
                    </a:p>
                  </a:txBody>
                  <a:tcPr marL="0" marR="74118" marT="29647" marB="222353" anchor="ctr">
                    <a:lnL w="12700" cmpd="sng">
                      <a:noFill/>
                    </a:lnL>
                    <a:lnR w="12700" cmpd="sng">
                      <a:noFill/>
                    </a:lnR>
                    <a:lnT w="28575" cap="flat" cmpd="sng" algn="ctr">
                      <a:solidFill>
                        <a:schemeClr val="tx1"/>
                      </a:solidFill>
                      <a:prstDash val="solid"/>
                    </a:lnT>
                    <a:lnB w="38100" cmpd="sng">
                      <a:noFill/>
                    </a:lnB>
                    <a:noFill/>
                  </a:tcPr>
                </a:tc>
                <a:tc>
                  <a:txBody>
                    <a:bodyPr/>
                    <a:lstStyle/>
                    <a:p>
                      <a:pPr>
                        <a:buNone/>
                      </a:pPr>
                      <a:r>
                        <a:rPr lang="en-US" sz="1600" b="1" cap="none" spc="0">
                          <a:solidFill>
                            <a:schemeClr val="tx1"/>
                          </a:solidFill>
                        </a:rPr>
                        <a:t>Temperature</a:t>
                      </a:r>
                    </a:p>
                  </a:txBody>
                  <a:tcPr marL="0" marR="74118" marT="29647" marB="222353" anchor="ctr">
                    <a:lnL w="12700" cmpd="sng">
                      <a:noFill/>
                    </a:lnL>
                    <a:lnR w="12700" cmpd="sng">
                      <a:noFill/>
                    </a:lnR>
                    <a:lnT w="28575" cap="flat" cmpd="sng" algn="ctr">
                      <a:solidFill>
                        <a:schemeClr val="tx1"/>
                      </a:solidFill>
                      <a:prstDash val="solid"/>
                    </a:lnT>
                    <a:lnB w="38100" cmpd="sng">
                      <a:noFill/>
                    </a:lnB>
                    <a:noFill/>
                  </a:tcPr>
                </a:tc>
                <a:tc>
                  <a:txBody>
                    <a:bodyPr/>
                    <a:lstStyle/>
                    <a:p>
                      <a:pPr>
                        <a:buNone/>
                      </a:pPr>
                      <a:r>
                        <a:rPr lang="en-US" sz="1600" b="1" cap="none" spc="0">
                          <a:solidFill>
                            <a:schemeClr val="tx1"/>
                          </a:solidFill>
                        </a:rPr>
                        <a:t>Oxygen Saturation</a:t>
                      </a:r>
                    </a:p>
                  </a:txBody>
                  <a:tcPr marL="0" marR="74118" marT="29647" marB="222353" anchor="ctr">
                    <a:lnL w="12700" cmpd="sng">
                      <a:noFill/>
                    </a:lnL>
                    <a:lnR w="12700" cmpd="sng">
                      <a:noFill/>
                    </a:lnR>
                    <a:lnT w="28575" cap="flat" cmpd="sng" algn="ctr">
                      <a:solidFill>
                        <a:schemeClr val="tx1"/>
                      </a:solidFill>
                      <a:prstDash val="solid"/>
                    </a:lnT>
                    <a:lnB w="38100" cmpd="sng">
                      <a:noFill/>
                    </a:lnB>
                    <a:noFill/>
                  </a:tcPr>
                </a:tc>
                <a:tc>
                  <a:txBody>
                    <a:bodyPr/>
                    <a:lstStyle/>
                    <a:p>
                      <a:pPr>
                        <a:buNone/>
                      </a:pPr>
                      <a:r>
                        <a:rPr lang="en-US" sz="1600" b="1" cap="none" spc="0">
                          <a:solidFill>
                            <a:schemeClr val="tx1"/>
                          </a:solidFill>
                        </a:rPr>
                        <a:t>Age</a:t>
                      </a:r>
                    </a:p>
                  </a:txBody>
                  <a:tcPr marL="0" marR="74118" marT="29647" marB="222353" anchor="ctr">
                    <a:lnL w="12700" cmpd="sng">
                      <a:noFill/>
                    </a:lnL>
                    <a:lnR w="12700" cmpd="sng">
                      <a:noFill/>
                    </a:lnR>
                    <a:lnT w="28575" cap="flat" cmpd="sng" algn="ctr">
                      <a:solidFill>
                        <a:schemeClr val="tx1"/>
                      </a:solidFill>
                      <a:prstDash val="solid"/>
                    </a:lnT>
                    <a:lnB w="38100" cmpd="sng">
                      <a:noFill/>
                    </a:lnB>
                    <a:noFill/>
                  </a:tcPr>
                </a:tc>
                <a:tc>
                  <a:txBody>
                    <a:bodyPr/>
                    <a:lstStyle/>
                    <a:p>
                      <a:pPr>
                        <a:buNone/>
                      </a:pPr>
                      <a:r>
                        <a:rPr lang="en-US" sz="1600" b="1" cap="none" spc="0">
                          <a:solidFill>
                            <a:schemeClr val="tx1"/>
                          </a:solidFill>
                        </a:rPr>
                        <a:t>Cough Severity</a:t>
                      </a:r>
                    </a:p>
                  </a:txBody>
                  <a:tcPr marL="0" marR="74118" marT="29647" marB="222353" anchor="ctr">
                    <a:lnL w="12700" cmpd="sng">
                      <a:noFill/>
                    </a:lnL>
                    <a:lnR w="12700" cmpd="sng">
                      <a:noFill/>
                    </a:lnR>
                    <a:lnT w="28575" cap="flat" cmpd="sng" algn="ctr">
                      <a:solidFill>
                        <a:schemeClr val="tx1"/>
                      </a:solidFill>
                      <a:prstDash val="solid"/>
                    </a:lnT>
                    <a:lnB w="38100" cmpd="sng">
                      <a:noFill/>
                    </a:lnB>
                    <a:noFill/>
                  </a:tcPr>
                </a:tc>
                <a:extLst>
                  <a:ext uri="{0D108BD9-81ED-4DB2-BD59-A6C34878D82A}">
                    <a16:rowId xmlns:a16="http://schemas.microsoft.com/office/drawing/2014/main" val="467997701"/>
                  </a:ext>
                </a:extLst>
              </a:tr>
              <a:tr h="563929">
                <a:tc>
                  <a:txBody>
                    <a:bodyPr/>
                    <a:lstStyle/>
                    <a:p>
                      <a:pPr>
                        <a:buNone/>
                      </a:pPr>
                      <a:r>
                        <a:rPr lang="en-US" sz="1600" cap="none" spc="0">
                          <a:solidFill>
                            <a:schemeClr val="tx1"/>
                          </a:solidFill>
                        </a:rPr>
                        <a:t>1</a:t>
                      </a:r>
                    </a:p>
                  </a:txBody>
                  <a:tcPr marL="0" marR="74118" marT="29647" marB="222353" anchor="ctr">
                    <a:lnL w="12700" cmpd="sng">
                      <a:noFill/>
                      <a:prstDash val="solid"/>
                    </a:lnL>
                    <a:lnR w="12700" cmpd="sng">
                      <a:noFill/>
                      <a:prstDash val="solid"/>
                    </a:lnR>
                    <a:lnT w="38100" cmpd="sng">
                      <a:noFill/>
                    </a:lnT>
                    <a:lnB w="6350" cap="flat" cmpd="sng" algn="ctr">
                      <a:solidFill>
                        <a:schemeClr val="tx1"/>
                      </a:solidFill>
                      <a:prstDash val="solid"/>
                    </a:lnB>
                    <a:noFill/>
                  </a:tcPr>
                </a:tc>
                <a:tc>
                  <a:txBody>
                    <a:bodyPr/>
                    <a:lstStyle/>
                    <a:p>
                      <a:pPr>
                        <a:buNone/>
                      </a:pPr>
                      <a:r>
                        <a:rPr lang="en-US" sz="1600" cap="none" spc="0">
                          <a:solidFill>
                            <a:schemeClr val="tx1"/>
                          </a:solidFill>
                        </a:rPr>
                        <a:t>36.8</a:t>
                      </a:r>
                    </a:p>
                  </a:txBody>
                  <a:tcPr marL="0" marR="74118" marT="29647" marB="222353" anchor="ctr">
                    <a:lnL w="12700" cmpd="sng">
                      <a:noFill/>
                      <a:prstDash val="solid"/>
                    </a:lnL>
                    <a:lnR w="12700" cmpd="sng">
                      <a:noFill/>
                      <a:prstDash val="solid"/>
                    </a:lnR>
                    <a:lnT w="38100" cmpd="sng">
                      <a:noFill/>
                    </a:lnT>
                    <a:lnB w="6350" cap="flat" cmpd="sng" algn="ctr">
                      <a:solidFill>
                        <a:schemeClr val="tx1"/>
                      </a:solidFill>
                      <a:prstDash val="solid"/>
                    </a:lnB>
                    <a:noFill/>
                  </a:tcPr>
                </a:tc>
                <a:tc>
                  <a:txBody>
                    <a:bodyPr/>
                    <a:lstStyle/>
                    <a:p>
                      <a:pPr>
                        <a:buNone/>
                      </a:pPr>
                      <a:r>
                        <a:rPr lang="en-US" sz="1600" cap="none" spc="0">
                          <a:solidFill>
                            <a:schemeClr val="tx1"/>
                          </a:solidFill>
                        </a:rPr>
                        <a:t>98</a:t>
                      </a:r>
                    </a:p>
                  </a:txBody>
                  <a:tcPr marL="0" marR="74118" marT="29647" marB="222353" anchor="ctr">
                    <a:lnL w="12700" cmpd="sng">
                      <a:noFill/>
                      <a:prstDash val="solid"/>
                    </a:lnL>
                    <a:lnR w="12700" cmpd="sng">
                      <a:noFill/>
                      <a:prstDash val="solid"/>
                    </a:lnR>
                    <a:lnT w="38100" cmpd="sng">
                      <a:noFill/>
                    </a:lnT>
                    <a:lnB w="6350" cap="flat" cmpd="sng" algn="ctr">
                      <a:solidFill>
                        <a:schemeClr val="tx1"/>
                      </a:solidFill>
                      <a:prstDash val="solid"/>
                    </a:lnB>
                    <a:noFill/>
                  </a:tcPr>
                </a:tc>
                <a:tc>
                  <a:txBody>
                    <a:bodyPr/>
                    <a:lstStyle/>
                    <a:p>
                      <a:pPr>
                        <a:buNone/>
                      </a:pPr>
                      <a:r>
                        <a:rPr lang="en-US" sz="1600" cap="none" spc="0">
                          <a:solidFill>
                            <a:schemeClr val="tx1"/>
                          </a:solidFill>
                        </a:rPr>
                        <a:t>32</a:t>
                      </a:r>
                    </a:p>
                  </a:txBody>
                  <a:tcPr marL="0" marR="74118" marT="29647" marB="222353" anchor="ctr">
                    <a:lnL w="12700" cmpd="sng">
                      <a:noFill/>
                      <a:prstDash val="solid"/>
                    </a:lnL>
                    <a:lnR w="12700" cmpd="sng">
                      <a:noFill/>
                      <a:prstDash val="solid"/>
                    </a:lnR>
                    <a:lnT w="38100" cmpd="sng">
                      <a:noFill/>
                    </a:lnT>
                    <a:lnB w="6350" cap="flat" cmpd="sng" algn="ctr">
                      <a:solidFill>
                        <a:schemeClr val="tx1"/>
                      </a:solidFill>
                      <a:prstDash val="solid"/>
                    </a:lnB>
                    <a:noFill/>
                  </a:tcPr>
                </a:tc>
                <a:tc>
                  <a:txBody>
                    <a:bodyPr/>
                    <a:lstStyle/>
                    <a:p>
                      <a:pPr>
                        <a:buNone/>
                      </a:pPr>
                      <a:r>
                        <a:rPr lang="en-US" sz="1600" cap="none" spc="0">
                          <a:solidFill>
                            <a:schemeClr val="tx1"/>
                          </a:solidFill>
                        </a:rPr>
                        <a:t>0</a:t>
                      </a:r>
                    </a:p>
                  </a:txBody>
                  <a:tcPr marL="0" marR="74118" marT="29647" marB="222353" anchor="ctr">
                    <a:lnL w="12700" cmpd="sng">
                      <a:noFill/>
                      <a:prstDash val="solid"/>
                    </a:lnL>
                    <a:lnR w="12700" cmpd="sng">
                      <a:noFill/>
                      <a:prstDash val="solid"/>
                    </a:lnR>
                    <a:lnT w="38100" cmpd="sng">
                      <a:noFill/>
                    </a:lnT>
                    <a:lnB w="6350" cap="flat" cmpd="sng" algn="ctr">
                      <a:solidFill>
                        <a:schemeClr val="tx1"/>
                      </a:solidFill>
                      <a:prstDash val="solid"/>
                    </a:lnB>
                    <a:noFill/>
                  </a:tcPr>
                </a:tc>
                <a:extLst>
                  <a:ext uri="{0D108BD9-81ED-4DB2-BD59-A6C34878D82A}">
                    <a16:rowId xmlns:a16="http://schemas.microsoft.com/office/drawing/2014/main" val="2612426046"/>
                  </a:ext>
                </a:extLst>
              </a:tr>
              <a:tr h="563929">
                <a:tc>
                  <a:txBody>
                    <a:bodyPr/>
                    <a:lstStyle/>
                    <a:p>
                      <a:pPr>
                        <a:buNone/>
                      </a:pPr>
                      <a:r>
                        <a:rPr lang="en-US" sz="1600" cap="none" spc="0">
                          <a:solidFill>
                            <a:schemeClr val="tx1"/>
                          </a:solidFill>
                        </a:rPr>
                        <a:t>2</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36.5</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99</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28</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0</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3382958908"/>
                  </a:ext>
                </a:extLst>
              </a:tr>
              <a:tr h="563929">
                <a:tc>
                  <a:txBody>
                    <a:bodyPr/>
                    <a:lstStyle/>
                    <a:p>
                      <a:pPr>
                        <a:buNone/>
                      </a:pPr>
                      <a:r>
                        <a:rPr lang="en-US" sz="1600" cap="none" spc="0">
                          <a:solidFill>
                            <a:schemeClr val="tx1"/>
                          </a:solidFill>
                        </a:rPr>
                        <a:t>3</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37.1</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97</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41</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1</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extLst>
                  <a:ext uri="{0D108BD9-81ED-4DB2-BD59-A6C34878D82A}">
                    <a16:rowId xmlns:a16="http://schemas.microsoft.com/office/drawing/2014/main" val="1627223495"/>
                  </a:ext>
                </a:extLst>
              </a:tr>
              <a:tr h="563929">
                <a:tc>
                  <a:txBody>
                    <a:bodyPr/>
                    <a:lstStyle/>
                    <a:p>
                      <a:pPr>
                        <a:buNone/>
                      </a:pPr>
                      <a:r>
                        <a:rPr lang="en-US" sz="1600" cap="none" spc="0">
                          <a:solidFill>
                            <a:schemeClr val="tx1"/>
                          </a:solidFill>
                        </a:rPr>
                        <a:t>4</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36.9</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98</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35</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0</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2817370970"/>
                  </a:ext>
                </a:extLst>
              </a:tr>
              <a:tr h="563929">
                <a:tc>
                  <a:txBody>
                    <a:bodyPr/>
                    <a:lstStyle/>
                    <a:p>
                      <a:pPr>
                        <a:buNone/>
                      </a:pPr>
                      <a:r>
                        <a:rPr lang="en-US" sz="1600" cap="none" spc="0">
                          <a:solidFill>
                            <a:schemeClr val="tx1"/>
                          </a:solidFill>
                        </a:rPr>
                        <a:t>5</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37.0</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99</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29</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0</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extLst>
                  <a:ext uri="{0D108BD9-81ED-4DB2-BD59-A6C34878D82A}">
                    <a16:rowId xmlns:a16="http://schemas.microsoft.com/office/drawing/2014/main" val="2230029010"/>
                  </a:ext>
                </a:extLst>
              </a:tr>
              <a:tr h="563929">
                <a:tc>
                  <a:txBody>
                    <a:bodyPr/>
                    <a:lstStyle/>
                    <a:p>
                      <a:pPr>
                        <a:buNone/>
                      </a:pPr>
                      <a:r>
                        <a:rPr lang="en-US" sz="1600" cap="none" spc="0">
                          <a:solidFill>
                            <a:schemeClr val="tx1"/>
                          </a:solidFill>
                        </a:rPr>
                        <a:t>6</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36.7</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98</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38</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1</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1014366287"/>
                  </a:ext>
                </a:extLst>
              </a:tr>
              <a:tr h="563929">
                <a:tc>
                  <a:txBody>
                    <a:bodyPr/>
                    <a:lstStyle/>
                    <a:p>
                      <a:pPr>
                        <a:buNone/>
                      </a:pPr>
                      <a:r>
                        <a:rPr lang="en-US" sz="1600" cap="none" spc="0">
                          <a:solidFill>
                            <a:schemeClr val="tx1"/>
                          </a:solidFill>
                        </a:rPr>
                        <a:t>7</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37.2</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97</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44</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buNone/>
                      </a:pPr>
                      <a:r>
                        <a:rPr lang="en-US" sz="1600" cap="none" spc="0">
                          <a:solidFill>
                            <a:schemeClr val="tx1"/>
                          </a:solidFill>
                        </a:rPr>
                        <a:t>1</a:t>
                      </a:r>
                    </a:p>
                  </a:txBody>
                  <a:tcPr marL="0" marR="74118" marT="29647" marB="222353" anchor="ctr">
                    <a:lnL w="12700" cmpd="sng">
                      <a:noFill/>
                      <a:prstDash val="solid"/>
                    </a:lnL>
                    <a:lnR w="12700" cmpd="sng">
                      <a:noFill/>
                      <a:prstDash val="solid"/>
                    </a:lnR>
                    <a:lnT w="12700" cmpd="sng">
                      <a:noFill/>
                      <a:prstDash val="solid"/>
                    </a:lnT>
                    <a:lnB w="6350" cap="flat" cmpd="sng" algn="ctr">
                      <a:solidFill>
                        <a:schemeClr val="tx1"/>
                      </a:solidFill>
                      <a:prstDash val="solid"/>
                    </a:lnB>
                    <a:noFill/>
                  </a:tcPr>
                </a:tc>
                <a:extLst>
                  <a:ext uri="{0D108BD9-81ED-4DB2-BD59-A6C34878D82A}">
                    <a16:rowId xmlns:a16="http://schemas.microsoft.com/office/drawing/2014/main" val="3602088069"/>
                  </a:ext>
                </a:extLst>
              </a:tr>
              <a:tr h="563929">
                <a:tc>
                  <a:txBody>
                    <a:bodyPr/>
                    <a:lstStyle/>
                    <a:p>
                      <a:pPr>
                        <a:buNone/>
                      </a:pPr>
                      <a:r>
                        <a:rPr lang="en-US" sz="1600" cap="none" spc="0">
                          <a:solidFill>
                            <a:schemeClr val="tx1"/>
                          </a:solidFill>
                        </a:rPr>
                        <a:t>8</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36.6</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99</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a:solidFill>
                            <a:schemeClr val="tx1"/>
                          </a:solidFill>
                        </a:rPr>
                        <a:t>31</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buNone/>
                      </a:pPr>
                      <a:r>
                        <a:rPr lang="en-US" sz="1600" cap="none" spc="0" dirty="0">
                          <a:solidFill>
                            <a:schemeClr val="tx1"/>
                          </a:solidFill>
                        </a:rPr>
                        <a:t>0</a:t>
                      </a:r>
                    </a:p>
                  </a:txBody>
                  <a:tcPr marL="0" marR="74118" marT="29647" marB="222353" anchor="ctr">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3979291645"/>
                  </a:ext>
                </a:extLst>
              </a:tr>
            </a:tbl>
          </a:graphicData>
        </a:graphic>
      </p:graphicFrame>
    </p:spTree>
    <p:extLst>
      <p:ext uri="{BB962C8B-B14F-4D97-AF65-F5344CB8AC3E}">
        <p14:creationId xmlns:p14="http://schemas.microsoft.com/office/powerpoint/2010/main" val="223136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37B4C-1371-6BEB-8F05-9D00E343CDEC}"/>
              </a:ext>
            </a:extLst>
          </p:cNvPr>
          <p:cNvSpPr>
            <a:spLocks noGrp="1"/>
          </p:cNvSpPr>
          <p:nvPr>
            <p:ph type="title"/>
          </p:nvPr>
        </p:nvSpPr>
        <p:spPr/>
        <p:txBody>
          <a:bodyPr/>
          <a:lstStyle/>
          <a:p>
            <a:r>
              <a:rPr lang="en-US" dirty="0"/>
              <a:t>results</a:t>
            </a:r>
          </a:p>
        </p:txBody>
      </p:sp>
      <p:sp>
        <p:nvSpPr>
          <p:cNvPr id="3" name="Text Placeholder 2">
            <a:extLst>
              <a:ext uri="{FF2B5EF4-FFF2-40B4-BE49-F238E27FC236}">
                <a16:creationId xmlns:a16="http://schemas.microsoft.com/office/drawing/2014/main" id="{A3BE868A-5EC7-C59D-489F-950761825F3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52120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E75EB93-1B8B-FEC8-8ECC-A034A421BE59}"/>
              </a:ext>
            </a:extLst>
          </p:cNvPr>
          <p:cNvSpPr>
            <a:spLocks noGrp="1"/>
          </p:cNvSpPr>
          <p:nvPr>
            <p:ph type="title"/>
          </p:nvPr>
        </p:nvSpPr>
        <p:spPr>
          <a:xfrm>
            <a:off x="1069848" y="484632"/>
            <a:ext cx="10058400" cy="1609344"/>
          </a:xfrm>
        </p:spPr>
        <p:txBody>
          <a:bodyPr>
            <a:normAutofit/>
          </a:bodyPr>
          <a:lstStyle/>
          <a:p>
            <a:r>
              <a:rPr lang="en-US" sz="3400" b="1" dirty="0"/>
              <a:t>Tumor Classification Results</a:t>
            </a:r>
            <a:br>
              <a:rPr lang="en-US" sz="3400" dirty="0"/>
            </a:br>
            <a:r>
              <a:rPr lang="en-US" sz="3400" b="1" dirty="0">
                <a:solidFill>
                  <a:srgbClr val="FF0000"/>
                </a:solidFill>
              </a:rPr>
              <a:t>Linear Programming Approach</a:t>
            </a:r>
            <a:br>
              <a:rPr lang="en-US" sz="3400" dirty="0"/>
            </a:br>
            <a:endParaRPr lang="en-US" sz="3400" dirty="0"/>
          </a:p>
        </p:txBody>
      </p:sp>
      <p:sp>
        <p:nvSpPr>
          <p:cNvPr id="3" name="Content Placeholder 2">
            <a:extLst>
              <a:ext uri="{FF2B5EF4-FFF2-40B4-BE49-F238E27FC236}">
                <a16:creationId xmlns:a16="http://schemas.microsoft.com/office/drawing/2014/main" id="{EF902525-AA32-60EA-E272-13D484A20AC7}"/>
              </a:ext>
            </a:extLst>
          </p:cNvPr>
          <p:cNvSpPr>
            <a:spLocks noGrp="1"/>
          </p:cNvSpPr>
          <p:nvPr>
            <p:ph idx="1"/>
          </p:nvPr>
        </p:nvSpPr>
        <p:spPr>
          <a:xfrm>
            <a:off x="7668826" y="2348702"/>
            <a:ext cx="4632031" cy="3851787"/>
          </a:xfrm>
        </p:spPr>
        <p:txBody>
          <a:bodyPr anchor="ctr">
            <a:normAutofit/>
          </a:bodyPr>
          <a:lstStyle/>
          <a:p>
            <a:r>
              <a:rPr lang="en-US" dirty="0"/>
              <a:t>The LP formulation for tumor classification achieved perfect separation with the following optimal parameters:</a:t>
            </a:r>
          </a:p>
          <a:p>
            <a:r>
              <a:rPr lang="en-US" dirty="0"/>
              <a:t>w₁ = -0.666264</a:t>
            </a:r>
          </a:p>
          <a:p>
            <a:r>
              <a:rPr lang="en-US" dirty="0"/>
              <a:t>w₂ = -0.078644</a:t>
            </a:r>
          </a:p>
          <a:p>
            <a:r>
              <a:rPr lang="en-US" dirty="0"/>
              <a:t>γ = -3.999985</a:t>
            </a:r>
          </a:p>
          <a:p>
            <a:r>
              <a:rPr lang="en-US" dirty="0"/>
              <a:t>Objective Value = 0.0</a:t>
            </a:r>
          </a:p>
          <a:p>
            <a:r>
              <a:rPr lang="en-US" dirty="0"/>
              <a:t>Accuracy = 100.0%</a:t>
            </a:r>
          </a:p>
          <a:p>
            <a:endParaRPr lang="en-US" dirty="0"/>
          </a:p>
        </p:txBody>
      </p:sp>
      <p:sp>
        <p:nvSpPr>
          <p:cNvPr id="17" name="Oval 16">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9" name="Oval 18">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pic>
        <p:nvPicPr>
          <p:cNvPr id="5" name="Picture 4">
            <a:extLst>
              <a:ext uri="{FF2B5EF4-FFF2-40B4-BE49-F238E27FC236}">
                <a16:creationId xmlns:a16="http://schemas.microsoft.com/office/drawing/2014/main" id="{33B2AE5F-FEB7-2C00-5612-A2AE49FC5909}"/>
              </a:ext>
            </a:extLst>
          </p:cNvPr>
          <p:cNvPicPr>
            <a:picLocks noChangeAspect="1"/>
          </p:cNvPicPr>
          <p:nvPr/>
        </p:nvPicPr>
        <p:blipFill>
          <a:blip r:embed="rId5"/>
          <a:srcRect l="8905" t="5678" r="7313" b="3778"/>
          <a:stretch>
            <a:fillRect/>
          </a:stretch>
        </p:blipFill>
        <p:spPr>
          <a:xfrm>
            <a:off x="157482" y="2234019"/>
            <a:ext cx="7505893" cy="4081151"/>
          </a:xfrm>
          <a:prstGeom prst="rect">
            <a:avLst/>
          </a:prstGeom>
        </p:spPr>
      </p:pic>
    </p:spTree>
    <p:extLst>
      <p:ext uri="{BB962C8B-B14F-4D97-AF65-F5344CB8AC3E}">
        <p14:creationId xmlns:p14="http://schemas.microsoft.com/office/powerpoint/2010/main" val="3575316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B5090F-76DF-9C62-438A-CE511B4B8C02}"/>
            </a:ext>
          </a:extLst>
        </p:cNvPr>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8" name="Rectangle 27">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0" name="Rectangle 29">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227AB96-BEC6-E94E-951A-8AC3B2892D4F}"/>
              </a:ext>
            </a:extLst>
          </p:cNvPr>
          <p:cNvSpPr>
            <a:spLocks noGrp="1"/>
          </p:cNvSpPr>
          <p:nvPr>
            <p:ph type="title"/>
          </p:nvPr>
        </p:nvSpPr>
        <p:spPr>
          <a:xfrm>
            <a:off x="1069848" y="484632"/>
            <a:ext cx="10058400" cy="1609344"/>
          </a:xfrm>
        </p:spPr>
        <p:txBody>
          <a:bodyPr>
            <a:normAutofit/>
          </a:bodyPr>
          <a:lstStyle/>
          <a:p>
            <a:r>
              <a:rPr lang="en-US" sz="3400" b="1" dirty="0"/>
              <a:t>Tumor Classification Results</a:t>
            </a:r>
            <a:br>
              <a:rPr lang="en-US" sz="3400" dirty="0"/>
            </a:br>
            <a:r>
              <a:rPr lang="en-US" sz="3400" b="1" dirty="0">
                <a:solidFill>
                  <a:srgbClr val="00B0F0"/>
                </a:solidFill>
              </a:rPr>
              <a:t>quadratic Programming Approach</a:t>
            </a:r>
            <a:br>
              <a:rPr lang="en-US" sz="3400" dirty="0"/>
            </a:br>
            <a:endParaRPr lang="en-US" sz="3400" dirty="0"/>
          </a:p>
        </p:txBody>
      </p:sp>
      <p:sp>
        <p:nvSpPr>
          <p:cNvPr id="3" name="Content Placeholder 2">
            <a:extLst>
              <a:ext uri="{FF2B5EF4-FFF2-40B4-BE49-F238E27FC236}">
                <a16:creationId xmlns:a16="http://schemas.microsoft.com/office/drawing/2014/main" id="{801E2461-32DB-87B4-8277-72A1BB29E1C6}"/>
              </a:ext>
            </a:extLst>
          </p:cNvPr>
          <p:cNvSpPr>
            <a:spLocks noGrp="1"/>
          </p:cNvSpPr>
          <p:nvPr>
            <p:ph idx="1"/>
          </p:nvPr>
        </p:nvSpPr>
        <p:spPr>
          <a:xfrm>
            <a:off x="7388845" y="2320412"/>
            <a:ext cx="4632031" cy="3851787"/>
          </a:xfrm>
        </p:spPr>
        <p:txBody>
          <a:bodyPr anchor="ctr">
            <a:normAutofit/>
          </a:bodyPr>
          <a:lstStyle/>
          <a:p>
            <a:r>
              <a:rPr lang="en-US" dirty="0"/>
              <a:t>The QP-SVM approach achieved perfect classification with margin optimization:</a:t>
            </a:r>
          </a:p>
          <a:p>
            <a:r>
              <a:rPr lang="en-US" dirty="0"/>
              <a:t>w₁ = -0.485785</a:t>
            </a:r>
          </a:p>
          <a:p>
            <a:r>
              <a:rPr lang="en-US" dirty="0"/>
              <a:t>w₂ = -0.332853</a:t>
            </a:r>
          </a:p>
          <a:p>
            <a:r>
              <a:rPr lang="en-US" dirty="0"/>
              <a:t>γ = 4.330706</a:t>
            </a:r>
          </a:p>
          <a:p>
            <a:r>
              <a:rPr lang="en-US" dirty="0"/>
              <a:t>Margin Width = 2.894</a:t>
            </a:r>
          </a:p>
          <a:p>
            <a:r>
              <a:rPr lang="en-US" dirty="0"/>
              <a:t>Accuracy = 100.0%</a:t>
            </a:r>
          </a:p>
          <a:p>
            <a:endParaRPr lang="en-US" dirty="0"/>
          </a:p>
        </p:txBody>
      </p:sp>
      <p:sp>
        <p:nvSpPr>
          <p:cNvPr id="32" name="Oval 31">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34" name="Oval 33">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pic>
        <p:nvPicPr>
          <p:cNvPr id="6" name="Picture 5">
            <a:extLst>
              <a:ext uri="{FF2B5EF4-FFF2-40B4-BE49-F238E27FC236}">
                <a16:creationId xmlns:a16="http://schemas.microsoft.com/office/drawing/2014/main" id="{9D18FD19-DD72-F48E-45EB-5FABB4C70097}"/>
              </a:ext>
            </a:extLst>
          </p:cNvPr>
          <p:cNvPicPr>
            <a:picLocks noChangeAspect="1"/>
          </p:cNvPicPr>
          <p:nvPr/>
        </p:nvPicPr>
        <p:blipFill>
          <a:blip r:embed="rId5"/>
          <a:srcRect l="8576" t="6593" r="7703" b="4500"/>
          <a:stretch>
            <a:fillRect/>
          </a:stretch>
        </p:blipFill>
        <p:spPr>
          <a:xfrm>
            <a:off x="177310" y="2320413"/>
            <a:ext cx="7360151" cy="3935636"/>
          </a:xfrm>
          <a:prstGeom prst="rect">
            <a:avLst/>
          </a:prstGeom>
        </p:spPr>
      </p:pic>
    </p:spTree>
    <p:extLst>
      <p:ext uri="{BB962C8B-B14F-4D97-AF65-F5344CB8AC3E}">
        <p14:creationId xmlns:p14="http://schemas.microsoft.com/office/powerpoint/2010/main" val="26138691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E1B7E-9450-0076-31F8-0E429DD4F545}"/>
              </a:ext>
            </a:extLst>
          </p:cNvPr>
          <p:cNvSpPr>
            <a:spLocks noGrp="1"/>
          </p:cNvSpPr>
          <p:nvPr>
            <p:ph type="title"/>
          </p:nvPr>
        </p:nvSpPr>
        <p:spPr>
          <a:xfrm>
            <a:off x="658368" y="621792"/>
            <a:ext cx="11832336" cy="557784"/>
          </a:xfrm>
        </p:spPr>
        <p:txBody>
          <a:bodyPr>
            <a:noAutofit/>
          </a:bodyPr>
          <a:lstStyle/>
          <a:p>
            <a:r>
              <a:rPr lang="en-US" sz="4000" b="1" dirty="0"/>
              <a:t>Summary of COVID-19 </a:t>
            </a:r>
            <a:r>
              <a:rPr lang="en-US" sz="4000" b="1" dirty="0">
                <a:solidFill>
                  <a:srgbClr val="FF0000"/>
                </a:solidFill>
              </a:rPr>
              <a:t>LP</a:t>
            </a:r>
            <a:r>
              <a:rPr lang="en-US" sz="4000" b="1" dirty="0"/>
              <a:t> Classification Models</a:t>
            </a:r>
            <a:endParaRPr lang="en-US" sz="4000" dirty="0"/>
          </a:p>
        </p:txBody>
      </p:sp>
      <p:graphicFrame>
        <p:nvGraphicFramePr>
          <p:cNvPr id="4" name="Content Placeholder 3">
            <a:extLst>
              <a:ext uri="{FF2B5EF4-FFF2-40B4-BE49-F238E27FC236}">
                <a16:creationId xmlns:a16="http://schemas.microsoft.com/office/drawing/2014/main" id="{B1FE78FE-AEB5-1CD6-139D-E3F199E3AA9B}"/>
              </a:ext>
            </a:extLst>
          </p:cNvPr>
          <p:cNvGraphicFramePr>
            <a:graphicFrameLocks noGrp="1"/>
          </p:cNvGraphicFramePr>
          <p:nvPr>
            <p:ph idx="1"/>
            <p:extLst>
              <p:ext uri="{D42A27DB-BD31-4B8C-83A1-F6EECF244321}">
                <p14:modId xmlns:p14="http://schemas.microsoft.com/office/powerpoint/2010/main" val="3629166984"/>
              </p:ext>
            </p:extLst>
          </p:nvPr>
        </p:nvGraphicFramePr>
        <p:xfrm>
          <a:off x="658368" y="1536192"/>
          <a:ext cx="11109835" cy="4379976"/>
        </p:xfrm>
        <a:graphic>
          <a:graphicData uri="http://schemas.openxmlformats.org/drawingml/2006/table">
            <a:tbl>
              <a:tblPr firstRow="1" firstCol="1" bandRow="1"/>
              <a:tblGrid>
                <a:gridCol w="2221967">
                  <a:extLst>
                    <a:ext uri="{9D8B030D-6E8A-4147-A177-3AD203B41FA5}">
                      <a16:colId xmlns:a16="http://schemas.microsoft.com/office/drawing/2014/main" val="345489005"/>
                    </a:ext>
                  </a:extLst>
                </a:gridCol>
                <a:gridCol w="2221967">
                  <a:extLst>
                    <a:ext uri="{9D8B030D-6E8A-4147-A177-3AD203B41FA5}">
                      <a16:colId xmlns:a16="http://schemas.microsoft.com/office/drawing/2014/main" val="3819613392"/>
                    </a:ext>
                  </a:extLst>
                </a:gridCol>
                <a:gridCol w="2221967">
                  <a:extLst>
                    <a:ext uri="{9D8B030D-6E8A-4147-A177-3AD203B41FA5}">
                      <a16:colId xmlns:a16="http://schemas.microsoft.com/office/drawing/2014/main" val="20642681"/>
                    </a:ext>
                  </a:extLst>
                </a:gridCol>
                <a:gridCol w="2221967">
                  <a:extLst>
                    <a:ext uri="{9D8B030D-6E8A-4147-A177-3AD203B41FA5}">
                      <a16:colId xmlns:a16="http://schemas.microsoft.com/office/drawing/2014/main" val="447744556"/>
                    </a:ext>
                  </a:extLst>
                </a:gridCol>
                <a:gridCol w="2221967">
                  <a:extLst>
                    <a:ext uri="{9D8B030D-6E8A-4147-A177-3AD203B41FA5}">
                      <a16:colId xmlns:a16="http://schemas.microsoft.com/office/drawing/2014/main" val="4090858201"/>
                    </a:ext>
                  </a:extLst>
                </a:gridCol>
              </a:tblGrid>
              <a:tr h="523940">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Feature Pair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w₁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w₂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γ</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Objective Value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33444381"/>
                  </a:ext>
                </a:extLst>
              </a:tr>
              <a:tr h="1142108">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Temperature - Oxygen Saturation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1.195220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-0.711248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0.374661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38327451"/>
                  </a:ext>
                </a:extLst>
              </a:tr>
              <a:tr h="523940">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Temperature - Age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1.245036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0.378898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0.187856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88073429"/>
                  </a:ext>
                </a:extLst>
              </a:tr>
              <a:tr h="523940">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Oxygen Saturation - Age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-1.070702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0.885370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0.466515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94400588"/>
                  </a:ext>
                </a:extLst>
              </a:tr>
              <a:tr h="523940">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Temperature - Cough Severity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1.403793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0.378607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0.296649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64447"/>
                  </a:ext>
                </a:extLst>
              </a:tr>
              <a:tr h="1142108">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Oxygen Saturation - Cough Severity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-1.411151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0.194684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0.399593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dirty="0">
                          <a:effectLst/>
                          <a:latin typeface="Times New Roman" panose="02020603050405020304" pitchFamily="18" charset="0"/>
                          <a:ea typeface="Times New Roman" panose="02020603050405020304" pitchFamily="18" charset="0"/>
                        </a:rPr>
                        <a:t>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3419230"/>
                  </a:ext>
                </a:extLst>
              </a:tr>
            </a:tbl>
          </a:graphicData>
        </a:graphic>
      </p:graphicFrame>
    </p:spTree>
    <p:extLst>
      <p:ext uri="{BB962C8B-B14F-4D97-AF65-F5344CB8AC3E}">
        <p14:creationId xmlns:p14="http://schemas.microsoft.com/office/powerpoint/2010/main" val="1691648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3934F-E7EC-D854-6FC4-3DB6FF0937BA}"/>
              </a:ext>
            </a:extLst>
          </p:cNvPr>
          <p:cNvSpPr>
            <a:spLocks noGrp="1"/>
          </p:cNvSpPr>
          <p:nvPr>
            <p:ph type="title"/>
          </p:nvPr>
        </p:nvSpPr>
        <p:spPr>
          <a:xfrm>
            <a:off x="225552" y="0"/>
            <a:ext cx="11740896" cy="1609344"/>
          </a:xfrm>
        </p:spPr>
        <p:txBody>
          <a:bodyPr>
            <a:normAutofit/>
          </a:bodyPr>
          <a:lstStyle/>
          <a:p>
            <a:pPr algn="ctr"/>
            <a:r>
              <a:rPr lang="en-US" sz="3600" b="1" dirty="0"/>
              <a:t>COVID-19 classification results for five feature pairs using </a:t>
            </a:r>
            <a:r>
              <a:rPr lang="en-US" sz="3600" b="1" dirty="0">
                <a:solidFill>
                  <a:srgbClr val="FF0000"/>
                </a:solidFill>
              </a:rPr>
              <a:t>Linear Programming</a:t>
            </a:r>
            <a:endParaRPr lang="en-US" sz="3600" dirty="0">
              <a:solidFill>
                <a:srgbClr val="FF0000"/>
              </a:solidFill>
            </a:endParaRPr>
          </a:p>
        </p:txBody>
      </p:sp>
      <p:pic>
        <p:nvPicPr>
          <p:cNvPr id="4" name="Picture 3" descr="A screenshot of a graph&#10;&#10;AI-generated content may be incorrect.">
            <a:extLst>
              <a:ext uri="{FF2B5EF4-FFF2-40B4-BE49-F238E27FC236}">
                <a16:creationId xmlns:a16="http://schemas.microsoft.com/office/drawing/2014/main" id="{A8A613D7-E77E-702B-639C-40220A052A23}"/>
              </a:ext>
            </a:extLst>
          </p:cNvPr>
          <p:cNvPicPr>
            <a:picLocks noChangeAspect="1"/>
          </p:cNvPicPr>
          <p:nvPr/>
        </p:nvPicPr>
        <p:blipFill>
          <a:blip r:embed="rId2"/>
          <a:stretch>
            <a:fillRect/>
          </a:stretch>
        </p:blipFill>
        <p:spPr>
          <a:xfrm>
            <a:off x="585482" y="1260112"/>
            <a:ext cx="10748814" cy="5412831"/>
          </a:xfrm>
          <a:prstGeom prst="rect">
            <a:avLst/>
          </a:prstGeom>
        </p:spPr>
      </p:pic>
    </p:spTree>
    <p:extLst>
      <p:ext uri="{BB962C8B-B14F-4D97-AF65-F5344CB8AC3E}">
        <p14:creationId xmlns:p14="http://schemas.microsoft.com/office/powerpoint/2010/main" val="3096561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F848C-48DE-9FE1-E0AB-3BCDC3C1D352}"/>
              </a:ext>
            </a:extLst>
          </p:cNvPr>
          <p:cNvSpPr>
            <a:spLocks noGrp="1"/>
          </p:cNvSpPr>
          <p:nvPr>
            <p:ph type="title"/>
          </p:nvPr>
        </p:nvSpPr>
        <p:spPr>
          <a:xfrm>
            <a:off x="1069848" y="484632"/>
            <a:ext cx="10058400" cy="905256"/>
          </a:xfrm>
        </p:spPr>
        <p:txBody>
          <a:bodyPr/>
          <a:lstStyle/>
          <a:p>
            <a:r>
              <a:rPr lang="en-US" dirty="0"/>
              <a:t>Abstract</a:t>
            </a:r>
          </a:p>
        </p:txBody>
      </p:sp>
      <p:sp>
        <p:nvSpPr>
          <p:cNvPr id="3" name="Content Placeholder 2">
            <a:extLst>
              <a:ext uri="{FF2B5EF4-FFF2-40B4-BE49-F238E27FC236}">
                <a16:creationId xmlns:a16="http://schemas.microsoft.com/office/drawing/2014/main" id="{3C64AC97-054B-0219-60D5-1A0394B0AA11}"/>
              </a:ext>
            </a:extLst>
          </p:cNvPr>
          <p:cNvSpPr>
            <a:spLocks noGrp="1"/>
          </p:cNvSpPr>
          <p:nvPr>
            <p:ph idx="1"/>
          </p:nvPr>
        </p:nvSpPr>
        <p:spPr>
          <a:xfrm>
            <a:off x="1069848" y="1389888"/>
            <a:ext cx="10058400" cy="4782312"/>
          </a:xfrm>
        </p:spPr>
        <p:txBody>
          <a:bodyPr>
            <a:normAutofit fontScale="92500"/>
          </a:bodyPr>
          <a:lstStyle/>
          <a:p>
            <a:r>
              <a:rPr lang="en-US" b="1" dirty="0"/>
              <a:t>Purpose and Approach</a:t>
            </a:r>
            <a:br>
              <a:rPr lang="en-US" dirty="0"/>
            </a:br>
            <a:r>
              <a:rPr lang="en-US" dirty="0"/>
              <a:t>The study compares linear programming (LP) and quadratic programming (QP) methods for classification across three medical tasks: tumor classification, medical triage, and COVID-19 case identification. LP focuses on minimizing classification errors, while QP (using SVM) focuses on maximizing the margin for better generalization.</a:t>
            </a:r>
          </a:p>
          <a:p>
            <a:r>
              <a:rPr lang="en-US" b="1" dirty="0"/>
              <a:t>Key Findings</a:t>
            </a:r>
            <a:br>
              <a:rPr lang="en-US" dirty="0"/>
            </a:br>
            <a:r>
              <a:rPr lang="en-US" dirty="0"/>
              <a:t>Both LP and QP achieved 100% accuracy on all datasets, demonstrating their strong performance in linearly separable medical classification problems. However, the methods differ in how they optimize decisions: LP provides simpler and more computationally efficient solutions, while QP explicitly optimizes margins.</a:t>
            </a:r>
          </a:p>
          <a:p>
            <a:r>
              <a:rPr lang="en-US" b="1" dirty="0"/>
              <a:t>Insights and Implications</a:t>
            </a:r>
            <a:br>
              <a:rPr lang="en-US" dirty="0"/>
            </a:br>
            <a:r>
              <a:rPr lang="en-US" dirty="0"/>
              <a:t>QP produced consistently larger margins (1.38 to 21.48), offering stronger theoretical generalization to unseen data. LP, on the other hand, is more computationally efficient and yields sparser, more interpretable models. These results highlight important trade-offs practitioners should consider when choosing between LP and QP for healthcare applications.</a:t>
            </a:r>
          </a:p>
          <a:p>
            <a:endParaRPr lang="en-US" dirty="0"/>
          </a:p>
        </p:txBody>
      </p:sp>
    </p:spTree>
    <p:extLst>
      <p:ext uri="{BB962C8B-B14F-4D97-AF65-F5344CB8AC3E}">
        <p14:creationId xmlns:p14="http://schemas.microsoft.com/office/powerpoint/2010/main" val="734336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8268E-CDD4-EEC8-BC6D-6ECC732D0B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0F515E-5E50-14E5-30C2-39CEE5351A02}"/>
              </a:ext>
            </a:extLst>
          </p:cNvPr>
          <p:cNvSpPr>
            <a:spLocks noGrp="1"/>
          </p:cNvSpPr>
          <p:nvPr>
            <p:ph type="title"/>
          </p:nvPr>
        </p:nvSpPr>
        <p:spPr>
          <a:xfrm>
            <a:off x="658368" y="621792"/>
            <a:ext cx="11832336" cy="557784"/>
          </a:xfrm>
        </p:spPr>
        <p:txBody>
          <a:bodyPr>
            <a:noAutofit/>
          </a:bodyPr>
          <a:lstStyle/>
          <a:p>
            <a:r>
              <a:rPr lang="en-US" sz="4000" b="1" dirty="0"/>
              <a:t>Summary of COVID-19 </a:t>
            </a:r>
            <a:r>
              <a:rPr lang="en-US" sz="4000" b="1" dirty="0">
                <a:solidFill>
                  <a:srgbClr val="00B0F0"/>
                </a:solidFill>
              </a:rPr>
              <a:t>QP</a:t>
            </a:r>
            <a:r>
              <a:rPr lang="en-US" sz="4000" b="1" dirty="0"/>
              <a:t> Classification Models</a:t>
            </a:r>
            <a:endParaRPr lang="en-US" sz="4000" dirty="0"/>
          </a:p>
        </p:txBody>
      </p:sp>
      <p:graphicFrame>
        <p:nvGraphicFramePr>
          <p:cNvPr id="6" name="Content Placeholder 5">
            <a:extLst>
              <a:ext uri="{FF2B5EF4-FFF2-40B4-BE49-F238E27FC236}">
                <a16:creationId xmlns:a16="http://schemas.microsoft.com/office/drawing/2014/main" id="{AF63A600-D7BB-9637-046F-B706ADB449A7}"/>
              </a:ext>
            </a:extLst>
          </p:cNvPr>
          <p:cNvGraphicFramePr>
            <a:graphicFrameLocks noGrp="1"/>
          </p:cNvGraphicFramePr>
          <p:nvPr>
            <p:ph idx="1"/>
            <p:extLst>
              <p:ext uri="{D42A27DB-BD31-4B8C-83A1-F6EECF244321}">
                <p14:modId xmlns:p14="http://schemas.microsoft.com/office/powerpoint/2010/main" val="2739644486"/>
              </p:ext>
            </p:extLst>
          </p:nvPr>
        </p:nvGraphicFramePr>
        <p:xfrm>
          <a:off x="768096" y="1463040"/>
          <a:ext cx="10863072" cy="4352544"/>
        </p:xfrm>
        <a:graphic>
          <a:graphicData uri="http://schemas.openxmlformats.org/drawingml/2006/table">
            <a:tbl>
              <a:tblPr firstRow="1" firstCol="1" bandRow="1"/>
              <a:tblGrid>
                <a:gridCol w="1810512">
                  <a:extLst>
                    <a:ext uri="{9D8B030D-6E8A-4147-A177-3AD203B41FA5}">
                      <a16:colId xmlns:a16="http://schemas.microsoft.com/office/drawing/2014/main" val="1648118356"/>
                    </a:ext>
                  </a:extLst>
                </a:gridCol>
                <a:gridCol w="1810512">
                  <a:extLst>
                    <a:ext uri="{9D8B030D-6E8A-4147-A177-3AD203B41FA5}">
                      <a16:colId xmlns:a16="http://schemas.microsoft.com/office/drawing/2014/main" val="2591981636"/>
                    </a:ext>
                  </a:extLst>
                </a:gridCol>
                <a:gridCol w="1810512">
                  <a:extLst>
                    <a:ext uri="{9D8B030D-6E8A-4147-A177-3AD203B41FA5}">
                      <a16:colId xmlns:a16="http://schemas.microsoft.com/office/drawing/2014/main" val="720903212"/>
                    </a:ext>
                  </a:extLst>
                </a:gridCol>
                <a:gridCol w="1810512">
                  <a:extLst>
                    <a:ext uri="{9D8B030D-6E8A-4147-A177-3AD203B41FA5}">
                      <a16:colId xmlns:a16="http://schemas.microsoft.com/office/drawing/2014/main" val="3278201805"/>
                    </a:ext>
                  </a:extLst>
                </a:gridCol>
                <a:gridCol w="1810512">
                  <a:extLst>
                    <a:ext uri="{9D8B030D-6E8A-4147-A177-3AD203B41FA5}">
                      <a16:colId xmlns:a16="http://schemas.microsoft.com/office/drawing/2014/main" val="1955711564"/>
                    </a:ext>
                  </a:extLst>
                </a:gridCol>
                <a:gridCol w="1810512">
                  <a:extLst>
                    <a:ext uri="{9D8B030D-6E8A-4147-A177-3AD203B41FA5}">
                      <a16:colId xmlns:a16="http://schemas.microsoft.com/office/drawing/2014/main" val="994946586"/>
                    </a:ext>
                  </a:extLst>
                </a:gridCol>
              </a:tblGrid>
              <a:tr h="456264">
                <a:tc>
                  <a:txBody>
                    <a:bodyPr/>
                    <a:lstStyle/>
                    <a:p>
                      <a:pPr marL="0" marR="0" algn="l">
                        <a:lnSpc>
                          <a:spcPct val="200000"/>
                        </a:lnSpc>
                        <a:buNone/>
                        <a:tabLst>
                          <a:tab pos="127000" algn="l"/>
                          <a:tab pos="805180" algn="ctr"/>
                        </a:tabLst>
                      </a:pPr>
                      <a:r>
                        <a:rPr lang="en-US" sz="1200">
                          <a:effectLst/>
                          <a:latin typeface="Times New Roman" panose="02020603050405020304" pitchFamily="18" charset="0"/>
                          <a:ea typeface="Times New Roman" panose="02020603050405020304" pitchFamily="18" charset="0"/>
                        </a:rPr>
                        <a:t>		Feature Pair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w₁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w₂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γ</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Accuracy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Margin Width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32198378"/>
                  </a:ext>
                </a:extLst>
              </a:tr>
              <a:tr h="994584">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Temperature - Oxygen Saturation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1.195220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-0.711248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0.374661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1.4380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9740160"/>
                  </a:ext>
                </a:extLst>
              </a:tr>
              <a:tr h="456264">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Temperature - Age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1.245036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0.378898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0.187856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1.5368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0057482"/>
                  </a:ext>
                </a:extLst>
              </a:tr>
              <a:tr h="456264">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Oxygen Saturation - Age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-1.070702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0.885370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0.466515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1.4395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4296615"/>
                  </a:ext>
                </a:extLst>
              </a:tr>
              <a:tr h="994584">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Temperature - Cough Severity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1.403793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0.378607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0.296649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1.3756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97600029"/>
                  </a:ext>
                </a:extLst>
              </a:tr>
              <a:tr h="994584">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Oxygen Saturation - Cough Severity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-1.411151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0.194684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0.399593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a:effectLst/>
                          <a:latin typeface="Times New Roman" panose="02020603050405020304" pitchFamily="18" charset="0"/>
                          <a:ea typeface="Times New Roman" panose="02020603050405020304" pitchFamily="18" charset="0"/>
                        </a:rPr>
                        <a:t>100.0%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buNone/>
                      </a:pPr>
                      <a:r>
                        <a:rPr lang="en-US" sz="1200" dirty="0">
                          <a:effectLst/>
                          <a:latin typeface="Times New Roman" panose="02020603050405020304" pitchFamily="18" charset="0"/>
                          <a:ea typeface="Times New Roman" panose="02020603050405020304" pitchFamily="18" charset="0"/>
                        </a:rPr>
                        <a:t>1.4040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34449922"/>
                  </a:ext>
                </a:extLst>
              </a:tr>
            </a:tbl>
          </a:graphicData>
        </a:graphic>
      </p:graphicFrame>
    </p:spTree>
    <p:extLst>
      <p:ext uri="{BB962C8B-B14F-4D97-AF65-F5344CB8AC3E}">
        <p14:creationId xmlns:p14="http://schemas.microsoft.com/office/powerpoint/2010/main" val="1396267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22462-B664-91BE-FE2C-72F186DAEA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7B7CAE-1F1E-9414-34C4-08BC9574B3D9}"/>
              </a:ext>
            </a:extLst>
          </p:cNvPr>
          <p:cNvSpPr>
            <a:spLocks noGrp="1"/>
          </p:cNvSpPr>
          <p:nvPr>
            <p:ph type="title"/>
          </p:nvPr>
        </p:nvSpPr>
        <p:spPr>
          <a:xfrm>
            <a:off x="225552" y="0"/>
            <a:ext cx="11740896" cy="1609344"/>
          </a:xfrm>
        </p:spPr>
        <p:txBody>
          <a:bodyPr>
            <a:normAutofit/>
          </a:bodyPr>
          <a:lstStyle/>
          <a:p>
            <a:pPr algn="ctr"/>
            <a:r>
              <a:rPr lang="en-US" sz="3600" b="1" dirty="0"/>
              <a:t>COVID-19 classification results for five feature pairs using </a:t>
            </a:r>
            <a:r>
              <a:rPr lang="en-US" sz="3600" b="1" dirty="0">
                <a:solidFill>
                  <a:srgbClr val="00B0F0"/>
                </a:solidFill>
              </a:rPr>
              <a:t>quadratic Programming</a:t>
            </a:r>
            <a:endParaRPr lang="en-US" sz="3600" dirty="0">
              <a:solidFill>
                <a:srgbClr val="00B0F0"/>
              </a:solidFill>
            </a:endParaRPr>
          </a:p>
        </p:txBody>
      </p:sp>
      <p:pic>
        <p:nvPicPr>
          <p:cNvPr id="3" name="Picture 2" descr="A graph of different colored lines&#10;&#10;AI-generated content may be incorrect.">
            <a:extLst>
              <a:ext uri="{FF2B5EF4-FFF2-40B4-BE49-F238E27FC236}">
                <a16:creationId xmlns:a16="http://schemas.microsoft.com/office/drawing/2014/main" id="{558C2DE5-0618-5461-4C09-44E92B11EC7F}"/>
              </a:ext>
            </a:extLst>
          </p:cNvPr>
          <p:cNvPicPr>
            <a:picLocks noChangeAspect="1"/>
          </p:cNvPicPr>
          <p:nvPr/>
        </p:nvPicPr>
        <p:blipFill>
          <a:blip r:embed="rId2"/>
          <a:stretch>
            <a:fillRect/>
          </a:stretch>
        </p:blipFill>
        <p:spPr>
          <a:xfrm>
            <a:off x="557528" y="1276984"/>
            <a:ext cx="10757759" cy="5417730"/>
          </a:xfrm>
          <a:prstGeom prst="rect">
            <a:avLst/>
          </a:prstGeom>
        </p:spPr>
      </p:pic>
    </p:spTree>
    <p:extLst>
      <p:ext uri="{BB962C8B-B14F-4D97-AF65-F5344CB8AC3E}">
        <p14:creationId xmlns:p14="http://schemas.microsoft.com/office/powerpoint/2010/main" val="221123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C0089-20E8-CF44-5693-4D5794BD1DCC}"/>
              </a:ext>
            </a:extLst>
          </p:cNvPr>
          <p:cNvSpPr>
            <a:spLocks noGrp="1"/>
          </p:cNvSpPr>
          <p:nvPr>
            <p:ph type="title"/>
          </p:nvPr>
        </p:nvSpPr>
        <p:spPr>
          <a:xfrm>
            <a:off x="1965960" y="1225296"/>
            <a:ext cx="10049256" cy="3520440"/>
          </a:xfrm>
        </p:spPr>
        <p:txBody>
          <a:bodyPr/>
          <a:lstStyle/>
          <a:p>
            <a:r>
              <a:rPr lang="en-US" dirty="0"/>
              <a:t>Discussion &amp; conclusions</a:t>
            </a:r>
          </a:p>
        </p:txBody>
      </p:sp>
      <p:sp>
        <p:nvSpPr>
          <p:cNvPr id="3" name="Text Placeholder 2">
            <a:extLst>
              <a:ext uri="{FF2B5EF4-FFF2-40B4-BE49-F238E27FC236}">
                <a16:creationId xmlns:a16="http://schemas.microsoft.com/office/drawing/2014/main" id="{87D8B587-4653-8028-876E-269B610208F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0614635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00D47-3E45-20FF-00F6-8AEF6F5B8095}"/>
              </a:ext>
            </a:extLst>
          </p:cNvPr>
          <p:cNvSpPr>
            <a:spLocks noGrp="1"/>
          </p:cNvSpPr>
          <p:nvPr>
            <p:ph type="title"/>
          </p:nvPr>
        </p:nvSpPr>
        <p:spPr/>
        <p:txBody>
          <a:bodyPr>
            <a:normAutofit/>
          </a:bodyPr>
          <a:lstStyle/>
          <a:p>
            <a:r>
              <a:rPr lang="en-US" b="1" dirty="0"/>
              <a:t>Key Findings &amp; Performance</a:t>
            </a:r>
            <a:endParaRPr lang="en-US" dirty="0"/>
          </a:p>
        </p:txBody>
      </p:sp>
      <p:sp>
        <p:nvSpPr>
          <p:cNvPr id="3" name="Content Placeholder 2">
            <a:extLst>
              <a:ext uri="{FF2B5EF4-FFF2-40B4-BE49-F238E27FC236}">
                <a16:creationId xmlns:a16="http://schemas.microsoft.com/office/drawing/2014/main" id="{DBF15328-9947-A966-7937-4306D0FE0A20}"/>
              </a:ext>
            </a:extLst>
          </p:cNvPr>
          <p:cNvSpPr>
            <a:spLocks noGrp="1"/>
          </p:cNvSpPr>
          <p:nvPr>
            <p:ph idx="1"/>
          </p:nvPr>
        </p:nvSpPr>
        <p:spPr>
          <a:xfrm>
            <a:off x="1069848" y="1792224"/>
            <a:ext cx="10058400" cy="4379976"/>
          </a:xfrm>
        </p:spPr>
        <p:txBody>
          <a:bodyPr/>
          <a:lstStyle/>
          <a:p>
            <a:r>
              <a:rPr lang="en-US" b="1" dirty="0"/>
              <a:t>Both LP and QP achieved perfect accuracy (100%)</a:t>
            </a:r>
            <a:r>
              <a:rPr lang="en-US" dirty="0"/>
              <a:t> across all medical classification tasks (Tumor, Triage, COVID-19).</a:t>
            </a:r>
          </a:p>
          <a:p>
            <a:r>
              <a:rPr lang="en-US" b="1" dirty="0"/>
              <a:t>LP is computationally faster</a:t>
            </a:r>
            <a:r>
              <a:rPr lang="en-US" dirty="0"/>
              <a:t> (approx. 2-3x) than QP, making it ideal for real-time or large-scale applications.</a:t>
            </a:r>
          </a:p>
          <a:p>
            <a:r>
              <a:rPr lang="en-US" b="1" dirty="0"/>
              <a:t>QP provides explicit margin optimization</a:t>
            </a:r>
            <a:r>
              <a:rPr lang="en-US" dirty="0"/>
              <a:t>, with margins ranging from 1.38 to 21.48, offering stronger theoretical guarantees for generalization on unseen data.</a:t>
            </a:r>
          </a:p>
          <a:p>
            <a:r>
              <a:rPr lang="en-US" b="1" dirty="0"/>
              <a:t>Both models are highly interpretable</a:t>
            </a:r>
            <a:r>
              <a:rPr lang="en-US" dirty="0"/>
              <a:t>, allowing clinicians to validate feature importance.</a:t>
            </a:r>
          </a:p>
          <a:p>
            <a:endParaRPr lang="en-US" dirty="0"/>
          </a:p>
        </p:txBody>
      </p:sp>
    </p:spTree>
    <p:extLst>
      <p:ext uri="{BB962C8B-B14F-4D97-AF65-F5344CB8AC3E}">
        <p14:creationId xmlns:p14="http://schemas.microsoft.com/office/powerpoint/2010/main" val="2213329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36142-B6D5-4B84-D5FA-2628FEA8D715}"/>
              </a:ext>
            </a:extLst>
          </p:cNvPr>
          <p:cNvSpPr>
            <a:spLocks noGrp="1"/>
          </p:cNvSpPr>
          <p:nvPr>
            <p:ph type="title"/>
          </p:nvPr>
        </p:nvSpPr>
        <p:spPr/>
        <p:txBody>
          <a:bodyPr/>
          <a:lstStyle/>
          <a:p>
            <a:r>
              <a:rPr lang="en-US" b="1" dirty="0"/>
              <a:t>Recommendations &amp; Guidelines</a:t>
            </a:r>
            <a:endParaRPr lang="en-US" dirty="0"/>
          </a:p>
        </p:txBody>
      </p:sp>
      <p:sp>
        <p:nvSpPr>
          <p:cNvPr id="3" name="Text Placeholder 2">
            <a:extLst>
              <a:ext uri="{FF2B5EF4-FFF2-40B4-BE49-F238E27FC236}">
                <a16:creationId xmlns:a16="http://schemas.microsoft.com/office/drawing/2014/main" id="{93E198A5-6F3D-5F7F-857B-0489658FDA28}"/>
              </a:ext>
            </a:extLst>
          </p:cNvPr>
          <p:cNvSpPr>
            <a:spLocks noGrp="1"/>
          </p:cNvSpPr>
          <p:nvPr>
            <p:ph type="body" idx="1"/>
          </p:nvPr>
        </p:nvSpPr>
        <p:spPr/>
        <p:txBody>
          <a:bodyPr/>
          <a:lstStyle/>
          <a:p>
            <a:r>
              <a:rPr lang="en-US" dirty="0"/>
              <a:t>Choose Linear Programming (LP) when:</a:t>
            </a:r>
          </a:p>
        </p:txBody>
      </p:sp>
      <p:sp>
        <p:nvSpPr>
          <p:cNvPr id="4" name="Content Placeholder 3">
            <a:extLst>
              <a:ext uri="{FF2B5EF4-FFF2-40B4-BE49-F238E27FC236}">
                <a16:creationId xmlns:a16="http://schemas.microsoft.com/office/drawing/2014/main" id="{78B06C2C-E651-3505-B884-78EA3E8CF981}"/>
              </a:ext>
            </a:extLst>
          </p:cNvPr>
          <p:cNvSpPr>
            <a:spLocks noGrp="1"/>
          </p:cNvSpPr>
          <p:nvPr>
            <p:ph sz="half" idx="2"/>
          </p:nvPr>
        </p:nvSpPr>
        <p:spPr/>
        <p:txBody>
          <a:bodyPr/>
          <a:lstStyle/>
          <a:p>
            <a:r>
              <a:rPr lang="en-US" dirty="0"/>
              <a:t>Computational speed and efficiency are critical.</a:t>
            </a:r>
          </a:p>
          <a:p>
            <a:r>
              <a:rPr lang="en-US" dirty="0"/>
              <a:t>Model simplicity and interpretability are top priorities.</a:t>
            </a:r>
          </a:p>
          <a:p>
            <a:r>
              <a:rPr lang="en-US" dirty="0"/>
              <a:t>Dealing with large-scale datasets or real-time classification.</a:t>
            </a:r>
          </a:p>
          <a:p>
            <a:r>
              <a:rPr lang="en-US" dirty="0"/>
              <a:t>Resources for parameter tuning are limited.</a:t>
            </a:r>
          </a:p>
          <a:p>
            <a:endParaRPr lang="en-US" dirty="0"/>
          </a:p>
        </p:txBody>
      </p:sp>
      <p:sp>
        <p:nvSpPr>
          <p:cNvPr id="5" name="Text Placeholder 4">
            <a:extLst>
              <a:ext uri="{FF2B5EF4-FFF2-40B4-BE49-F238E27FC236}">
                <a16:creationId xmlns:a16="http://schemas.microsoft.com/office/drawing/2014/main" id="{0C869405-73F5-400B-ED64-4DD83656D3C9}"/>
              </a:ext>
            </a:extLst>
          </p:cNvPr>
          <p:cNvSpPr>
            <a:spLocks noGrp="1"/>
          </p:cNvSpPr>
          <p:nvPr>
            <p:ph type="body" sz="quarter" idx="3"/>
          </p:nvPr>
        </p:nvSpPr>
        <p:spPr/>
        <p:txBody>
          <a:bodyPr/>
          <a:lstStyle/>
          <a:p>
            <a:r>
              <a:rPr lang="en-US" dirty="0"/>
              <a:t>Choose Quadratic Programming (QP/SVM) when:</a:t>
            </a:r>
          </a:p>
        </p:txBody>
      </p:sp>
      <p:sp>
        <p:nvSpPr>
          <p:cNvPr id="6" name="Content Placeholder 5">
            <a:extLst>
              <a:ext uri="{FF2B5EF4-FFF2-40B4-BE49-F238E27FC236}">
                <a16:creationId xmlns:a16="http://schemas.microsoft.com/office/drawing/2014/main" id="{A6639E28-654C-57FD-B938-E9E8DE51693B}"/>
              </a:ext>
            </a:extLst>
          </p:cNvPr>
          <p:cNvSpPr>
            <a:spLocks noGrp="1"/>
          </p:cNvSpPr>
          <p:nvPr>
            <p:ph sz="quarter" idx="4"/>
          </p:nvPr>
        </p:nvSpPr>
        <p:spPr/>
        <p:txBody>
          <a:bodyPr/>
          <a:lstStyle/>
          <a:p>
            <a:r>
              <a:rPr lang="en-US" dirty="0"/>
              <a:t>Generalization performance on future data is the main goal.</a:t>
            </a:r>
          </a:p>
          <a:p>
            <a:r>
              <a:rPr lang="en-US" dirty="0"/>
              <a:t>Robust separation and margin maximization are important.</a:t>
            </a:r>
          </a:p>
          <a:p>
            <a:r>
              <a:rPr lang="en-US" dirty="0"/>
              <a:t>Theoretical performance guarantees are desired.</a:t>
            </a:r>
          </a:p>
          <a:p>
            <a:r>
              <a:rPr lang="en-US" dirty="0"/>
              <a:t>Sufficient computational resources are available.</a:t>
            </a:r>
          </a:p>
          <a:p>
            <a:endParaRPr lang="en-US" dirty="0"/>
          </a:p>
        </p:txBody>
      </p:sp>
    </p:spTree>
    <p:extLst>
      <p:ext uri="{BB962C8B-B14F-4D97-AF65-F5344CB8AC3E}">
        <p14:creationId xmlns:p14="http://schemas.microsoft.com/office/powerpoint/2010/main" val="37869067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175A9-4A00-5167-8E3D-C558C869B55A}"/>
              </a:ext>
            </a:extLst>
          </p:cNvPr>
          <p:cNvSpPr>
            <a:spLocks noGrp="1"/>
          </p:cNvSpPr>
          <p:nvPr>
            <p:ph type="title"/>
          </p:nvPr>
        </p:nvSpPr>
        <p:spPr/>
        <p:txBody>
          <a:bodyPr/>
          <a:lstStyle/>
          <a:p>
            <a:r>
              <a:rPr lang="en-US" b="1" dirty="0"/>
              <a:t>Overall Conclusion</a:t>
            </a:r>
            <a:endParaRPr lang="en-US" dirty="0"/>
          </a:p>
        </p:txBody>
      </p:sp>
      <p:sp>
        <p:nvSpPr>
          <p:cNvPr id="3" name="Content Placeholder 2">
            <a:extLst>
              <a:ext uri="{FF2B5EF4-FFF2-40B4-BE49-F238E27FC236}">
                <a16:creationId xmlns:a16="http://schemas.microsoft.com/office/drawing/2014/main" id="{E8DB4990-7759-7BEE-F227-BC288F2B1E34}"/>
              </a:ext>
            </a:extLst>
          </p:cNvPr>
          <p:cNvSpPr>
            <a:spLocks noGrp="1"/>
          </p:cNvSpPr>
          <p:nvPr>
            <p:ph idx="1"/>
          </p:nvPr>
        </p:nvSpPr>
        <p:spPr>
          <a:xfrm>
            <a:off x="987552" y="2093976"/>
            <a:ext cx="10058400" cy="4050792"/>
          </a:xfrm>
        </p:spPr>
        <p:txBody>
          <a:bodyPr/>
          <a:lstStyle/>
          <a:p>
            <a:r>
              <a:rPr lang="en-US" b="1" dirty="0"/>
              <a:t>No single "best" method</a:t>
            </a:r>
            <a:r>
              <a:rPr lang="en-US" dirty="0"/>
              <a:t>—the choice is a </a:t>
            </a:r>
            <a:r>
              <a:rPr lang="en-US" b="1" dirty="0"/>
              <a:t>trade-off</a:t>
            </a:r>
            <a:r>
              <a:rPr lang="en-US" dirty="0"/>
              <a:t>.</a:t>
            </a:r>
          </a:p>
          <a:p>
            <a:r>
              <a:rPr lang="en-US" b="1" dirty="0"/>
              <a:t>LP excels</a:t>
            </a:r>
            <a:r>
              <a:rPr lang="en-US" dirty="0"/>
              <a:t> in </a:t>
            </a:r>
            <a:r>
              <a:rPr lang="en-US" b="1" dirty="0"/>
              <a:t>efficiency, simplicity, and interpretability</a:t>
            </a:r>
            <a:r>
              <a:rPr lang="en-US" dirty="0"/>
              <a:t>.</a:t>
            </a:r>
          </a:p>
          <a:p>
            <a:r>
              <a:rPr lang="en-US" b="1" dirty="0"/>
              <a:t>QP excels</a:t>
            </a:r>
            <a:r>
              <a:rPr lang="en-US" dirty="0"/>
              <a:t> in </a:t>
            </a:r>
            <a:r>
              <a:rPr lang="en-US" b="1" dirty="0"/>
              <a:t>generalization and robust performance</a:t>
            </a:r>
            <a:r>
              <a:rPr lang="en-US" dirty="0"/>
              <a:t>.</a:t>
            </a:r>
          </a:p>
          <a:p>
            <a:r>
              <a:rPr lang="en-US" dirty="0"/>
              <a:t>Both are powerful, mathematically sound approaches that can significantly improve medical classification systems and healthcare decision-making.</a:t>
            </a:r>
          </a:p>
          <a:p>
            <a:endParaRPr lang="en-US" dirty="0"/>
          </a:p>
        </p:txBody>
      </p:sp>
    </p:spTree>
    <p:extLst>
      <p:ext uri="{BB962C8B-B14F-4D97-AF65-F5344CB8AC3E}">
        <p14:creationId xmlns:p14="http://schemas.microsoft.com/office/powerpoint/2010/main" val="13428780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899E8-1E28-FB0D-D855-9F54593ADDD1}"/>
              </a:ext>
            </a:extLst>
          </p:cNvPr>
          <p:cNvSpPr>
            <a:spLocks noGrp="1"/>
          </p:cNvSpPr>
          <p:nvPr>
            <p:ph type="title"/>
          </p:nvPr>
        </p:nvSpPr>
        <p:spPr/>
        <p:txBody>
          <a:bodyPr>
            <a:normAutofit/>
          </a:bodyPr>
          <a:lstStyle/>
          <a:p>
            <a:r>
              <a:rPr lang="en-US" sz="7200" dirty="0"/>
              <a:t>Thank you for listening</a:t>
            </a:r>
          </a:p>
        </p:txBody>
      </p:sp>
      <p:sp>
        <p:nvSpPr>
          <p:cNvPr id="3" name="Text Placeholder 2">
            <a:extLst>
              <a:ext uri="{FF2B5EF4-FFF2-40B4-BE49-F238E27FC236}">
                <a16:creationId xmlns:a16="http://schemas.microsoft.com/office/drawing/2014/main" id="{63FEEBCD-E714-E00E-9275-9D914BBFD2A8}"/>
              </a:ext>
            </a:extLst>
          </p:cNvPr>
          <p:cNvSpPr>
            <a:spLocks noGrp="1"/>
          </p:cNvSpPr>
          <p:nvPr>
            <p:ph type="body" idx="1"/>
          </p:nvPr>
        </p:nvSpPr>
        <p:spPr>
          <a:xfrm>
            <a:off x="2167128" y="3364992"/>
            <a:ext cx="9052560" cy="1066800"/>
          </a:xfrm>
        </p:spPr>
        <p:txBody>
          <a:bodyPr>
            <a:normAutofit/>
          </a:bodyPr>
          <a:lstStyle/>
          <a:p>
            <a:r>
              <a:rPr lang="en-US" sz="3600" dirty="0"/>
              <a:t>Any Questions?</a:t>
            </a:r>
          </a:p>
        </p:txBody>
      </p:sp>
    </p:spTree>
    <p:extLst>
      <p:ext uri="{BB962C8B-B14F-4D97-AF65-F5344CB8AC3E}">
        <p14:creationId xmlns:p14="http://schemas.microsoft.com/office/powerpoint/2010/main" val="950566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D5BDE-FEE1-08EF-5CC8-FF2AF12ABEEB}"/>
              </a:ext>
            </a:extLst>
          </p:cNvPr>
          <p:cNvSpPr>
            <a:spLocks noGrp="1"/>
          </p:cNvSpPr>
          <p:nvPr>
            <p:ph type="title"/>
          </p:nvPr>
        </p:nvSpPr>
        <p:spPr>
          <a:xfrm>
            <a:off x="1069848" y="484632"/>
            <a:ext cx="10058400" cy="896112"/>
          </a:xfrm>
        </p:spPr>
        <p:txBody>
          <a:bodyPr/>
          <a:lstStyle/>
          <a:p>
            <a:r>
              <a:rPr lang="en-US" dirty="0"/>
              <a:t>Introduction</a:t>
            </a:r>
          </a:p>
        </p:txBody>
      </p:sp>
      <p:sp>
        <p:nvSpPr>
          <p:cNvPr id="3" name="Content Placeholder 2">
            <a:extLst>
              <a:ext uri="{FF2B5EF4-FFF2-40B4-BE49-F238E27FC236}">
                <a16:creationId xmlns:a16="http://schemas.microsoft.com/office/drawing/2014/main" id="{117B5026-17F0-8A58-CDCE-1C1763D359C4}"/>
              </a:ext>
            </a:extLst>
          </p:cNvPr>
          <p:cNvSpPr>
            <a:spLocks noGrp="1"/>
          </p:cNvSpPr>
          <p:nvPr>
            <p:ph idx="1"/>
          </p:nvPr>
        </p:nvSpPr>
        <p:spPr>
          <a:xfrm>
            <a:off x="1069848" y="1380744"/>
            <a:ext cx="10058400" cy="4791456"/>
          </a:xfrm>
        </p:spPr>
        <p:txBody>
          <a:bodyPr/>
          <a:lstStyle/>
          <a:p>
            <a:r>
              <a:rPr lang="en-US" b="1" dirty="0"/>
              <a:t>Classification</a:t>
            </a:r>
            <a:r>
              <a:rPr lang="en-US" dirty="0"/>
              <a:t> is a core task in machine learning with major uses in medicine, finance, and industry. The goal is to find an effective decision boundary that separates different types of data.</a:t>
            </a:r>
          </a:p>
          <a:p>
            <a:r>
              <a:rPr lang="en-US" b="1" dirty="0"/>
              <a:t>Linear Programming </a:t>
            </a:r>
            <a:r>
              <a:rPr lang="en-US" dirty="0"/>
              <a:t>(LP) has been a foundation for classification since the 1960s, offering simple, interpretable models that minimize classification errors through violation variables. Its efficiency makes it suitable for real-time and large-scale applications.</a:t>
            </a:r>
          </a:p>
          <a:p>
            <a:r>
              <a:rPr lang="en-US" b="1" dirty="0"/>
              <a:t>Quadratic Programming </a:t>
            </a:r>
            <a:r>
              <a:rPr lang="en-US" dirty="0"/>
              <a:t>(QP), particularly through Support Vector Machines (SVM), introduced margin maximization as a superior strategy for generalization. By balancing error minimization with margin size, QP provides stronger performance on unseen data.</a:t>
            </a:r>
          </a:p>
        </p:txBody>
      </p:sp>
    </p:spTree>
    <p:extLst>
      <p:ext uri="{BB962C8B-B14F-4D97-AF65-F5344CB8AC3E}">
        <p14:creationId xmlns:p14="http://schemas.microsoft.com/office/powerpoint/2010/main" val="156725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61F11-0EE3-60D6-AD22-0E746D052CE3}"/>
              </a:ext>
            </a:extLst>
          </p:cNvPr>
          <p:cNvSpPr>
            <a:spLocks noGrp="1"/>
          </p:cNvSpPr>
          <p:nvPr>
            <p:ph type="title"/>
          </p:nvPr>
        </p:nvSpPr>
        <p:spPr>
          <a:xfrm>
            <a:off x="1069848" y="484632"/>
            <a:ext cx="10058400" cy="822960"/>
          </a:xfrm>
        </p:spPr>
        <p:txBody>
          <a:bodyPr>
            <a:normAutofit fontScale="90000"/>
          </a:bodyPr>
          <a:lstStyle/>
          <a:p>
            <a:r>
              <a:rPr lang="en-US" dirty="0"/>
              <a:t>Motivation for the Study</a:t>
            </a:r>
          </a:p>
        </p:txBody>
      </p:sp>
      <p:sp>
        <p:nvSpPr>
          <p:cNvPr id="3" name="Content Placeholder 2">
            <a:extLst>
              <a:ext uri="{FF2B5EF4-FFF2-40B4-BE49-F238E27FC236}">
                <a16:creationId xmlns:a16="http://schemas.microsoft.com/office/drawing/2014/main" id="{2F8A2429-AFD9-7755-C905-B57C5F763F45}"/>
              </a:ext>
            </a:extLst>
          </p:cNvPr>
          <p:cNvSpPr>
            <a:spLocks noGrp="1"/>
          </p:cNvSpPr>
          <p:nvPr>
            <p:ph idx="1"/>
          </p:nvPr>
        </p:nvSpPr>
        <p:spPr>
          <a:xfrm>
            <a:off x="740664" y="1403604"/>
            <a:ext cx="10058400" cy="4050792"/>
          </a:xfrm>
        </p:spPr>
        <p:txBody>
          <a:bodyPr/>
          <a:lstStyle/>
          <a:p>
            <a:r>
              <a:rPr lang="en-US" dirty="0"/>
              <a:t>Although LP and QP have both proven effective independently, direct comparative studies are limited—especially within medical applications where accuracy and interpretability both matter.</a:t>
            </a:r>
          </a:p>
          <a:p>
            <a:r>
              <a:rPr lang="en-US" dirty="0"/>
              <a:t>Healthcare contexts often require models that not only perform well but also provide understandable decision boundaries for clinical use.</a:t>
            </a:r>
          </a:p>
          <a:p>
            <a:r>
              <a:rPr lang="en-US" dirty="0"/>
              <a:t>The introduction emphasizes the need for a systematic comparison of LP and QP performance, characteristics, and trade-offs across medical classification tasks to guide practitioners in method selection.</a:t>
            </a:r>
          </a:p>
        </p:txBody>
      </p:sp>
    </p:spTree>
    <p:extLst>
      <p:ext uri="{BB962C8B-B14F-4D97-AF65-F5344CB8AC3E}">
        <p14:creationId xmlns:p14="http://schemas.microsoft.com/office/powerpoint/2010/main" val="3188919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0940D-6D4D-364D-0911-740467B00B2F}"/>
              </a:ext>
            </a:extLst>
          </p:cNvPr>
          <p:cNvSpPr>
            <a:spLocks noGrp="1"/>
          </p:cNvSpPr>
          <p:nvPr>
            <p:ph type="title"/>
          </p:nvPr>
        </p:nvSpPr>
        <p:spPr/>
        <p:txBody>
          <a:bodyPr/>
          <a:lstStyle/>
          <a:p>
            <a:r>
              <a:rPr lang="en-US" dirty="0"/>
              <a:t>methodology</a:t>
            </a:r>
          </a:p>
        </p:txBody>
      </p:sp>
    </p:spTree>
    <p:extLst>
      <p:ext uri="{BB962C8B-B14F-4D97-AF65-F5344CB8AC3E}">
        <p14:creationId xmlns:p14="http://schemas.microsoft.com/office/powerpoint/2010/main" val="2938908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80B1C-9509-5002-111B-5D4840A9E54A}"/>
              </a:ext>
            </a:extLst>
          </p:cNvPr>
          <p:cNvSpPr>
            <a:spLocks noGrp="1"/>
          </p:cNvSpPr>
          <p:nvPr>
            <p:ph type="title"/>
          </p:nvPr>
        </p:nvSpPr>
        <p:spPr>
          <a:xfrm>
            <a:off x="1069848" y="484632"/>
            <a:ext cx="10058400" cy="905256"/>
          </a:xfrm>
        </p:spPr>
        <p:txBody>
          <a:bodyPr/>
          <a:lstStyle/>
          <a:p>
            <a:r>
              <a:rPr lang="en-US" dirty="0"/>
              <a:t>Research Design &amp; Approach</a:t>
            </a:r>
          </a:p>
        </p:txBody>
      </p:sp>
      <p:sp>
        <p:nvSpPr>
          <p:cNvPr id="3" name="Content Placeholder 2">
            <a:extLst>
              <a:ext uri="{FF2B5EF4-FFF2-40B4-BE49-F238E27FC236}">
                <a16:creationId xmlns:a16="http://schemas.microsoft.com/office/drawing/2014/main" id="{A5B61E90-D43F-5EA8-6EEE-3AFCDBF3EFA9}"/>
              </a:ext>
            </a:extLst>
          </p:cNvPr>
          <p:cNvSpPr>
            <a:spLocks noGrp="1"/>
          </p:cNvSpPr>
          <p:nvPr>
            <p:ph idx="1"/>
          </p:nvPr>
        </p:nvSpPr>
        <p:spPr>
          <a:xfrm>
            <a:off x="1069848" y="1325880"/>
            <a:ext cx="10058400" cy="4846320"/>
          </a:xfrm>
        </p:spPr>
        <p:txBody>
          <a:bodyPr/>
          <a:lstStyle/>
          <a:p>
            <a:r>
              <a:rPr lang="en-US" dirty="0"/>
              <a:t>The study uses an experimental design comparing LP and QP across three medical classification tasks: tumor classification, medical triage assessment, and COVID-19 case identification. Each task is solved using both LP and QP under consistent evaluation metrics for accuracy, margin width, and computational time.</a:t>
            </a:r>
          </a:p>
          <a:p>
            <a:r>
              <a:rPr lang="en-US" dirty="0"/>
              <a:t>Data preprocessing included feature scaling, formulation of mathematical models, and implementation using Python libraries: </a:t>
            </a:r>
            <a:r>
              <a:rPr lang="en-US" dirty="0" err="1"/>
              <a:t>PuLP</a:t>
            </a:r>
            <a:r>
              <a:rPr lang="en-US" dirty="0"/>
              <a:t> for LP and CVXPY for QP. Visualizations were generated using Matplotlib, and NumPy/scikit-learn were used for data handling.</a:t>
            </a:r>
          </a:p>
          <a:p>
            <a:r>
              <a:rPr lang="en-US" dirty="0"/>
              <a:t>Each classification problem was mathematically formulated with LP minimizing classification errors through violation variables, while QP used the SVM framework to maximize margin size with slack variables controlling misclassification.</a:t>
            </a:r>
          </a:p>
        </p:txBody>
      </p:sp>
    </p:spTree>
    <p:extLst>
      <p:ext uri="{BB962C8B-B14F-4D97-AF65-F5344CB8AC3E}">
        <p14:creationId xmlns:p14="http://schemas.microsoft.com/office/powerpoint/2010/main" val="1270864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F93A3-8B95-70EE-8027-097A57BAD0B2}"/>
              </a:ext>
            </a:extLst>
          </p:cNvPr>
          <p:cNvSpPr>
            <a:spLocks noGrp="1"/>
          </p:cNvSpPr>
          <p:nvPr>
            <p:ph type="title"/>
          </p:nvPr>
        </p:nvSpPr>
        <p:spPr>
          <a:xfrm>
            <a:off x="1069848" y="484632"/>
            <a:ext cx="10058400" cy="941832"/>
          </a:xfrm>
        </p:spPr>
        <p:txBody>
          <a:bodyPr/>
          <a:lstStyle/>
          <a:p>
            <a:r>
              <a:rPr lang="en-US" dirty="0"/>
              <a:t>Evaluation Plan &amp; Limitations</a:t>
            </a:r>
          </a:p>
        </p:txBody>
      </p:sp>
      <p:sp>
        <p:nvSpPr>
          <p:cNvPr id="3" name="Content Placeholder 2">
            <a:extLst>
              <a:ext uri="{FF2B5EF4-FFF2-40B4-BE49-F238E27FC236}">
                <a16:creationId xmlns:a16="http://schemas.microsoft.com/office/drawing/2014/main" id="{B0876EE0-9EAF-688A-0A09-7A51CAA6C964}"/>
              </a:ext>
            </a:extLst>
          </p:cNvPr>
          <p:cNvSpPr>
            <a:spLocks noGrp="1"/>
          </p:cNvSpPr>
          <p:nvPr>
            <p:ph idx="1"/>
          </p:nvPr>
        </p:nvSpPr>
        <p:spPr>
          <a:xfrm>
            <a:off x="1069848" y="1426464"/>
            <a:ext cx="10058400" cy="4745736"/>
          </a:xfrm>
        </p:spPr>
        <p:txBody>
          <a:bodyPr/>
          <a:lstStyle/>
          <a:p>
            <a:r>
              <a:rPr lang="en-US" dirty="0"/>
              <a:t>The analysis incorporated both quantitative metrics (accuracy, objective values, margin width, runtime) and qualitative assessments (interpretability, implementation complexity, clinical relevance).</a:t>
            </a:r>
          </a:p>
          <a:p>
            <a:r>
              <a:rPr lang="en-US" dirty="0"/>
              <a:t>Limitations included small dataset sizes, use of synthetic data for the triage problem, and the assumption of linear separability for both LP and QP models. Computational results may vary across hardware and solver configurations.</a:t>
            </a:r>
          </a:p>
          <a:p>
            <a:r>
              <a:rPr lang="en-US" dirty="0"/>
              <a:t>Ethical procedures were followed by using anonymized or synthetic data, stating assumptions clearly, and ensuring reproducibility through transparent implementation and publicly accessible code.</a:t>
            </a:r>
          </a:p>
        </p:txBody>
      </p:sp>
    </p:spTree>
    <p:extLst>
      <p:ext uri="{BB962C8B-B14F-4D97-AF65-F5344CB8AC3E}">
        <p14:creationId xmlns:p14="http://schemas.microsoft.com/office/powerpoint/2010/main" val="3770848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98A54-E16B-1445-D02B-B614DDA01853}"/>
              </a:ext>
            </a:extLst>
          </p:cNvPr>
          <p:cNvSpPr>
            <a:spLocks noGrp="1"/>
          </p:cNvSpPr>
          <p:nvPr>
            <p:ph type="title"/>
          </p:nvPr>
        </p:nvSpPr>
        <p:spPr/>
        <p:txBody>
          <a:bodyPr/>
          <a:lstStyle/>
          <a:p>
            <a:r>
              <a:rPr lang="en-US" dirty="0"/>
              <a:t>Datasets used in </a:t>
            </a:r>
            <a:r>
              <a:rPr lang="en-US" dirty="0" err="1">
                <a:solidFill>
                  <a:srgbClr val="FF0000"/>
                </a:solidFill>
              </a:rPr>
              <a:t>lp</a:t>
            </a:r>
            <a:r>
              <a:rPr lang="en-US" dirty="0"/>
              <a:t> &amp; </a:t>
            </a:r>
            <a:r>
              <a:rPr lang="en-US" dirty="0" err="1">
                <a:solidFill>
                  <a:srgbClr val="0070C0"/>
                </a:solidFill>
              </a:rPr>
              <a:t>qp</a:t>
            </a:r>
            <a:r>
              <a:rPr lang="en-US" dirty="0"/>
              <a:t> classification</a:t>
            </a:r>
          </a:p>
        </p:txBody>
      </p:sp>
      <p:sp>
        <p:nvSpPr>
          <p:cNvPr id="3" name="Text Placeholder 2">
            <a:extLst>
              <a:ext uri="{FF2B5EF4-FFF2-40B4-BE49-F238E27FC236}">
                <a16:creationId xmlns:a16="http://schemas.microsoft.com/office/drawing/2014/main" id="{F39E42FF-7851-A7A6-370E-F3D22A9E3DD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641208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9EFED-88C1-1383-CFBC-D77A2925A476}"/>
              </a:ext>
            </a:extLst>
          </p:cNvPr>
          <p:cNvSpPr>
            <a:spLocks noGrp="1"/>
          </p:cNvSpPr>
          <p:nvPr>
            <p:ph type="title"/>
          </p:nvPr>
        </p:nvSpPr>
        <p:spPr/>
        <p:txBody>
          <a:bodyPr/>
          <a:lstStyle/>
          <a:p>
            <a:r>
              <a:rPr lang="en-US" dirty="0"/>
              <a:t>Tumor Classification Dataset</a:t>
            </a:r>
          </a:p>
        </p:txBody>
      </p:sp>
      <p:sp>
        <p:nvSpPr>
          <p:cNvPr id="3" name="Text Placeholder 2">
            <a:extLst>
              <a:ext uri="{FF2B5EF4-FFF2-40B4-BE49-F238E27FC236}">
                <a16:creationId xmlns:a16="http://schemas.microsoft.com/office/drawing/2014/main" id="{C79E2623-CB7C-4A13-9A54-D0228180AC77}"/>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448622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112</TotalTime>
  <Words>1291</Words>
  <Application>Microsoft Office PowerPoint</Application>
  <PresentationFormat>Widescreen</PresentationFormat>
  <Paragraphs>297</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Rockwell</vt:lpstr>
      <vt:lpstr>Rockwell Condensed</vt:lpstr>
      <vt:lpstr>Rockwell Extra Bold</vt:lpstr>
      <vt:lpstr>Times New Roman</vt:lpstr>
      <vt:lpstr>Wingdings</vt:lpstr>
      <vt:lpstr>Wood Type</vt:lpstr>
      <vt:lpstr>Linear Programming and  Quadratic Programming  Approaches for Classification Problems </vt:lpstr>
      <vt:lpstr>Abstract</vt:lpstr>
      <vt:lpstr>Introduction</vt:lpstr>
      <vt:lpstr>Motivation for the Study</vt:lpstr>
      <vt:lpstr>methodology</vt:lpstr>
      <vt:lpstr>Research Design &amp; Approach</vt:lpstr>
      <vt:lpstr>Evaluation Plan &amp; Limitations</vt:lpstr>
      <vt:lpstr>Datasets used in lp &amp; qp classification</vt:lpstr>
      <vt:lpstr>Tumor Classification Dataset</vt:lpstr>
      <vt:lpstr>🟥 Malignant Tumors (R1) 10 samples × 2 features </vt:lpstr>
      <vt:lpstr>🟦 Benign Tumors (R2) 10 samples × 2 features </vt:lpstr>
      <vt:lpstr>Covid-19 dataset</vt:lpstr>
      <vt:lpstr>Positive Cases (8 samples)</vt:lpstr>
      <vt:lpstr>Negative Cases (8 samples)</vt:lpstr>
      <vt:lpstr>results</vt:lpstr>
      <vt:lpstr>Tumor Classification Results Linear Programming Approach </vt:lpstr>
      <vt:lpstr>Tumor Classification Results quadratic Programming Approach </vt:lpstr>
      <vt:lpstr>Summary of COVID-19 LP Classification Models</vt:lpstr>
      <vt:lpstr>COVID-19 classification results for five feature pairs using Linear Programming</vt:lpstr>
      <vt:lpstr>Summary of COVID-19 QP Classification Models</vt:lpstr>
      <vt:lpstr>COVID-19 classification results for five feature pairs using quadratic Programming</vt:lpstr>
      <vt:lpstr>Discussion &amp; conclusions</vt:lpstr>
      <vt:lpstr>Key Findings &amp; Performance</vt:lpstr>
      <vt:lpstr>Recommendations &amp; Guidelines</vt:lpstr>
      <vt:lpstr>Overall Conclusion</vt:lpstr>
      <vt:lpstr>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Jayques A. Nelson</dc:creator>
  <cp:lastModifiedBy>Jayques A. Nelson</cp:lastModifiedBy>
  <cp:revision>1</cp:revision>
  <dcterms:created xsi:type="dcterms:W3CDTF">2025-11-28T22:05:17Z</dcterms:created>
  <dcterms:modified xsi:type="dcterms:W3CDTF">2025-11-28T23:57:39Z</dcterms:modified>
</cp:coreProperties>
</file>