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59" r:id="rId8"/>
    <p:sldId id="260" r:id="rId9"/>
    <p:sldId id="261" r:id="rId10"/>
    <p:sldId id="281" r:id="rId11"/>
    <p:sldId id="283" r:id="rId12"/>
    <p:sldId id="285" r:id="rId13"/>
    <p:sldId id="262" r:id="rId14"/>
    <p:sldId id="272" r:id="rId15"/>
    <p:sldId id="274" r:id="rId16"/>
    <p:sldId id="273" r:id="rId17"/>
    <p:sldId id="275" r:id="rId18"/>
    <p:sldId id="276" r:id="rId19"/>
    <p:sldId id="284" r:id="rId20"/>
    <p:sldId id="277" r:id="rId21"/>
    <p:sldId id="278" r:id="rId22"/>
    <p:sldId id="279" r:id="rId23"/>
    <p:sldId id="280" r:id="rId24"/>
    <p:sldId id="267" r:id="rId25"/>
    <p:sldId id="26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6"/>
    <p:restoredTop sz="94719"/>
  </p:normalViewPr>
  <p:slideViewPr>
    <p:cSldViewPr snapToGrid="0">
      <p:cViewPr varScale="1">
        <p:scale>
          <a:sx n="96" d="100"/>
          <a:sy n="96" d="100"/>
        </p:scale>
        <p:origin x="19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2A478F-EBDC-446A-9FAB-46F0D45AD3E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7C8C6B27-2DD4-4277-9A70-44528BBC6882}">
      <dgm:prSet/>
      <dgm:spPr/>
      <dgm:t>
        <a:bodyPr/>
        <a:lstStyle/>
        <a:p>
          <a:pPr>
            <a:defRPr cap="all"/>
          </a:pPr>
          <a:r>
            <a:rPr lang="en-US" dirty="0"/>
            <a:t>Measures how effective Claflin’s cybersecurity awareness programs are.</a:t>
          </a:r>
        </a:p>
      </dgm:t>
    </dgm:pt>
    <dgm:pt modelId="{3BD409B9-DA42-4113-8288-64F78709AC11}" type="parTrans" cxnId="{7D98FCF5-89F0-4FFE-AFBC-0350520ACEB7}">
      <dgm:prSet/>
      <dgm:spPr/>
      <dgm:t>
        <a:bodyPr/>
        <a:lstStyle/>
        <a:p>
          <a:endParaRPr lang="en-US"/>
        </a:p>
      </dgm:t>
    </dgm:pt>
    <dgm:pt modelId="{E57E4584-9E5E-4AC7-9F1B-B8211B15B333}" type="sibTrans" cxnId="{7D98FCF5-89F0-4FFE-AFBC-0350520ACEB7}">
      <dgm:prSet/>
      <dgm:spPr/>
      <dgm:t>
        <a:bodyPr/>
        <a:lstStyle/>
        <a:p>
          <a:endParaRPr lang="en-US"/>
        </a:p>
      </dgm:t>
    </dgm:pt>
    <dgm:pt modelId="{CD9A44C9-F39A-47D2-A115-49DC1D487EAF}">
      <dgm:prSet/>
      <dgm:spPr/>
      <dgm:t>
        <a:bodyPr/>
        <a:lstStyle/>
        <a:p>
          <a:pPr>
            <a:defRPr cap="all"/>
          </a:pPr>
          <a:r>
            <a:rPr lang="en-US"/>
            <a:t>Examines whether training improves secure behavior and reduces cyber risks.</a:t>
          </a:r>
        </a:p>
      </dgm:t>
    </dgm:pt>
    <dgm:pt modelId="{51387732-388D-41D8-A2C2-FFE54B83D519}" type="parTrans" cxnId="{B4A19A64-09E3-4807-9F88-4CB51333B896}">
      <dgm:prSet/>
      <dgm:spPr/>
      <dgm:t>
        <a:bodyPr/>
        <a:lstStyle/>
        <a:p>
          <a:endParaRPr lang="en-US"/>
        </a:p>
      </dgm:t>
    </dgm:pt>
    <dgm:pt modelId="{02281264-844B-443A-A479-4C12B3F92E98}" type="sibTrans" cxnId="{B4A19A64-09E3-4807-9F88-4CB51333B896}">
      <dgm:prSet/>
      <dgm:spPr/>
      <dgm:t>
        <a:bodyPr/>
        <a:lstStyle/>
        <a:p>
          <a:endParaRPr lang="en-US"/>
        </a:p>
      </dgm:t>
    </dgm:pt>
    <dgm:pt modelId="{22CD8511-3D3B-43EA-8A31-BD6270D5168E}">
      <dgm:prSet/>
      <dgm:spPr/>
      <dgm:t>
        <a:bodyPr/>
        <a:lstStyle/>
        <a:p>
          <a:pPr>
            <a:defRPr cap="all"/>
          </a:pPr>
          <a:r>
            <a:rPr lang="en-US"/>
            <a:t>Identifies gaps in current training and evaluates customized learning approaches.</a:t>
          </a:r>
        </a:p>
      </dgm:t>
    </dgm:pt>
    <dgm:pt modelId="{A54F9DB7-2B95-4B3F-9487-A2B1D2D03489}" type="parTrans" cxnId="{6AA67F7F-128D-471E-8645-63A21C767B47}">
      <dgm:prSet/>
      <dgm:spPr/>
      <dgm:t>
        <a:bodyPr/>
        <a:lstStyle/>
        <a:p>
          <a:endParaRPr lang="en-US"/>
        </a:p>
      </dgm:t>
    </dgm:pt>
    <dgm:pt modelId="{9C86529A-8D2C-4225-9C02-CAF0FC77BF60}" type="sibTrans" cxnId="{6AA67F7F-128D-471E-8645-63A21C767B47}">
      <dgm:prSet/>
      <dgm:spPr/>
      <dgm:t>
        <a:bodyPr/>
        <a:lstStyle/>
        <a:p>
          <a:endParaRPr lang="en-US"/>
        </a:p>
      </dgm:t>
    </dgm:pt>
    <dgm:pt modelId="{6BC77120-61CC-46C0-8693-B259EB04D497}" type="pres">
      <dgm:prSet presAssocID="{862A478F-EBDC-446A-9FAB-46F0D45AD3E3}" presName="root" presStyleCnt="0">
        <dgm:presLayoutVars>
          <dgm:dir/>
          <dgm:resizeHandles val="exact"/>
        </dgm:presLayoutVars>
      </dgm:prSet>
      <dgm:spPr/>
    </dgm:pt>
    <dgm:pt modelId="{99542759-0C96-4969-B7AA-BE71D7B2915D}" type="pres">
      <dgm:prSet presAssocID="{7C8C6B27-2DD4-4277-9A70-44528BBC6882}" presName="compNode" presStyleCnt="0"/>
      <dgm:spPr/>
    </dgm:pt>
    <dgm:pt modelId="{41062F8C-8FF5-4DE9-A836-EFAF6359774C}" type="pres">
      <dgm:prSet presAssocID="{7C8C6B27-2DD4-4277-9A70-44528BBC6882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AF738D3-311B-4A0B-AE25-84E037E03ED7}" type="pres">
      <dgm:prSet presAssocID="{7C8C6B27-2DD4-4277-9A70-44528BBC68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E99F5A10-0562-4CCA-BC41-CA138121381E}" type="pres">
      <dgm:prSet presAssocID="{7C8C6B27-2DD4-4277-9A70-44528BBC6882}" presName="spaceRect" presStyleCnt="0"/>
      <dgm:spPr/>
    </dgm:pt>
    <dgm:pt modelId="{FBF747A0-C32F-4653-935C-88D27A17F56C}" type="pres">
      <dgm:prSet presAssocID="{7C8C6B27-2DD4-4277-9A70-44528BBC6882}" presName="textRect" presStyleLbl="revTx" presStyleIdx="0" presStyleCnt="3">
        <dgm:presLayoutVars>
          <dgm:chMax val="1"/>
          <dgm:chPref val="1"/>
        </dgm:presLayoutVars>
      </dgm:prSet>
      <dgm:spPr/>
    </dgm:pt>
    <dgm:pt modelId="{406FD901-7574-47FF-8621-860E5E40A708}" type="pres">
      <dgm:prSet presAssocID="{E57E4584-9E5E-4AC7-9F1B-B8211B15B333}" presName="sibTrans" presStyleCnt="0"/>
      <dgm:spPr/>
    </dgm:pt>
    <dgm:pt modelId="{D0BAD68B-250D-4E8F-8EDA-03A1B665CF2D}" type="pres">
      <dgm:prSet presAssocID="{CD9A44C9-F39A-47D2-A115-49DC1D487EAF}" presName="compNode" presStyleCnt="0"/>
      <dgm:spPr/>
    </dgm:pt>
    <dgm:pt modelId="{E195520F-9C98-4A22-A2E4-88E491B48044}" type="pres">
      <dgm:prSet presAssocID="{CD9A44C9-F39A-47D2-A115-49DC1D487EAF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DC5209A-158C-4C26-BC94-297218772AD0}" type="pres">
      <dgm:prSet presAssocID="{CD9A44C9-F39A-47D2-A115-49DC1D487EA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65A11251-90E2-4F3C-997E-6D9C4C527595}" type="pres">
      <dgm:prSet presAssocID="{CD9A44C9-F39A-47D2-A115-49DC1D487EAF}" presName="spaceRect" presStyleCnt="0"/>
      <dgm:spPr/>
    </dgm:pt>
    <dgm:pt modelId="{EF80B603-B3F7-470B-AFCB-0167DB6F4182}" type="pres">
      <dgm:prSet presAssocID="{CD9A44C9-F39A-47D2-A115-49DC1D487EAF}" presName="textRect" presStyleLbl="revTx" presStyleIdx="1" presStyleCnt="3">
        <dgm:presLayoutVars>
          <dgm:chMax val="1"/>
          <dgm:chPref val="1"/>
        </dgm:presLayoutVars>
      </dgm:prSet>
      <dgm:spPr/>
    </dgm:pt>
    <dgm:pt modelId="{91BFAE05-5F7D-47CC-82AC-30DEC1CBDE02}" type="pres">
      <dgm:prSet presAssocID="{02281264-844B-443A-A479-4C12B3F92E98}" presName="sibTrans" presStyleCnt="0"/>
      <dgm:spPr/>
    </dgm:pt>
    <dgm:pt modelId="{E2570EFD-C859-4885-9116-583C50515854}" type="pres">
      <dgm:prSet presAssocID="{22CD8511-3D3B-43EA-8A31-BD6270D5168E}" presName="compNode" presStyleCnt="0"/>
      <dgm:spPr/>
    </dgm:pt>
    <dgm:pt modelId="{898C15D6-9F7B-42D9-A623-D9AE1618D5B2}" type="pres">
      <dgm:prSet presAssocID="{22CD8511-3D3B-43EA-8A31-BD6270D5168E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59D4B91-C1DF-4915-9959-729091A8BD9D}" type="pres">
      <dgm:prSet presAssocID="{22CD8511-3D3B-43EA-8A31-BD6270D5168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B1CA5D3-EA13-4835-B812-1488699177AF}" type="pres">
      <dgm:prSet presAssocID="{22CD8511-3D3B-43EA-8A31-BD6270D5168E}" presName="spaceRect" presStyleCnt="0"/>
      <dgm:spPr/>
    </dgm:pt>
    <dgm:pt modelId="{7BB74B9B-C3C9-4BED-B134-57A93A89E61C}" type="pres">
      <dgm:prSet presAssocID="{22CD8511-3D3B-43EA-8A31-BD6270D5168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E859507-100C-4D1B-AE3A-B261E1B6F2F1}" type="presOf" srcId="{22CD8511-3D3B-43EA-8A31-BD6270D5168E}" destId="{7BB74B9B-C3C9-4BED-B134-57A93A89E61C}" srcOrd="0" destOrd="0" presId="urn:microsoft.com/office/officeart/2018/5/layout/IconLeafLabelList"/>
    <dgm:cxn modelId="{B4A19A64-09E3-4807-9F88-4CB51333B896}" srcId="{862A478F-EBDC-446A-9FAB-46F0D45AD3E3}" destId="{CD9A44C9-F39A-47D2-A115-49DC1D487EAF}" srcOrd="1" destOrd="0" parTransId="{51387732-388D-41D8-A2C2-FFE54B83D519}" sibTransId="{02281264-844B-443A-A479-4C12B3F92E98}"/>
    <dgm:cxn modelId="{6AA67F7F-128D-471E-8645-63A21C767B47}" srcId="{862A478F-EBDC-446A-9FAB-46F0D45AD3E3}" destId="{22CD8511-3D3B-43EA-8A31-BD6270D5168E}" srcOrd="2" destOrd="0" parTransId="{A54F9DB7-2B95-4B3F-9487-A2B1D2D03489}" sibTransId="{9C86529A-8D2C-4225-9C02-CAF0FC77BF60}"/>
    <dgm:cxn modelId="{88C911B3-58C0-46E3-B60E-4B469D34B9A0}" type="presOf" srcId="{862A478F-EBDC-446A-9FAB-46F0D45AD3E3}" destId="{6BC77120-61CC-46C0-8693-B259EB04D497}" srcOrd="0" destOrd="0" presId="urn:microsoft.com/office/officeart/2018/5/layout/IconLeafLabelList"/>
    <dgm:cxn modelId="{29703EC9-0B06-4276-A7FC-69A6ED27086B}" type="presOf" srcId="{7C8C6B27-2DD4-4277-9A70-44528BBC6882}" destId="{FBF747A0-C32F-4653-935C-88D27A17F56C}" srcOrd="0" destOrd="0" presId="urn:microsoft.com/office/officeart/2018/5/layout/IconLeafLabelList"/>
    <dgm:cxn modelId="{7D98FCF5-89F0-4FFE-AFBC-0350520ACEB7}" srcId="{862A478F-EBDC-446A-9FAB-46F0D45AD3E3}" destId="{7C8C6B27-2DD4-4277-9A70-44528BBC6882}" srcOrd="0" destOrd="0" parTransId="{3BD409B9-DA42-4113-8288-64F78709AC11}" sibTransId="{E57E4584-9E5E-4AC7-9F1B-B8211B15B333}"/>
    <dgm:cxn modelId="{81B6FBFA-F762-4AB9-B41D-D38BE5B30B8F}" type="presOf" srcId="{CD9A44C9-F39A-47D2-A115-49DC1D487EAF}" destId="{EF80B603-B3F7-470B-AFCB-0167DB6F4182}" srcOrd="0" destOrd="0" presId="urn:microsoft.com/office/officeart/2018/5/layout/IconLeafLabelList"/>
    <dgm:cxn modelId="{6221FA82-DC2F-43F0-B4B6-EA76BB264BF2}" type="presParOf" srcId="{6BC77120-61CC-46C0-8693-B259EB04D497}" destId="{99542759-0C96-4969-B7AA-BE71D7B2915D}" srcOrd="0" destOrd="0" presId="urn:microsoft.com/office/officeart/2018/5/layout/IconLeafLabelList"/>
    <dgm:cxn modelId="{A26C0F45-20B1-4021-B101-AE6213C3564C}" type="presParOf" srcId="{99542759-0C96-4969-B7AA-BE71D7B2915D}" destId="{41062F8C-8FF5-4DE9-A836-EFAF6359774C}" srcOrd="0" destOrd="0" presId="urn:microsoft.com/office/officeart/2018/5/layout/IconLeafLabelList"/>
    <dgm:cxn modelId="{9589FA24-4C3E-4B5A-9BDB-513DCB2D7090}" type="presParOf" srcId="{99542759-0C96-4969-B7AA-BE71D7B2915D}" destId="{4AF738D3-311B-4A0B-AE25-84E037E03ED7}" srcOrd="1" destOrd="0" presId="urn:microsoft.com/office/officeart/2018/5/layout/IconLeafLabelList"/>
    <dgm:cxn modelId="{AED860B3-EDF7-4D45-AEE3-AED2B1555011}" type="presParOf" srcId="{99542759-0C96-4969-B7AA-BE71D7B2915D}" destId="{E99F5A10-0562-4CCA-BC41-CA138121381E}" srcOrd="2" destOrd="0" presId="urn:microsoft.com/office/officeart/2018/5/layout/IconLeafLabelList"/>
    <dgm:cxn modelId="{F2BB3716-7FD9-494B-BDAB-33DA8387837E}" type="presParOf" srcId="{99542759-0C96-4969-B7AA-BE71D7B2915D}" destId="{FBF747A0-C32F-4653-935C-88D27A17F56C}" srcOrd="3" destOrd="0" presId="urn:microsoft.com/office/officeart/2018/5/layout/IconLeafLabelList"/>
    <dgm:cxn modelId="{4895A34F-54B4-4877-83E1-04BEC861AEC4}" type="presParOf" srcId="{6BC77120-61CC-46C0-8693-B259EB04D497}" destId="{406FD901-7574-47FF-8621-860E5E40A708}" srcOrd="1" destOrd="0" presId="urn:microsoft.com/office/officeart/2018/5/layout/IconLeafLabelList"/>
    <dgm:cxn modelId="{9096C205-EFD0-4713-BDB3-4CE9AA81EEEB}" type="presParOf" srcId="{6BC77120-61CC-46C0-8693-B259EB04D497}" destId="{D0BAD68B-250D-4E8F-8EDA-03A1B665CF2D}" srcOrd="2" destOrd="0" presId="urn:microsoft.com/office/officeart/2018/5/layout/IconLeafLabelList"/>
    <dgm:cxn modelId="{02725372-A56D-4C10-8D68-B23C85E45A68}" type="presParOf" srcId="{D0BAD68B-250D-4E8F-8EDA-03A1B665CF2D}" destId="{E195520F-9C98-4A22-A2E4-88E491B48044}" srcOrd="0" destOrd="0" presId="urn:microsoft.com/office/officeart/2018/5/layout/IconLeafLabelList"/>
    <dgm:cxn modelId="{3639F97F-E062-4422-8FDB-AE9F533000AD}" type="presParOf" srcId="{D0BAD68B-250D-4E8F-8EDA-03A1B665CF2D}" destId="{ADC5209A-158C-4C26-BC94-297218772AD0}" srcOrd="1" destOrd="0" presId="urn:microsoft.com/office/officeart/2018/5/layout/IconLeafLabelList"/>
    <dgm:cxn modelId="{29EA4DD2-BD69-480A-922C-A77575B1BF42}" type="presParOf" srcId="{D0BAD68B-250D-4E8F-8EDA-03A1B665CF2D}" destId="{65A11251-90E2-4F3C-997E-6D9C4C527595}" srcOrd="2" destOrd="0" presId="urn:microsoft.com/office/officeart/2018/5/layout/IconLeafLabelList"/>
    <dgm:cxn modelId="{CDF902D2-A91E-4921-A14C-1ED5B8C997BF}" type="presParOf" srcId="{D0BAD68B-250D-4E8F-8EDA-03A1B665CF2D}" destId="{EF80B603-B3F7-470B-AFCB-0167DB6F4182}" srcOrd="3" destOrd="0" presId="urn:microsoft.com/office/officeart/2018/5/layout/IconLeafLabelList"/>
    <dgm:cxn modelId="{834E5B10-C598-4FF9-A3D9-B2308C760DFE}" type="presParOf" srcId="{6BC77120-61CC-46C0-8693-B259EB04D497}" destId="{91BFAE05-5F7D-47CC-82AC-30DEC1CBDE02}" srcOrd="3" destOrd="0" presId="urn:microsoft.com/office/officeart/2018/5/layout/IconLeafLabelList"/>
    <dgm:cxn modelId="{EDE3F1EF-EAAE-44B4-BE94-C96F626967E7}" type="presParOf" srcId="{6BC77120-61CC-46C0-8693-B259EB04D497}" destId="{E2570EFD-C859-4885-9116-583C50515854}" srcOrd="4" destOrd="0" presId="urn:microsoft.com/office/officeart/2018/5/layout/IconLeafLabelList"/>
    <dgm:cxn modelId="{C6FCE150-4E1D-4A95-AB84-954481236609}" type="presParOf" srcId="{E2570EFD-C859-4885-9116-583C50515854}" destId="{898C15D6-9F7B-42D9-A623-D9AE1618D5B2}" srcOrd="0" destOrd="0" presId="urn:microsoft.com/office/officeart/2018/5/layout/IconLeafLabelList"/>
    <dgm:cxn modelId="{F921DA11-CDD1-4A2A-8AFA-DF3EF1143BDC}" type="presParOf" srcId="{E2570EFD-C859-4885-9116-583C50515854}" destId="{459D4B91-C1DF-4915-9959-729091A8BD9D}" srcOrd="1" destOrd="0" presId="urn:microsoft.com/office/officeart/2018/5/layout/IconLeafLabelList"/>
    <dgm:cxn modelId="{2C3F7B45-22F3-417F-A823-4D97659C23F7}" type="presParOf" srcId="{E2570EFD-C859-4885-9116-583C50515854}" destId="{CB1CA5D3-EA13-4835-B812-1488699177AF}" srcOrd="2" destOrd="0" presId="urn:microsoft.com/office/officeart/2018/5/layout/IconLeafLabelList"/>
    <dgm:cxn modelId="{5852BE53-ADE0-458F-A3D1-1A7D446F94AE}" type="presParOf" srcId="{E2570EFD-C859-4885-9116-583C50515854}" destId="{7BB74B9B-C3C9-4BED-B134-57A93A89E61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6C8A17-484C-4D05-AE04-F160C7CAF01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1890C4A-1246-4596-81CD-399A2E192942}">
      <dgm:prSet/>
      <dgm:spPr/>
      <dgm:t>
        <a:bodyPr/>
        <a:lstStyle/>
        <a:p>
          <a:r>
            <a:rPr lang="en-US"/>
            <a:t>Students invited through university email.</a:t>
          </a:r>
        </a:p>
      </dgm:t>
    </dgm:pt>
    <dgm:pt modelId="{CAF4420E-2148-4C75-887F-AA6BB8502F19}" type="parTrans" cxnId="{FBA60FCE-C09E-43AE-88A7-DB1C257CB7E2}">
      <dgm:prSet/>
      <dgm:spPr/>
      <dgm:t>
        <a:bodyPr/>
        <a:lstStyle/>
        <a:p>
          <a:endParaRPr lang="en-US"/>
        </a:p>
      </dgm:t>
    </dgm:pt>
    <dgm:pt modelId="{9C3FB75B-6D8F-41AF-97A4-9AECDFE895D3}" type="sibTrans" cxnId="{FBA60FCE-C09E-43AE-88A7-DB1C257CB7E2}">
      <dgm:prSet/>
      <dgm:spPr/>
      <dgm:t>
        <a:bodyPr/>
        <a:lstStyle/>
        <a:p>
          <a:endParaRPr lang="en-US"/>
        </a:p>
      </dgm:t>
    </dgm:pt>
    <dgm:pt modelId="{2A99C253-DE0C-472E-B5DF-51D246101A25}">
      <dgm:prSet/>
      <dgm:spPr/>
      <dgm:t>
        <a:bodyPr/>
        <a:lstStyle/>
        <a:p>
          <a:r>
            <a:rPr lang="en-US"/>
            <a:t>Effort made to include students from all academic levels and majors.</a:t>
          </a:r>
        </a:p>
      </dgm:t>
    </dgm:pt>
    <dgm:pt modelId="{ACBBFBB7-3E04-4648-BD26-C9411DDABC84}" type="parTrans" cxnId="{1DEEC3B3-D792-497D-84B7-2736C7E9D5F2}">
      <dgm:prSet/>
      <dgm:spPr/>
      <dgm:t>
        <a:bodyPr/>
        <a:lstStyle/>
        <a:p>
          <a:endParaRPr lang="en-US"/>
        </a:p>
      </dgm:t>
    </dgm:pt>
    <dgm:pt modelId="{9CC11C65-8A42-46CF-BFDD-259E2544E5FB}" type="sibTrans" cxnId="{1DEEC3B3-D792-497D-84B7-2736C7E9D5F2}">
      <dgm:prSet/>
      <dgm:spPr/>
      <dgm:t>
        <a:bodyPr/>
        <a:lstStyle/>
        <a:p>
          <a:endParaRPr lang="en-US"/>
        </a:p>
      </dgm:t>
    </dgm:pt>
    <dgm:pt modelId="{F4912F12-7D2F-4D13-98D2-8801546C2BFE}">
      <dgm:prSet/>
      <dgm:spPr/>
      <dgm:t>
        <a:bodyPr/>
        <a:lstStyle/>
        <a:p>
          <a:r>
            <a:rPr lang="en-US"/>
            <a:t>Expected participation: </a:t>
          </a:r>
          <a:r>
            <a:rPr lang="en-US" b="1"/>
            <a:t>10–50 students</a:t>
          </a:r>
          <a:r>
            <a:rPr lang="en-US"/>
            <a:t> for training and surveys.</a:t>
          </a:r>
        </a:p>
      </dgm:t>
    </dgm:pt>
    <dgm:pt modelId="{1EA69CAB-5C8C-4887-AFD0-352BC5186CAB}" type="parTrans" cxnId="{2F170D05-DE33-49FE-9990-7E60D4B22DE4}">
      <dgm:prSet/>
      <dgm:spPr/>
      <dgm:t>
        <a:bodyPr/>
        <a:lstStyle/>
        <a:p>
          <a:endParaRPr lang="en-US"/>
        </a:p>
      </dgm:t>
    </dgm:pt>
    <dgm:pt modelId="{F6177341-07BF-4C48-AB62-C3DE3ECE879F}" type="sibTrans" cxnId="{2F170D05-DE33-49FE-9990-7E60D4B22DE4}">
      <dgm:prSet/>
      <dgm:spPr/>
      <dgm:t>
        <a:bodyPr/>
        <a:lstStyle/>
        <a:p>
          <a:endParaRPr lang="en-US"/>
        </a:p>
      </dgm:t>
    </dgm:pt>
    <dgm:pt modelId="{3BC46498-5A88-4ABB-A90F-5C2D3C8177E0}" type="pres">
      <dgm:prSet presAssocID="{BB6C8A17-484C-4D05-AE04-F160C7CAF01E}" presName="root" presStyleCnt="0">
        <dgm:presLayoutVars>
          <dgm:dir/>
          <dgm:resizeHandles val="exact"/>
        </dgm:presLayoutVars>
      </dgm:prSet>
      <dgm:spPr/>
    </dgm:pt>
    <dgm:pt modelId="{EA86C96A-E134-49E9-9CBB-5F1B35FF9180}" type="pres">
      <dgm:prSet presAssocID="{41890C4A-1246-4596-81CD-399A2E192942}" presName="compNode" presStyleCnt="0"/>
      <dgm:spPr/>
    </dgm:pt>
    <dgm:pt modelId="{D6923B28-0AC7-463F-981E-2CBCD61CE146}" type="pres">
      <dgm:prSet presAssocID="{41890C4A-1246-4596-81CD-399A2E19294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0A71D73-FF76-4459-8783-73C7160D4FD5}" type="pres">
      <dgm:prSet presAssocID="{41890C4A-1246-4596-81CD-399A2E192942}" presName="spaceRect" presStyleCnt="0"/>
      <dgm:spPr/>
    </dgm:pt>
    <dgm:pt modelId="{DB4968DC-D436-4EDA-B851-4092BF0119FE}" type="pres">
      <dgm:prSet presAssocID="{41890C4A-1246-4596-81CD-399A2E192942}" presName="textRect" presStyleLbl="revTx" presStyleIdx="0" presStyleCnt="3">
        <dgm:presLayoutVars>
          <dgm:chMax val="1"/>
          <dgm:chPref val="1"/>
        </dgm:presLayoutVars>
      </dgm:prSet>
      <dgm:spPr/>
    </dgm:pt>
    <dgm:pt modelId="{B2FF5AE8-2D0A-481D-B59F-119307682E84}" type="pres">
      <dgm:prSet presAssocID="{9C3FB75B-6D8F-41AF-97A4-9AECDFE895D3}" presName="sibTrans" presStyleCnt="0"/>
      <dgm:spPr/>
    </dgm:pt>
    <dgm:pt modelId="{CDE7E957-BAFA-4872-A9EC-FAAB99D4411F}" type="pres">
      <dgm:prSet presAssocID="{2A99C253-DE0C-472E-B5DF-51D246101A25}" presName="compNode" presStyleCnt="0"/>
      <dgm:spPr/>
    </dgm:pt>
    <dgm:pt modelId="{D65A7447-BCDB-4946-A96E-4F6DD456836F}" type="pres">
      <dgm:prSet presAssocID="{2A99C253-DE0C-472E-B5DF-51D246101A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4D09114A-6C0A-4E8B-A1FF-78D61733839A}" type="pres">
      <dgm:prSet presAssocID="{2A99C253-DE0C-472E-B5DF-51D246101A25}" presName="spaceRect" presStyleCnt="0"/>
      <dgm:spPr/>
    </dgm:pt>
    <dgm:pt modelId="{E5E71359-625D-48AD-A79D-158FD052A983}" type="pres">
      <dgm:prSet presAssocID="{2A99C253-DE0C-472E-B5DF-51D246101A25}" presName="textRect" presStyleLbl="revTx" presStyleIdx="1" presStyleCnt="3">
        <dgm:presLayoutVars>
          <dgm:chMax val="1"/>
          <dgm:chPref val="1"/>
        </dgm:presLayoutVars>
      </dgm:prSet>
      <dgm:spPr/>
    </dgm:pt>
    <dgm:pt modelId="{A7345BA5-2D64-4182-A9F0-0210C59E4F1E}" type="pres">
      <dgm:prSet presAssocID="{9CC11C65-8A42-46CF-BFDD-259E2544E5FB}" presName="sibTrans" presStyleCnt="0"/>
      <dgm:spPr/>
    </dgm:pt>
    <dgm:pt modelId="{DFF8C870-142D-4F64-861D-7DD03F5BCB61}" type="pres">
      <dgm:prSet presAssocID="{F4912F12-7D2F-4D13-98D2-8801546C2BFE}" presName="compNode" presStyleCnt="0"/>
      <dgm:spPr/>
    </dgm:pt>
    <dgm:pt modelId="{8AD59C08-9412-4E1F-90E6-F94E818E8710}" type="pres">
      <dgm:prSet presAssocID="{F4912F12-7D2F-4D13-98D2-8801546C2BF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3F092734-F5B2-4D89-AFC7-585D731DDDF0}" type="pres">
      <dgm:prSet presAssocID="{F4912F12-7D2F-4D13-98D2-8801546C2BFE}" presName="spaceRect" presStyleCnt="0"/>
      <dgm:spPr/>
    </dgm:pt>
    <dgm:pt modelId="{18012C2E-B313-4E5E-98E4-CBBD74AC10E3}" type="pres">
      <dgm:prSet presAssocID="{F4912F12-7D2F-4D13-98D2-8801546C2BF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F170D05-DE33-49FE-9990-7E60D4B22DE4}" srcId="{BB6C8A17-484C-4D05-AE04-F160C7CAF01E}" destId="{F4912F12-7D2F-4D13-98D2-8801546C2BFE}" srcOrd="2" destOrd="0" parTransId="{1EA69CAB-5C8C-4887-AFD0-352BC5186CAB}" sibTransId="{F6177341-07BF-4C48-AB62-C3DE3ECE879F}"/>
    <dgm:cxn modelId="{2BD81634-7EB1-483F-96A2-A0C748669415}" type="presOf" srcId="{F4912F12-7D2F-4D13-98D2-8801546C2BFE}" destId="{18012C2E-B313-4E5E-98E4-CBBD74AC10E3}" srcOrd="0" destOrd="0" presId="urn:microsoft.com/office/officeart/2018/2/layout/IconLabelList"/>
    <dgm:cxn modelId="{C7F75D3F-491B-4AD1-BC30-694C4A379517}" type="presOf" srcId="{2A99C253-DE0C-472E-B5DF-51D246101A25}" destId="{E5E71359-625D-48AD-A79D-158FD052A983}" srcOrd="0" destOrd="0" presId="urn:microsoft.com/office/officeart/2018/2/layout/IconLabelList"/>
    <dgm:cxn modelId="{CE977578-EAE0-4D35-97F6-ADAC8F455198}" type="presOf" srcId="{BB6C8A17-484C-4D05-AE04-F160C7CAF01E}" destId="{3BC46498-5A88-4ABB-A90F-5C2D3C8177E0}" srcOrd="0" destOrd="0" presId="urn:microsoft.com/office/officeart/2018/2/layout/IconLabelList"/>
    <dgm:cxn modelId="{1DEEC3B3-D792-497D-84B7-2736C7E9D5F2}" srcId="{BB6C8A17-484C-4D05-AE04-F160C7CAF01E}" destId="{2A99C253-DE0C-472E-B5DF-51D246101A25}" srcOrd="1" destOrd="0" parTransId="{ACBBFBB7-3E04-4648-BD26-C9411DDABC84}" sibTransId="{9CC11C65-8A42-46CF-BFDD-259E2544E5FB}"/>
    <dgm:cxn modelId="{FBA60FCE-C09E-43AE-88A7-DB1C257CB7E2}" srcId="{BB6C8A17-484C-4D05-AE04-F160C7CAF01E}" destId="{41890C4A-1246-4596-81CD-399A2E192942}" srcOrd="0" destOrd="0" parTransId="{CAF4420E-2148-4C75-887F-AA6BB8502F19}" sibTransId="{9C3FB75B-6D8F-41AF-97A4-9AECDFE895D3}"/>
    <dgm:cxn modelId="{FE8E8BFE-F051-428F-A22C-286BB7228C60}" type="presOf" srcId="{41890C4A-1246-4596-81CD-399A2E192942}" destId="{DB4968DC-D436-4EDA-B851-4092BF0119FE}" srcOrd="0" destOrd="0" presId="urn:microsoft.com/office/officeart/2018/2/layout/IconLabelList"/>
    <dgm:cxn modelId="{E8762CBC-B663-4BB3-BB78-31873D13FF9B}" type="presParOf" srcId="{3BC46498-5A88-4ABB-A90F-5C2D3C8177E0}" destId="{EA86C96A-E134-49E9-9CBB-5F1B35FF9180}" srcOrd="0" destOrd="0" presId="urn:microsoft.com/office/officeart/2018/2/layout/IconLabelList"/>
    <dgm:cxn modelId="{FCEBC2F3-EB4A-49A6-9DDD-92FE958DD75D}" type="presParOf" srcId="{EA86C96A-E134-49E9-9CBB-5F1B35FF9180}" destId="{D6923B28-0AC7-463F-981E-2CBCD61CE146}" srcOrd="0" destOrd="0" presId="urn:microsoft.com/office/officeart/2018/2/layout/IconLabelList"/>
    <dgm:cxn modelId="{91CE64DF-72B2-4217-BE4B-7BF30FDADBBA}" type="presParOf" srcId="{EA86C96A-E134-49E9-9CBB-5F1B35FF9180}" destId="{B0A71D73-FF76-4459-8783-73C7160D4FD5}" srcOrd="1" destOrd="0" presId="urn:microsoft.com/office/officeart/2018/2/layout/IconLabelList"/>
    <dgm:cxn modelId="{82DEDC90-778A-4C27-861F-2123CD050A98}" type="presParOf" srcId="{EA86C96A-E134-49E9-9CBB-5F1B35FF9180}" destId="{DB4968DC-D436-4EDA-B851-4092BF0119FE}" srcOrd="2" destOrd="0" presId="urn:microsoft.com/office/officeart/2018/2/layout/IconLabelList"/>
    <dgm:cxn modelId="{1086BB4E-9629-4732-9883-174DE47D83E5}" type="presParOf" srcId="{3BC46498-5A88-4ABB-A90F-5C2D3C8177E0}" destId="{B2FF5AE8-2D0A-481D-B59F-119307682E84}" srcOrd="1" destOrd="0" presId="urn:microsoft.com/office/officeart/2018/2/layout/IconLabelList"/>
    <dgm:cxn modelId="{E80C8479-4B99-4591-87F3-7CDCD3E5073C}" type="presParOf" srcId="{3BC46498-5A88-4ABB-A90F-5C2D3C8177E0}" destId="{CDE7E957-BAFA-4872-A9EC-FAAB99D4411F}" srcOrd="2" destOrd="0" presId="urn:microsoft.com/office/officeart/2018/2/layout/IconLabelList"/>
    <dgm:cxn modelId="{6E731A19-637B-421D-A080-46F56B9EEC4A}" type="presParOf" srcId="{CDE7E957-BAFA-4872-A9EC-FAAB99D4411F}" destId="{D65A7447-BCDB-4946-A96E-4F6DD456836F}" srcOrd="0" destOrd="0" presId="urn:microsoft.com/office/officeart/2018/2/layout/IconLabelList"/>
    <dgm:cxn modelId="{288E90E5-11EC-4E99-8968-9C272E2EDF9A}" type="presParOf" srcId="{CDE7E957-BAFA-4872-A9EC-FAAB99D4411F}" destId="{4D09114A-6C0A-4E8B-A1FF-78D61733839A}" srcOrd="1" destOrd="0" presId="urn:microsoft.com/office/officeart/2018/2/layout/IconLabelList"/>
    <dgm:cxn modelId="{19BA1527-6113-4686-85BF-637BD6F1B5A6}" type="presParOf" srcId="{CDE7E957-BAFA-4872-A9EC-FAAB99D4411F}" destId="{E5E71359-625D-48AD-A79D-158FD052A983}" srcOrd="2" destOrd="0" presId="urn:microsoft.com/office/officeart/2018/2/layout/IconLabelList"/>
    <dgm:cxn modelId="{C5CAF063-2A01-4BD4-ADB5-794A0ED374DE}" type="presParOf" srcId="{3BC46498-5A88-4ABB-A90F-5C2D3C8177E0}" destId="{A7345BA5-2D64-4182-A9F0-0210C59E4F1E}" srcOrd="3" destOrd="0" presId="urn:microsoft.com/office/officeart/2018/2/layout/IconLabelList"/>
    <dgm:cxn modelId="{9D105E70-9420-4260-B4D2-6ABB6CF1F27C}" type="presParOf" srcId="{3BC46498-5A88-4ABB-A90F-5C2D3C8177E0}" destId="{DFF8C870-142D-4F64-861D-7DD03F5BCB61}" srcOrd="4" destOrd="0" presId="urn:microsoft.com/office/officeart/2018/2/layout/IconLabelList"/>
    <dgm:cxn modelId="{0148BDDE-CE03-4D4C-A944-2FBA04C29118}" type="presParOf" srcId="{DFF8C870-142D-4F64-861D-7DD03F5BCB61}" destId="{8AD59C08-9412-4E1F-90E6-F94E818E8710}" srcOrd="0" destOrd="0" presId="urn:microsoft.com/office/officeart/2018/2/layout/IconLabelList"/>
    <dgm:cxn modelId="{7830B8B9-2CBC-44BE-BA75-07543215413A}" type="presParOf" srcId="{DFF8C870-142D-4F64-861D-7DD03F5BCB61}" destId="{3F092734-F5B2-4D89-AFC7-585D731DDDF0}" srcOrd="1" destOrd="0" presId="urn:microsoft.com/office/officeart/2018/2/layout/IconLabelList"/>
    <dgm:cxn modelId="{C2538B24-4CF4-45AC-A1C3-425971AA8057}" type="presParOf" srcId="{DFF8C870-142D-4F64-861D-7DD03F5BCB61}" destId="{18012C2E-B313-4E5E-98E4-CBBD74AC10E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F09B98-DE3E-4B0F-9BD0-4B499002F12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44BA921-4625-4E6E-84E4-8D377806B800}">
      <dgm:prSet/>
      <dgm:spPr/>
      <dgm:t>
        <a:bodyPr/>
        <a:lstStyle/>
        <a:p>
          <a:r>
            <a:rPr lang="en-US"/>
            <a:t>The study uses a small, institution-specific sample, which may limit how well the results apply to other universities.</a:t>
          </a:r>
        </a:p>
      </dgm:t>
    </dgm:pt>
    <dgm:pt modelId="{E14259F1-7457-4AFC-8E1A-5B9D0EB36D94}" type="parTrans" cxnId="{3DD93275-C763-4AA5-8E8C-1CD99906A1F8}">
      <dgm:prSet/>
      <dgm:spPr/>
      <dgm:t>
        <a:bodyPr/>
        <a:lstStyle/>
        <a:p>
          <a:endParaRPr lang="en-US"/>
        </a:p>
      </dgm:t>
    </dgm:pt>
    <dgm:pt modelId="{F14C594B-A681-4C5D-89F7-406B802F026B}" type="sibTrans" cxnId="{3DD93275-C763-4AA5-8E8C-1CD99906A1F8}">
      <dgm:prSet/>
      <dgm:spPr/>
      <dgm:t>
        <a:bodyPr/>
        <a:lstStyle/>
        <a:p>
          <a:endParaRPr lang="en-US"/>
        </a:p>
      </dgm:t>
    </dgm:pt>
    <dgm:pt modelId="{440C1DF7-FBC1-4EF7-82FF-4413ECB19AE2}">
      <dgm:prSet/>
      <dgm:spPr/>
      <dgm:t>
        <a:bodyPr/>
        <a:lstStyle/>
        <a:p>
          <a:r>
            <a:rPr lang="en-US"/>
            <a:t>Self-reported survey data may include response bias, such as participants overestimating their knowledge or confidence.</a:t>
          </a:r>
        </a:p>
      </dgm:t>
    </dgm:pt>
    <dgm:pt modelId="{13FA49CD-7873-4CD1-A10B-D173D99D8B9C}" type="parTrans" cxnId="{99C02940-2A72-4FB6-9E14-2028D764E21B}">
      <dgm:prSet/>
      <dgm:spPr/>
      <dgm:t>
        <a:bodyPr/>
        <a:lstStyle/>
        <a:p>
          <a:endParaRPr lang="en-US"/>
        </a:p>
      </dgm:t>
    </dgm:pt>
    <dgm:pt modelId="{EDE703EE-260F-4F57-922A-98B9AAB9209E}" type="sibTrans" cxnId="{99C02940-2A72-4FB6-9E14-2028D764E21B}">
      <dgm:prSet/>
      <dgm:spPr/>
      <dgm:t>
        <a:bodyPr/>
        <a:lstStyle/>
        <a:p>
          <a:endParaRPr lang="en-US"/>
        </a:p>
      </dgm:t>
    </dgm:pt>
    <dgm:pt modelId="{AF843F91-3404-4441-A062-185B7C0E9525}">
      <dgm:prSet/>
      <dgm:spPr/>
      <dgm:t>
        <a:bodyPr/>
        <a:lstStyle/>
        <a:p>
          <a:r>
            <a:rPr lang="en-US"/>
            <a:t>Prior exposure to cybersecurity (courses, jobs, personal experience) may influence results and cannot be fully controlled.</a:t>
          </a:r>
        </a:p>
      </dgm:t>
    </dgm:pt>
    <dgm:pt modelId="{7C78C6E1-5FC6-45E0-9691-08E04E2D3EAB}" type="parTrans" cxnId="{4C2FE064-1229-42B3-9F9E-173AC13A006D}">
      <dgm:prSet/>
      <dgm:spPr/>
      <dgm:t>
        <a:bodyPr/>
        <a:lstStyle/>
        <a:p>
          <a:endParaRPr lang="en-US"/>
        </a:p>
      </dgm:t>
    </dgm:pt>
    <dgm:pt modelId="{9DCAD0D3-78EF-4D52-BC3E-3350EB7080F6}" type="sibTrans" cxnId="{4C2FE064-1229-42B3-9F9E-173AC13A006D}">
      <dgm:prSet/>
      <dgm:spPr/>
      <dgm:t>
        <a:bodyPr/>
        <a:lstStyle/>
        <a:p>
          <a:endParaRPr lang="en-US"/>
        </a:p>
      </dgm:t>
    </dgm:pt>
    <dgm:pt modelId="{9D8F3E70-A973-435B-A079-3D3A2F7A5D72}">
      <dgm:prSet/>
      <dgm:spPr/>
      <dgm:t>
        <a:bodyPr/>
        <a:lstStyle/>
        <a:p>
          <a:r>
            <a:rPr lang="en-US"/>
            <a:t>The short time between pre- and post-surveys may not measure long-term knowledge or behavior change.</a:t>
          </a:r>
        </a:p>
      </dgm:t>
    </dgm:pt>
    <dgm:pt modelId="{D9742C8A-4D59-47E6-A598-33CADEF43F4D}" type="parTrans" cxnId="{C212B75C-666C-43CB-A946-E386DF0C5FC6}">
      <dgm:prSet/>
      <dgm:spPr/>
      <dgm:t>
        <a:bodyPr/>
        <a:lstStyle/>
        <a:p>
          <a:endParaRPr lang="en-US"/>
        </a:p>
      </dgm:t>
    </dgm:pt>
    <dgm:pt modelId="{624F1111-9592-4328-A133-811948761373}" type="sibTrans" cxnId="{C212B75C-666C-43CB-A946-E386DF0C5FC6}">
      <dgm:prSet/>
      <dgm:spPr/>
      <dgm:t>
        <a:bodyPr/>
        <a:lstStyle/>
        <a:p>
          <a:endParaRPr lang="en-US"/>
        </a:p>
      </dgm:t>
    </dgm:pt>
    <dgm:pt modelId="{356CB811-9448-4EDC-AD56-962E36C044EE}" type="pres">
      <dgm:prSet presAssocID="{92F09B98-DE3E-4B0F-9BD0-4B499002F12A}" presName="root" presStyleCnt="0">
        <dgm:presLayoutVars>
          <dgm:dir/>
          <dgm:resizeHandles val="exact"/>
        </dgm:presLayoutVars>
      </dgm:prSet>
      <dgm:spPr/>
    </dgm:pt>
    <dgm:pt modelId="{5A4AB100-0CDD-4A1D-8389-EADE60FA2447}" type="pres">
      <dgm:prSet presAssocID="{92F09B98-DE3E-4B0F-9BD0-4B499002F12A}" presName="container" presStyleCnt="0">
        <dgm:presLayoutVars>
          <dgm:dir/>
          <dgm:resizeHandles val="exact"/>
        </dgm:presLayoutVars>
      </dgm:prSet>
      <dgm:spPr/>
    </dgm:pt>
    <dgm:pt modelId="{AACF4D66-5DFA-4DE3-AA94-5335F8F3B4B6}" type="pres">
      <dgm:prSet presAssocID="{B44BA921-4625-4E6E-84E4-8D377806B800}" presName="compNode" presStyleCnt="0"/>
      <dgm:spPr/>
    </dgm:pt>
    <dgm:pt modelId="{1345A13A-32B7-4E2D-9D95-AA3DC42AB98E}" type="pres">
      <dgm:prSet presAssocID="{B44BA921-4625-4E6E-84E4-8D377806B800}" presName="iconBgRect" presStyleLbl="bgShp" presStyleIdx="0" presStyleCnt="4"/>
      <dgm:spPr/>
    </dgm:pt>
    <dgm:pt modelId="{7C88450E-1E31-497F-9797-41E358E31442}" type="pres">
      <dgm:prSet presAssocID="{B44BA921-4625-4E6E-84E4-8D377806B80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2B3A2F86-7DAA-4BB3-8A51-BECDC79D943E}" type="pres">
      <dgm:prSet presAssocID="{B44BA921-4625-4E6E-84E4-8D377806B800}" presName="spaceRect" presStyleCnt="0"/>
      <dgm:spPr/>
    </dgm:pt>
    <dgm:pt modelId="{42E0B7EA-E7AF-45DD-A815-547BAD6EE842}" type="pres">
      <dgm:prSet presAssocID="{B44BA921-4625-4E6E-84E4-8D377806B800}" presName="textRect" presStyleLbl="revTx" presStyleIdx="0" presStyleCnt="4">
        <dgm:presLayoutVars>
          <dgm:chMax val="1"/>
          <dgm:chPref val="1"/>
        </dgm:presLayoutVars>
      </dgm:prSet>
      <dgm:spPr/>
    </dgm:pt>
    <dgm:pt modelId="{FA916AAB-CD20-4162-BB0E-390895C3B19B}" type="pres">
      <dgm:prSet presAssocID="{F14C594B-A681-4C5D-89F7-406B802F026B}" presName="sibTrans" presStyleLbl="sibTrans2D1" presStyleIdx="0" presStyleCnt="0"/>
      <dgm:spPr/>
    </dgm:pt>
    <dgm:pt modelId="{44DBF341-E4AB-4871-A26A-F116C069274F}" type="pres">
      <dgm:prSet presAssocID="{440C1DF7-FBC1-4EF7-82FF-4413ECB19AE2}" presName="compNode" presStyleCnt="0"/>
      <dgm:spPr/>
    </dgm:pt>
    <dgm:pt modelId="{61E790C1-518B-4A4D-9973-DDF53972167F}" type="pres">
      <dgm:prSet presAssocID="{440C1DF7-FBC1-4EF7-82FF-4413ECB19AE2}" presName="iconBgRect" presStyleLbl="bgShp" presStyleIdx="1" presStyleCnt="4"/>
      <dgm:spPr/>
    </dgm:pt>
    <dgm:pt modelId="{0E6FDA1D-946B-499C-9B3F-82173BAEC380}" type="pres">
      <dgm:prSet presAssocID="{440C1DF7-FBC1-4EF7-82FF-4413ECB19AE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822EAA21-D10C-49B0-BA21-562C02A52714}" type="pres">
      <dgm:prSet presAssocID="{440C1DF7-FBC1-4EF7-82FF-4413ECB19AE2}" presName="spaceRect" presStyleCnt="0"/>
      <dgm:spPr/>
    </dgm:pt>
    <dgm:pt modelId="{DB7208B3-76DA-445A-9FDC-3EAA87FFD9E7}" type="pres">
      <dgm:prSet presAssocID="{440C1DF7-FBC1-4EF7-82FF-4413ECB19AE2}" presName="textRect" presStyleLbl="revTx" presStyleIdx="1" presStyleCnt="4">
        <dgm:presLayoutVars>
          <dgm:chMax val="1"/>
          <dgm:chPref val="1"/>
        </dgm:presLayoutVars>
      </dgm:prSet>
      <dgm:spPr/>
    </dgm:pt>
    <dgm:pt modelId="{F9FE2307-930A-49CE-ABD6-EF062B2271D6}" type="pres">
      <dgm:prSet presAssocID="{EDE703EE-260F-4F57-922A-98B9AAB9209E}" presName="sibTrans" presStyleLbl="sibTrans2D1" presStyleIdx="0" presStyleCnt="0"/>
      <dgm:spPr/>
    </dgm:pt>
    <dgm:pt modelId="{2CF3DE9F-3CDF-4DF9-AF77-278F16B3B9F5}" type="pres">
      <dgm:prSet presAssocID="{AF843F91-3404-4441-A062-185B7C0E9525}" presName="compNode" presStyleCnt="0"/>
      <dgm:spPr/>
    </dgm:pt>
    <dgm:pt modelId="{A231EF9F-17D7-4416-994E-44975885F16C}" type="pres">
      <dgm:prSet presAssocID="{AF843F91-3404-4441-A062-185B7C0E9525}" presName="iconBgRect" presStyleLbl="bgShp" presStyleIdx="2" presStyleCnt="4"/>
      <dgm:spPr/>
    </dgm:pt>
    <dgm:pt modelId="{29ADABC2-5852-423B-A656-5DB56DF485F1}" type="pres">
      <dgm:prSet presAssocID="{AF843F91-3404-4441-A062-185B7C0E952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A7A9ABFF-E431-4DF0-9651-B2252E936602}" type="pres">
      <dgm:prSet presAssocID="{AF843F91-3404-4441-A062-185B7C0E9525}" presName="spaceRect" presStyleCnt="0"/>
      <dgm:spPr/>
    </dgm:pt>
    <dgm:pt modelId="{1FE4F506-0F89-4C1F-9D30-B01B1DC0943E}" type="pres">
      <dgm:prSet presAssocID="{AF843F91-3404-4441-A062-185B7C0E9525}" presName="textRect" presStyleLbl="revTx" presStyleIdx="2" presStyleCnt="4">
        <dgm:presLayoutVars>
          <dgm:chMax val="1"/>
          <dgm:chPref val="1"/>
        </dgm:presLayoutVars>
      </dgm:prSet>
      <dgm:spPr/>
    </dgm:pt>
    <dgm:pt modelId="{A118EA6E-5D01-4D20-B47B-D770E3164049}" type="pres">
      <dgm:prSet presAssocID="{9DCAD0D3-78EF-4D52-BC3E-3350EB7080F6}" presName="sibTrans" presStyleLbl="sibTrans2D1" presStyleIdx="0" presStyleCnt="0"/>
      <dgm:spPr/>
    </dgm:pt>
    <dgm:pt modelId="{CD5372DF-FB82-4D6D-B063-4EB4E3723711}" type="pres">
      <dgm:prSet presAssocID="{9D8F3E70-A973-435B-A079-3D3A2F7A5D72}" presName="compNode" presStyleCnt="0"/>
      <dgm:spPr/>
    </dgm:pt>
    <dgm:pt modelId="{5CE3612A-22D6-4E6C-A290-AE319F683B3F}" type="pres">
      <dgm:prSet presAssocID="{9D8F3E70-A973-435B-A079-3D3A2F7A5D72}" presName="iconBgRect" presStyleLbl="bgShp" presStyleIdx="3" presStyleCnt="4"/>
      <dgm:spPr/>
    </dgm:pt>
    <dgm:pt modelId="{1D0A088E-89FA-4F79-A62F-233AB23D3653}" type="pres">
      <dgm:prSet presAssocID="{9D8F3E70-A973-435B-A079-3D3A2F7A5D7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D46115FE-A969-4848-B551-4202A3FEDA4B}" type="pres">
      <dgm:prSet presAssocID="{9D8F3E70-A973-435B-A079-3D3A2F7A5D72}" presName="spaceRect" presStyleCnt="0"/>
      <dgm:spPr/>
    </dgm:pt>
    <dgm:pt modelId="{C2841132-7C71-413E-A27B-DC9856ADBD83}" type="pres">
      <dgm:prSet presAssocID="{9D8F3E70-A973-435B-A079-3D3A2F7A5D7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1C01103-BC44-4309-844C-C60D876F9470}" type="presOf" srcId="{92F09B98-DE3E-4B0F-9BD0-4B499002F12A}" destId="{356CB811-9448-4EDC-AD56-962E36C044EE}" srcOrd="0" destOrd="0" presId="urn:microsoft.com/office/officeart/2018/2/layout/IconCircleList"/>
    <dgm:cxn modelId="{3328B915-377E-4D4D-ACF7-B650DF03B665}" type="presOf" srcId="{9DCAD0D3-78EF-4D52-BC3E-3350EB7080F6}" destId="{A118EA6E-5D01-4D20-B47B-D770E3164049}" srcOrd="0" destOrd="0" presId="urn:microsoft.com/office/officeart/2018/2/layout/IconCircleList"/>
    <dgm:cxn modelId="{5A14D436-32F3-4B60-93FC-2457EDB8949B}" type="presOf" srcId="{F14C594B-A681-4C5D-89F7-406B802F026B}" destId="{FA916AAB-CD20-4162-BB0E-390895C3B19B}" srcOrd="0" destOrd="0" presId="urn:microsoft.com/office/officeart/2018/2/layout/IconCircleList"/>
    <dgm:cxn modelId="{99C02940-2A72-4FB6-9E14-2028D764E21B}" srcId="{92F09B98-DE3E-4B0F-9BD0-4B499002F12A}" destId="{440C1DF7-FBC1-4EF7-82FF-4413ECB19AE2}" srcOrd="1" destOrd="0" parTransId="{13FA49CD-7873-4CD1-A10B-D173D99D8B9C}" sibTransId="{EDE703EE-260F-4F57-922A-98B9AAB9209E}"/>
    <dgm:cxn modelId="{327E474F-22EC-4754-B2E2-88A4CA1940A3}" type="presOf" srcId="{9D8F3E70-A973-435B-A079-3D3A2F7A5D72}" destId="{C2841132-7C71-413E-A27B-DC9856ADBD83}" srcOrd="0" destOrd="0" presId="urn:microsoft.com/office/officeart/2018/2/layout/IconCircleList"/>
    <dgm:cxn modelId="{C212B75C-666C-43CB-A946-E386DF0C5FC6}" srcId="{92F09B98-DE3E-4B0F-9BD0-4B499002F12A}" destId="{9D8F3E70-A973-435B-A079-3D3A2F7A5D72}" srcOrd="3" destOrd="0" parTransId="{D9742C8A-4D59-47E6-A598-33CADEF43F4D}" sibTransId="{624F1111-9592-4328-A133-811948761373}"/>
    <dgm:cxn modelId="{4C2FE064-1229-42B3-9F9E-173AC13A006D}" srcId="{92F09B98-DE3E-4B0F-9BD0-4B499002F12A}" destId="{AF843F91-3404-4441-A062-185B7C0E9525}" srcOrd="2" destOrd="0" parTransId="{7C78C6E1-5FC6-45E0-9691-08E04E2D3EAB}" sibTransId="{9DCAD0D3-78EF-4D52-BC3E-3350EB7080F6}"/>
    <dgm:cxn modelId="{6776A869-D282-43DC-B03A-AF1B1EE6E767}" type="presOf" srcId="{440C1DF7-FBC1-4EF7-82FF-4413ECB19AE2}" destId="{DB7208B3-76DA-445A-9FDC-3EAA87FFD9E7}" srcOrd="0" destOrd="0" presId="urn:microsoft.com/office/officeart/2018/2/layout/IconCircleList"/>
    <dgm:cxn modelId="{3DD93275-C763-4AA5-8E8C-1CD99906A1F8}" srcId="{92F09B98-DE3E-4B0F-9BD0-4B499002F12A}" destId="{B44BA921-4625-4E6E-84E4-8D377806B800}" srcOrd="0" destOrd="0" parTransId="{E14259F1-7457-4AFC-8E1A-5B9D0EB36D94}" sibTransId="{F14C594B-A681-4C5D-89F7-406B802F026B}"/>
    <dgm:cxn modelId="{3BC06676-FBC0-4072-A6DA-6FC6CDCE9608}" type="presOf" srcId="{AF843F91-3404-4441-A062-185B7C0E9525}" destId="{1FE4F506-0F89-4C1F-9D30-B01B1DC0943E}" srcOrd="0" destOrd="0" presId="urn:microsoft.com/office/officeart/2018/2/layout/IconCircleList"/>
    <dgm:cxn modelId="{13395990-781C-4FDD-BEBA-72D0005AD4EA}" type="presOf" srcId="{EDE703EE-260F-4F57-922A-98B9AAB9209E}" destId="{F9FE2307-930A-49CE-ABD6-EF062B2271D6}" srcOrd="0" destOrd="0" presId="urn:microsoft.com/office/officeart/2018/2/layout/IconCircleList"/>
    <dgm:cxn modelId="{8F5634C9-B190-4884-9151-35B48E862C6A}" type="presOf" srcId="{B44BA921-4625-4E6E-84E4-8D377806B800}" destId="{42E0B7EA-E7AF-45DD-A815-547BAD6EE842}" srcOrd="0" destOrd="0" presId="urn:microsoft.com/office/officeart/2018/2/layout/IconCircleList"/>
    <dgm:cxn modelId="{96903C76-ECE7-4EC9-8D8B-D1A6BCF0C739}" type="presParOf" srcId="{356CB811-9448-4EDC-AD56-962E36C044EE}" destId="{5A4AB100-0CDD-4A1D-8389-EADE60FA2447}" srcOrd="0" destOrd="0" presId="urn:microsoft.com/office/officeart/2018/2/layout/IconCircleList"/>
    <dgm:cxn modelId="{6742F3C1-FE85-4778-BDE2-AA868CEDDDEA}" type="presParOf" srcId="{5A4AB100-0CDD-4A1D-8389-EADE60FA2447}" destId="{AACF4D66-5DFA-4DE3-AA94-5335F8F3B4B6}" srcOrd="0" destOrd="0" presId="urn:microsoft.com/office/officeart/2018/2/layout/IconCircleList"/>
    <dgm:cxn modelId="{1AB5823F-3D61-457C-BFC2-9DE1F21542BC}" type="presParOf" srcId="{AACF4D66-5DFA-4DE3-AA94-5335F8F3B4B6}" destId="{1345A13A-32B7-4E2D-9D95-AA3DC42AB98E}" srcOrd="0" destOrd="0" presId="urn:microsoft.com/office/officeart/2018/2/layout/IconCircleList"/>
    <dgm:cxn modelId="{A514A211-C90E-4309-A51D-1791D8E0562C}" type="presParOf" srcId="{AACF4D66-5DFA-4DE3-AA94-5335F8F3B4B6}" destId="{7C88450E-1E31-497F-9797-41E358E31442}" srcOrd="1" destOrd="0" presId="urn:microsoft.com/office/officeart/2018/2/layout/IconCircleList"/>
    <dgm:cxn modelId="{A39A1138-CCFC-4E7E-9DB1-6346D6F9B97A}" type="presParOf" srcId="{AACF4D66-5DFA-4DE3-AA94-5335F8F3B4B6}" destId="{2B3A2F86-7DAA-4BB3-8A51-BECDC79D943E}" srcOrd="2" destOrd="0" presId="urn:microsoft.com/office/officeart/2018/2/layout/IconCircleList"/>
    <dgm:cxn modelId="{03B490C4-EDF9-49B1-93E6-295C7F0F937D}" type="presParOf" srcId="{AACF4D66-5DFA-4DE3-AA94-5335F8F3B4B6}" destId="{42E0B7EA-E7AF-45DD-A815-547BAD6EE842}" srcOrd="3" destOrd="0" presId="urn:microsoft.com/office/officeart/2018/2/layout/IconCircleList"/>
    <dgm:cxn modelId="{008ADCAB-2002-45DA-A0A9-B42DE7FD42C6}" type="presParOf" srcId="{5A4AB100-0CDD-4A1D-8389-EADE60FA2447}" destId="{FA916AAB-CD20-4162-BB0E-390895C3B19B}" srcOrd="1" destOrd="0" presId="urn:microsoft.com/office/officeart/2018/2/layout/IconCircleList"/>
    <dgm:cxn modelId="{CDE633CF-E994-4BDF-98BD-C77735404082}" type="presParOf" srcId="{5A4AB100-0CDD-4A1D-8389-EADE60FA2447}" destId="{44DBF341-E4AB-4871-A26A-F116C069274F}" srcOrd="2" destOrd="0" presId="urn:microsoft.com/office/officeart/2018/2/layout/IconCircleList"/>
    <dgm:cxn modelId="{B0EC196A-23A1-47C9-BCCC-EB0D45C9D1F8}" type="presParOf" srcId="{44DBF341-E4AB-4871-A26A-F116C069274F}" destId="{61E790C1-518B-4A4D-9973-DDF53972167F}" srcOrd="0" destOrd="0" presId="urn:microsoft.com/office/officeart/2018/2/layout/IconCircleList"/>
    <dgm:cxn modelId="{E3D3D848-9850-44BB-8CA1-F5E7CB5BFA09}" type="presParOf" srcId="{44DBF341-E4AB-4871-A26A-F116C069274F}" destId="{0E6FDA1D-946B-499C-9B3F-82173BAEC380}" srcOrd="1" destOrd="0" presId="urn:microsoft.com/office/officeart/2018/2/layout/IconCircleList"/>
    <dgm:cxn modelId="{00FE66F6-B068-48F5-B095-66B8F923D3E9}" type="presParOf" srcId="{44DBF341-E4AB-4871-A26A-F116C069274F}" destId="{822EAA21-D10C-49B0-BA21-562C02A52714}" srcOrd="2" destOrd="0" presId="urn:microsoft.com/office/officeart/2018/2/layout/IconCircleList"/>
    <dgm:cxn modelId="{B16C360D-3BBE-45D2-A988-C84D77AEB20E}" type="presParOf" srcId="{44DBF341-E4AB-4871-A26A-F116C069274F}" destId="{DB7208B3-76DA-445A-9FDC-3EAA87FFD9E7}" srcOrd="3" destOrd="0" presId="urn:microsoft.com/office/officeart/2018/2/layout/IconCircleList"/>
    <dgm:cxn modelId="{B68D151A-7FF7-490B-97D3-0E8796AD2178}" type="presParOf" srcId="{5A4AB100-0CDD-4A1D-8389-EADE60FA2447}" destId="{F9FE2307-930A-49CE-ABD6-EF062B2271D6}" srcOrd="3" destOrd="0" presId="urn:microsoft.com/office/officeart/2018/2/layout/IconCircleList"/>
    <dgm:cxn modelId="{06A697D8-3D4F-4973-9094-847C2B915409}" type="presParOf" srcId="{5A4AB100-0CDD-4A1D-8389-EADE60FA2447}" destId="{2CF3DE9F-3CDF-4DF9-AF77-278F16B3B9F5}" srcOrd="4" destOrd="0" presId="urn:microsoft.com/office/officeart/2018/2/layout/IconCircleList"/>
    <dgm:cxn modelId="{E74FB453-84A0-4A74-A78A-8E14753AE938}" type="presParOf" srcId="{2CF3DE9F-3CDF-4DF9-AF77-278F16B3B9F5}" destId="{A231EF9F-17D7-4416-994E-44975885F16C}" srcOrd="0" destOrd="0" presId="urn:microsoft.com/office/officeart/2018/2/layout/IconCircleList"/>
    <dgm:cxn modelId="{FE63E873-5798-4DE8-9979-5B4257258F62}" type="presParOf" srcId="{2CF3DE9F-3CDF-4DF9-AF77-278F16B3B9F5}" destId="{29ADABC2-5852-423B-A656-5DB56DF485F1}" srcOrd="1" destOrd="0" presId="urn:microsoft.com/office/officeart/2018/2/layout/IconCircleList"/>
    <dgm:cxn modelId="{0B90BF94-BE92-429F-AAF9-E88744C07A60}" type="presParOf" srcId="{2CF3DE9F-3CDF-4DF9-AF77-278F16B3B9F5}" destId="{A7A9ABFF-E431-4DF0-9651-B2252E936602}" srcOrd="2" destOrd="0" presId="urn:microsoft.com/office/officeart/2018/2/layout/IconCircleList"/>
    <dgm:cxn modelId="{A3B2A4DA-560A-4AB1-BB98-7C6159910573}" type="presParOf" srcId="{2CF3DE9F-3CDF-4DF9-AF77-278F16B3B9F5}" destId="{1FE4F506-0F89-4C1F-9D30-B01B1DC0943E}" srcOrd="3" destOrd="0" presId="urn:microsoft.com/office/officeart/2018/2/layout/IconCircleList"/>
    <dgm:cxn modelId="{CA44B0C9-E321-4352-B2C4-C8801746285D}" type="presParOf" srcId="{5A4AB100-0CDD-4A1D-8389-EADE60FA2447}" destId="{A118EA6E-5D01-4D20-B47B-D770E3164049}" srcOrd="5" destOrd="0" presId="urn:microsoft.com/office/officeart/2018/2/layout/IconCircleList"/>
    <dgm:cxn modelId="{36847616-3A79-4F05-9FBB-7E7AF7985472}" type="presParOf" srcId="{5A4AB100-0CDD-4A1D-8389-EADE60FA2447}" destId="{CD5372DF-FB82-4D6D-B063-4EB4E3723711}" srcOrd="6" destOrd="0" presId="urn:microsoft.com/office/officeart/2018/2/layout/IconCircleList"/>
    <dgm:cxn modelId="{F96C7E50-B978-4819-AD38-A74C821DC082}" type="presParOf" srcId="{CD5372DF-FB82-4D6D-B063-4EB4E3723711}" destId="{5CE3612A-22D6-4E6C-A290-AE319F683B3F}" srcOrd="0" destOrd="0" presId="urn:microsoft.com/office/officeart/2018/2/layout/IconCircleList"/>
    <dgm:cxn modelId="{6A1EAE41-DF72-4887-8819-F9DD0DDD3C2A}" type="presParOf" srcId="{CD5372DF-FB82-4D6D-B063-4EB4E3723711}" destId="{1D0A088E-89FA-4F79-A62F-233AB23D3653}" srcOrd="1" destOrd="0" presId="urn:microsoft.com/office/officeart/2018/2/layout/IconCircleList"/>
    <dgm:cxn modelId="{4571427E-7C6A-4AAD-879A-667CB935ECF7}" type="presParOf" srcId="{CD5372DF-FB82-4D6D-B063-4EB4E3723711}" destId="{D46115FE-A969-4848-B551-4202A3FEDA4B}" srcOrd="2" destOrd="0" presId="urn:microsoft.com/office/officeart/2018/2/layout/IconCircleList"/>
    <dgm:cxn modelId="{51644C12-15FC-4004-9365-6847A23B79BD}" type="presParOf" srcId="{CD5372DF-FB82-4D6D-B063-4EB4E3723711}" destId="{C2841132-7C71-413E-A27B-DC9856ADBD8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62F8C-8FF5-4DE9-A836-EFAF6359774C}">
      <dsp:nvSpPr>
        <dsp:cNvPr id="0" name=""/>
        <dsp:cNvSpPr/>
      </dsp:nvSpPr>
      <dsp:spPr>
        <a:xfrm>
          <a:off x="639687" y="376613"/>
          <a:ext cx="1715625" cy="171562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738D3-311B-4A0B-AE25-84E037E03ED7}">
      <dsp:nvSpPr>
        <dsp:cNvPr id="0" name=""/>
        <dsp:cNvSpPr/>
      </dsp:nvSpPr>
      <dsp:spPr>
        <a:xfrm>
          <a:off x="1005312" y="742238"/>
          <a:ext cx="984375" cy="984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747A0-C32F-4653-935C-88D27A17F56C}">
      <dsp:nvSpPr>
        <dsp:cNvPr id="0" name=""/>
        <dsp:cNvSpPr/>
      </dsp:nvSpPr>
      <dsp:spPr>
        <a:xfrm>
          <a:off x="91250" y="2626613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Measures how effective Claflin’s cybersecurity awareness programs are.</a:t>
          </a:r>
        </a:p>
      </dsp:txBody>
      <dsp:txXfrm>
        <a:off x="91250" y="2626613"/>
        <a:ext cx="2812500" cy="720000"/>
      </dsp:txXfrm>
    </dsp:sp>
    <dsp:sp modelId="{E195520F-9C98-4A22-A2E4-88E491B48044}">
      <dsp:nvSpPr>
        <dsp:cNvPr id="0" name=""/>
        <dsp:cNvSpPr/>
      </dsp:nvSpPr>
      <dsp:spPr>
        <a:xfrm>
          <a:off x="3944375" y="376613"/>
          <a:ext cx="1715625" cy="171562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5209A-158C-4C26-BC94-297218772AD0}">
      <dsp:nvSpPr>
        <dsp:cNvPr id="0" name=""/>
        <dsp:cNvSpPr/>
      </dsp:nvSpPr>
      <dsp:spPr>
        <a:xfrm>
          <a:off x="4310000" y="742238"/>
          <a:ext cx="984375" cy="984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0B603-B3F7-470B-AFCB-0167DB6F4182}">
      <dsp:nvSpPr>
        <dsp:cNvPr id="0" name=""/>
        <dsp:cNvSpPr/>
      </dsp:nvSpPr>
      <dsp:spPr>
        <a:xfrm>
          <a:off x="3395937" y="2626613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Examines whether training improves secure behavior and reduces cyber risks.</a:t>
          </a:r>
        </a:p>
      </dsp:txBody>
      <dsp:txXfrm>
        <a:off x="3395937" y="2626613"/>
        <a:ext cx="2812500" cy="720000"/>
      </dsp:txXfrm>
    </dsp:sp>
    <dsp:sp modelId="{898C15D6-9F7B-42D9-A623-D9AE1618D5B2}">
      <dsp:nvSpPr>
        <dsp:cNvPr id="0" name=""/>
        <dsp:cNvSpPr/>
      </dsp:nvSpPr>
      <dsp:spPr>
        <a:xfrm>
          <a:off x="7249062" y="376613"/>
          <a:ext cx="1715625" cy="171562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D4B91-C1DF-4915-9959-729091A8BD9D}">
      <dsp:nvSpPr>
        <dsp:cNvPr id="0" name=""/>
        <dsp:cNvSpPr/>
      </dsp:nvSpPr>
      <dsp:spPr>
        <a:xfrm>
          <a:off x="7614687" y="742238"/>
          <a:ext cx="984375" cy="984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74B9B-C3C9-4BED-B134-57A93A89E61C}">
      <dsp:nvSpPr>
        <dsp:cNvPr id="0" name=""/>
        <dsp:cNvSpPr/>
      </dsp:nvSpPr>
      <dsp:spPr>
        <a:xfrm>
          <a:off x="6700625" y="2626613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Identifies gaps in current training and evaluates customized learning approaches.</a:t>
          </a:r>
        </a:p>
      </dsp:txBody>
      <dsp:txXfrm>
        <a:off x="6700625" y="2626613"/>
        <a:ext cx="2812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23B28-0AC7-463F-981E-2CBCD61CE146}">
      <dsp:nvSpPr>
        <dsp:cNvPr id="0" name=""/>
        <dsp:cNvSpPr/>
      </dsp:nvSpPr>
      <dsp:spPr>
        <a:xfrm>
          <a:off x="916421" y="703352"/>
          <a:ext cx="1248996" cy="12489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968DC-D436-4EDA-B851-4092BF0119FE}">
      <dsp:nvSpPr>
        <dsp:cNvPr id="0" name=""/>
        <dsp:cNvSpPr/>
      </dsp:nvSpPr>
      <dsp:spPr>
        <a:xfrm>
          <a:off x="153146" y="2299874"/>
          <a:ext cx="27755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Students invited through university email.</a:t>
          </a:r>
        </a:p>
      </dsp:txBody>
      <dsp:txXfrm>
        <a:off x="153146" y="2299874"/>
        <a:ext cx="2775546" cy="720000"/>
      </dsp:txXfrm>
    </dsp:sp>
    <dsp:sp modelId="{D65A7447-BCDB-4946-A96E-4F6DD456836F}">
      <dsp:nvSpPr>
        <dsp:cNvPr id="0" name=""/>
        <dsp:cNvSpPr/>
      </dsp:nvSpPr>
      <dsp:spPr>
        <a:xfrm>
          <a:off x="4177689" y="703352"/>
          <a:ext cx="1248996" cy="12489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71359-625D-48AD-A79D-158FD052A983}">
      <dsp:nvSpPr>
        <dsp:cNvPr id="0" name=""/>
        <dsp:cNvSpPr/>
      </dsp:nvSpPr>
      <dsp:spPr>
        <a:xfrm>
          <a:off x="3414414" y="2299874"/>
          <a:ext cx="27755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Effort made to include students from all academic levels and majors.</a:t>
          </a:r>
        </a:p>
      </dsp:txBody>
      <dsp:txXfrm>
        <a:off x="3414414" y="2299874"/>
        <a:ext cx="2775546" cy="720000"/>
      </dsp:txXfrm>
    </dsp:sp>
    <dsp:sp modelId="{8AD59C08-9412-4E1F-90E6-F94E818E8710}">
      <dsp:nvSpPr>
        <dsp:cNvPr id="0" name=""/>
        <dsp:cNvSpPr/>
      </dsp:nvSpPr>
      <dsp:spPr>
        <a:xfrm>
          <a:off x="7438957" y="703352"/>
          <a:ext cx="1248996" cy="12489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12C2E-B313-4E5E-98E4-CBBD74AC10E3}">
      <dsp:nvSpPr>
        <dsp:cNvPr id="0" name=""/>
        <dsp:cNvSpPr/>
      </dsp:nvSpPr>
      <dsp:spPr>
        <a:xfrm>
          <a:off x="6675681" y="2299874"/>
          <a:ext cx="27755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Expected participation: </a:t>
          </a:r>
          <a:r>
            <a:rPr lang="en-US" sz="1800" b="1" kern="1200"/>
            <a:t>10–50 students</a:t>
          </a:r>
          <a:r>
            <a:rPr lang="en-US" sz="1800" kern="1200"/>
            <a:t> for training and surveys.</a:t>
          </a:r>
        </a:p>
      </dsp:txBody>
      <dsp:txXfrm>
        <a:off x="6675681" y="2299874"/>
        <a:ext cx="2775546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5A13A-32B7-4E2D-9D95-AA3DC42AB98E}">
      <dsp:nvSpPr>
        <dsp:cNvPr id="0" name=""/>
        <dsp:cNvSpPr/>
      </dsp:nvSpPr>
      <dsp:spPr>
        <a:xfrm>
          <a:off x="57854" y="288956"/>
          <a:ext cx="1256182" cy="12561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8450E-1E31-497F-9797-41E358E31442}">
      <dsp:nvSpPr>
        <dsp:cNvPr id="0" name=""/>
        <dsp:cNvSpPr/>
      </dsp:nvSpPr>
      <dsp:spPr>
        <a:xfrm>
          <a:off x="321652" y="552754"/>
          <a:ext cx="728586" cy="728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0B7EA-E7AF-45DD-A815-547BAD6EE842}">
      <dsp:nvSpPr>
        <dsp:cNvPr id="0" name=""/>
        <dsp:cNvSpPr/>
      </dsp:nvSpPr>
      <dsp:spPr>
        <a:xfrm>
          <a:off x="1583219" y="288956"/>
          <a:ext cx="2961002" cy="125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study uses a small, institution-specific sample, which may limit how well the results apply to other universities.</a:t>
          </a:r>
        </a:p>
      </dsp:txBody>
      <dsp:txXfrm>
        <a:off x="1583219" y="288956"/>
        <a:ext cx="2961002" cy="1256182"/>
      </dsp:txXfrm>
    </dsp:sp>
    <dsp:sp modelId="{61E790C1-518B-4A4D-9973-DDF53972167F}">
      <dsp:nvSpPr>
        <dsp:cNvPr id="0" name=""/>
        <dsp:cNvSpPr/>
      </dsp:nvSpPr>
      <dsp:spPr>
        <a:xfrm>
          <a:off x="5060153" y="288956"/>
          <a:ext cx="1256182" cy="12561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FDA1D-946B-499C-9B3F-82173BAEC380}">
      <dsp:nvSpPr>
        <dsp:cNvPr id="0" name=""/>
        <dsp:cNvSpPr/>
      </dsp:nvSpPr>
      <dsp:spPr>
        <a:xfrm>
          <a:off x="5323952" y="552754"/>
          <a:ext cx="728586" cy="728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208B3-76DA-445A-9FDC-3EAA87FFD9E7}">
      <dsp:nvSpPr>
        <dsp:cNvPr id="0" name=""/>
        <dsp:cNvSpPr/>
      </dsp:nvSpPr>
      <dsp:spPr>
        <a:xfrm>
          <a:off x="6585518" y="288956"/>
          <a:ext cx="2961002" cy="125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Self-reported survey data may include response bias, such as participants overestimating their knowledge or confidence.</a:t>
          </a:r>
        </a:p>
      </dsp:txBody>
      <dsp:txXfrm>
        <a:off x="6585518" y="288956"/>
        <a:ext cx="2961002" cy="1256182"/>
      </dsp:txXfrm>
    </dsp:sp>
    <dsp:sp modelId="{A231EF9F-17D7-4416-994E-44975885F16C}">
      <dsp:nvSpPr>
        <dsp:cNvPr id="0" name=""/>
        <dsp:cNvSpPr/>
      </dsp:nvSpPr>
      <dsp:spPr>
        <a:xfrm>
          <a:off x="57854" y="2178087"/>
          <a:ext cx="1256182" cy="12561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DABC2-5852-423B-A656-5DB56DF485F1}">
      <dsp:nvSpPr>
        <dsp:cNvPr id="0" name=""/>
        <dsp:cNvSpPr/>
      </dsp:nvSpPr>
      <dsp:spPr>
        <a:xfrm>
          <a:off x="321652" y="2441886"/>
          <a:ext cx="728586" cy="728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4F506-0F89-4C1F-9D30-B01B1DC0943E}">
      <dsp:nvSpPr>
        <dsp:cNvPr id="0" name=""/>
        <dsp:cNvSpPr/>
      </dsp:nvSpPr>
      <dsp:spPr>
        <a:xfrm>
          <a:off x="1583219" y="2178087"/>
          <a:ext cx="2961002" cy="125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Prior exposure to cybersecurity (courses, jobs, personal experience) may influence results and cannot be fully controlled.</a:t>
          </a:r>
        </a:p>
      </dsp:txBody>
      <dsp:txXfrm>
        <a:off x="1583219" y="2178087"/>
        <a:ext cx="2961002" cy="1256182"/>
      </dsp:txXfrm>
    </dsp:sp>
    <dsp:sp modelId="{5CE3612A-22D6-4E6C-A290-AE319F683B3F}">
      <dsp:nvSpPr>
        <dsp:cNvPr id="0" name=""/>
        <dsp:cNvSpPr/>
      </dsp:nvSpPr>
      <dsp:spPr>
        <a:xfrm>
          <a:off x="5060153" y="2178087"/>
          <a:ext cx="1256182" cy="12561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A088E-89FA-4F79-A62F-233AB23D3653}">
      <dsp:nvSpPr>
        <dsp:cNvPr id="0" name=""/>
        <dsp:cNvSpPr/>
      </dsp:nvSpPr>
      <dsp:spPr>
        <a:xfrm>
          <a:off x="5323952" y="2441886"/>
          <a:ext cx="728586" cy="7285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41132-7C71-413E-A27B-DC9856ADBD83}">
      <dsp:nvSpPr>
        <dsp:cNvPr id="0" name=""/>
        <dsp:cNvSpPr/>
      </dsp:nvSpPr>
      <dsp:spPr>
        <a:xfrm>
          <a:off x="6585518" y="2178087"/>
          <a:ext cx="2961002" cy="125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short time between pre- and post-surveys may not measure long-term knowledge or behavior change.</a:t>
          </a:r>
        </a:p>
      </dsp:txBody>
      <dsp:txXfrm>
        <a:off x="6585518" y="2178087"/>
        <a:ext cx="2961002" cy="1256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x.thunkable.com/copy/520e4f5156f8c606194c9abca709ac74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isse.info/journal/index.php/cisse/article/view/90" TargetMode="External"/><Relationship Id="rId3" Type="http://schemas.openxmlformats.org/officeDocument/2006/relationships/hyperlink" Target="https://doi.org/10.48550/arXiv.1901.02672" TargetMode="External"/><Relationship Id="rId7" Type="http://schemas.openxmlformats.org/officeDocument/2006/relationships/hyperlink" Target="https://www.nist.gov/cyberframework" TargetMode="External"/><Relationship Id="rId2" Type="http://schemas.openxmlformats.org/officeDocument/2006/relationships/hyperlink" Target="https://doi.org/10.4304/jait.3.3.176-1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rp.org/reference/referencespapers?referenceid=3352890" TargetMode="External"/><Relationship Id="rId5" Type="http://schemas.openxmlformats.org/officeDocument/2006/relationships/hyperlink" Target="https://www.cisa.gov/news-events/phishing-guidance" TargetMode="External"/><Relationship Id="rId4" Type="http://schemas.openxmlformats.org/officeDocument/2006/relationships/hyperlink" Target="https://www.researchgate.net/publication/294421084_Cybersecurityrisks_vulnerabilities_and_countermeasures_to_prevent_social_engineering_attack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ravidaapps.com/extensions.php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59C24-AA08-6C7B-C455-1AD32E7A7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6" y="962902"/>
            <a:ext cx="4176384" cy="2380828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b="1" cap="al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Role of an Awareness App in Minimizing Cyberattacks at Claflin University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DCE22D-F232-EBE3-117C-75D8BE04E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617" y="3531204"/>
            <a:ext cx="4171479" cy="16106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By: Destiny Blassingame</a:t>
            </a:r>
          </a:p>
          <a:p>
            <a:pPr>
              <a:lnSpc>
                <a:spcPct val="110000"/>
              </a:lnSpc>
            </a:pPr>
            <a:r>
              <a:rPr lang="en-US" sz="1400"/>
              <a:t>Department of mathematics and Computer science</a:t>
            </a:r>
          </a:p>
          <a:p>
            <a:pPr>
              <a:lnSpc>
                <a:spcPct val="110000"/>
              </a:lnSpc>
            </a:pPr>
            <a:r>
              <a:rPr lang="en-US" sz="1400"/>
              <a:t>Dr. </a:t>
            </a:r>
            <a:r>
              <a:rPr lang="en-US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Abdelrahman</a:t>
            </a:r>
            <a:r>
              <a:rPr lang="en-US" sz="1400"/>
              <a:t> Desoky and Dr. </a:t>
            </a:r>
            <a:r>
              <a:rPr lang="en-US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Pratap</a:t>
            </a:r>
            <a:r>
              <a:rPr lang="en-US" sz="1400"/>
              <a:t> Sahu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147BD45D-39A2-7ADA-E162-C6CDA4DB9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174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CD490-0BB4-ACA2-146A-B2F5DEAD5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App design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827EFF2-0787-DC3E-9BD9-9C633E1CE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9132" t="24433" r="34780" b="-1"/>
          <a:stretch/>
        </p:blipFill>
        <p:spPr>
          <a:xfrm>
            <a:off x="6692073" y="1116345"/>
            <a:ext cx="2135520" cy="386617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24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1EA07-7205-A6E7-C0E7-49DAA18F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design</a:t>
            </a:r>
          </a:p>
        </p:txBody>
      </p:sp>
      <p:pic>
        <p:nvPicPr>
          <p:cNvPr id="6" name="Picture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4FAE2FDA-9AEB-D097-719E-C43C2A5EF3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1997" t="27179" r="36160" b="1"/>
          <a:stretch/>
        </p:blipFill>
        <p:spPr>
          <a:xfrm>
            <a:off x="7818783" y="77118"/>
            <a:ext cx="3140765" cy="6541923"/>
          </a:xfrm>
        </p:spPr>
      </p:pic>
    </p:spTree>
    <p:extLst>
      <p:ext uri="{BB962C8B-B14F-4D97-AF65-F5344CB8AC3E}">
        <p14:creationId xmlns:p14="http://schemas.microsoft.com/office/powerpoint/2010/main" val="2726880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8846C-49A4-2745-CE02-F8E3C1D23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</a:t>
            </a:r>
            <a:r>
              <a:rPr lang="en-US" dirty="0" err="1"/>
              <a:t>qr</a:t>
            </a:r>
            <a:r>
              <a:rPr lang="en-US" dirty="0"/>
              <a:t> to view app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FD578-518B-2141-B6CD-059C931C6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https://x.thunkable.com/copy/520e4f5156f8c606194c9abca709ac74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Barcode Scanner | Snap to Place | Thunkable Docs">
            <a:extLst>
              <a:ext uri="{FF2B5EF4-FFF2-40B4-BE49-F238E27FC236}">
                <a16:creationId xmlns:a16="http://schemas.microsoft.com/office/drawing/2014/main" id="{2A175FEB-D54D-4AEC-6E53-2D808BD21FF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8" b="1102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277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63791-9C78-AFF1-D396-0E7945F9F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Participant recruitment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6ED033-2C2D-7108-77EF-4885903AA6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877672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1590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BA405-DB9F-FF52-AA47-D207DCCA2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collection/Instrumentation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0C6A5-B3ED-F556-A51D-DA59ED710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Pre- and post-surveys delivered via Google Forms. Measures changes in knowledge, behavior, and confidence. Platform analytics track time spent, module completion, and phishing simulation responses.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Optional short interviews provide additional feedback on usability and effectiveness. Debriefing provided at the end with cybersecurity best practices.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Custom survey with three main parts: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Demographics:</a:t>
            </a:r>
            <a:r>
              <a:rPr lang="en-US" dirty="0"/>
              <a:t> age, classification, major, prior experience.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Knowledge questions:</a:t>
            </a:r>
            <a:r>
              <a:rPr lang="en-US" dirty="0"/>
              <a:t> identify phishing red flags, suspicious URLs, sender issues, poor grammar,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Behavioral items:</a:t>
            </a:r>
            <a:r>
              <a:rPr lang="en-US" dirty="0"/>
              <a:t> Likert-scale ratings on confidence and likelihood to report phishing.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Surveys administered before and after training to measure change.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Designed to assess both knowledge gained and behavioral intention.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0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EF77632-1A0C-4B9F-829B-226E68A78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DCFC27-6BCE-42B6-8372-070EA07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D531F-3903-0232-B46F-82438C1F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24" y="4460798"/>
            <a:ext cx="8637073" cy="55806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/>
              <a:t>data</a:t>
            </a:r>
          </a:p>
        </p:txBody>
      </p:sp>
      <p:pic>
        <p:nvPicPr>
          <p:cNvPr id="7" name="Picture 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B43EE58F-A907-5B1D-0EF2-4466294A5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95" y="274317"/>
            <a:ext cx="5649879" cy="3389926"/>
          </a:xfrm>
          <a:prstGeom prst="rect">
            <a:avLst/>
          </a:prstGeom>
        </p:spPr>
      </p:pic>
      <p:pic>
        <p:nvPicPr>
          <p:cNvPr id="5" name="Content Placeholder 4" descr="A graph of a number of emails&#10;&#10;Description automatically generated with medium confidence">
            <a:extLst>
              <a:ext uri="{FF2B5EF4-FFF2-40B4-BE49-F238E27FC236}">
                <a16:creationId xmlns:a16="http://schemas.microsoft.com/office/drawing/2014/main" id="{0EA8C58A-33D3-5080-06D2-BD870D132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71060" y="274317"/>
            <a:ext cx="5649879" cy="338992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A4B1E0-284C-4A01-8141-A24D2B8EE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F82046CE-87C5-4670-A404-6AB453F5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224BAD7-5931-4CA6-BB58-0CBCFCFA6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07A0851-8787-CE68-F776-99BC27E06B2B}"/>
              </a:ext>
            </a:extLst>
          </p:cNvPr>
          <p:cNvSpPr txBox="1"/>
          <p:nvPr/>
        </p:nvSpPr>
        <p:spPr>
          <a:xfrm>
            <a:off x="371060" y="3664243"/>
            <a:ext cx="57926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responses to suspicious emails, indicating whether participants ignored, interacted with, or reported potentially malicious messages. 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48C283-8188-074B-646C-785E5B95AAD1}"/>
              </a:ext>
            </a:extLst>
          </p:cNvPr>
          <p:cNvSpPr txBox="1"/>
          <p:nvPr/>
        </p:nvSpPr>
        <p:spPr>
          <a:xfrm>
            <a:off x="6745761" y="3644316"/>
            <a:ext cx="5082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Student ability to recognize phishing emails, showing that many respondents were unable to correctly identify fraudulent messages.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32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D19CD-6DD4-ADF2-93EF-35544F9C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limitations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CB2137-83A2-9115-2434-9EC6A6A61F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775071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776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59A71-F0EE-8710-450E-1ECCA34B6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4D7F-20DD-D08C-960B-D5B2EC0D7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418C3-504D-DD16-B8B6-2B844C87A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Engagement with the training platform may vary based on learning style or comfort with digital tools.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Technical issues (internet connection, browser compatibility) may affect user experience and performance.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Voluntary participation may lead to selection bias, as students interested in cybersecurity may be more likely to participate.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Mixed-methods design, including interviews, helps explore these limitations and improves understanding for future improvements.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68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A8E46-4E1C-0560-FD48-7F4D698D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impact of computing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AF328-C781-AB26-057F-A4AAFD9AA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Impact on Individuals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Helps students, faculty, and staff recognize phishing scams and other digital threats.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Teaches safer online behaviors such as strong passwords, data privacy, and email safety.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Builds user confidence and awareness when navigating digital environments.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Encourages long-term cybersecurity habits through interactive learning.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11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DC3EAF9-72B3-4C8A-B136-36D5FEA2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EE4A92-D979-45B8-98F8-1AED89DF5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44DBA-5424-B8B0-13FC-78E9011A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973" y="1474970"/>
            <a:ext cx="5596406" cy="31527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Example of scam email</a:t>
            </a:r>
          </a:p>
        </p:txBody>
      </p:sp>
      <p:pic>
        <p:nvPicPr>
          <p:cNvPr id="5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7310E7C3-1C9D-4D64-60C3-CF1CA1D24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7621" y="133877"/>
            <a:ext cx="2804955" cy="60647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C2E529-DF0A-4EAD-BAEC-8F2E222A9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9A7DB0-0CB3-4394-A827-586E0CC21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4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0BDF0-8101-6799-B28C-A204407B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3E9B2-66F5-3366-3833-34DD8DF29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Cybersecurity threats are increasing across colleges and universities, creating a need for better awareness tools.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project focuses on creating a cybersecurity awareness app for students, faculty, and staff at Claflin University.  The app includes interactive modules, phishing simulations, and simple, easy-to-understand instructions. These features help users learn how to recognize scams, protect their data, and practice safer online behavior. Using a mobile platform makes the training accessible and more engaging than traditional methods.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study uses pre- and post-surveys and app analytics to measure how much users learn and how their behavior changes.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Overall, the app aims to improve cybersecurity knowledge, reduce risks, and support a safer digital environment on campus.</a:t>
            </a:r>
          </a:p>
        </p:txBody>
      </p:sp>
    </p:spTree>
    <p:extLst>
      <p:ext uri="{BB962C8B-B14F-4D97-AF65-F5344CB8AC3E}">
        <p14:creationId xmlns:p14="http://schemas.microsoft.com/office/powerpoint/2010/main" val="2939561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2DAE2-4EA0-65AC-A2F2-CD9D715C9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89704-ACB2-F80B-1C85-A33DD991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impact of computing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3DC1C-579E-23EA-91F5-6FFD18F3A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Impact on Organizations (Claflin University)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Strengthens the university’s cybersecurity culture and reduces human-related security incidents.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Supports compliance with institutional security policies and the NIST Cybersecurity Framework.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Helps prevent financial losses, data breaches, and reputational damage.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Provides a cost-effective and scalable training tool for ongoing cybersecurity education.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05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D139E-A6B7-06C5-01E5-2FADB5EAE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3E60D-854C-E605-DAD2-022DF08DB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impact of computing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FFA94-4140-CA05-A102-8D0142569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Impact on Society / Global Impact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Serves as a model for other universities facing similar phishing and social engineering threats.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Shows how local digital solutions can improve global cybersecurity awareness.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Contributes to broader efforts to reduce cybercrime by improving user behavior.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Encourages a proactive, educated community that can better identify and respond to cyber risks.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95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F6DC-DD09-5BC7-1237-F9D47F668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AEE15-C521-39FD-50D1-579EDA45A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Future studies should involve multiple universities to improve generalizability.</a:t>
            </a:r>
          </a:p>
          <a:p>
            <a:r>
              <a:rPr lang="en-US" dirty="0"/>
              <a:t>Research long-term effects of cybersecurity awareness programs on user behavior.</a:t>
            </a:r>
          </a:p>
          <a:p>
            <a:r>
              <a:rPr lang="en-US" dirty="0"/>
              <a:t>Use behavioral analytics or simulated phishing exercises to assess progress objectively.</a:t>
            </a:r>
          </a:p>
          <a:p>
            <a:r>
              <a:rPr lang="en-US" dirty="0"/>
              <a:t>Explore gamification or interactive features to boost engagement and retention.</a:t>
            </a:r>
          </a:p>
          <a:p>
            <a:r>
              <a:rPr lang="en-US" dirty="0"/>
              <a:t>Include interviews with faculty and IT staff for deeper insights into institutional culture.</a:t>
            </a:r>
          </a:p>
          <a:p>
            <a:r>
              <a:rPr lang="en-US" dirty="0"/>
              <a:t>Ensure ethical standards: privacy, informed consent, and data confidentiality.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67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B637-2770-3630-45D4-54B7D5D0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FD004-5562-A6C9-E2A1-884703AD4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Claflin University’s cybersecurity awareness programs improve knowledge, but gaps remain.</a:t>
            </a:r>
          </a:p>
          <a:p>
            <a:r>
              <a:rPr lang="en-US" dirty="0"/>
              <a:t>The Cybersecurity Awareness App “Cyber Claw” provides interactive, practical training on phishing and safe online behavior.</a:t>
            </a:r>
          </a:p>
          <a:p>
            <a:r>
              <a:rPr lang="en-US" dirty="0"/>
              <a:t>The app fosters a culture of security among students, faculty, and staff.</a:t>
            </a:r>
          </a:p>
          <a:p>
            <a:r>
              <a:rPr lang="en-US" dirty="0"/>
              <a:t>Combining education with technology and policy aligns with best practices (e.g., NIST Cybersecurity Framework).</a:t>
            </a:r>
          </a:p>
          <a:p>
            <a:r>
              <a:rPr lang="en-US" dirty="0"/>
              <a:t>Future improvements: long-term studies, gamified or customized learning, and multi-institution research.</a:t>
            </a:r>
          </a:p>
          <a:p>
            <a:r>
              <a:rPr lang="en-US" dirty="0"/>
              <a:t>Overall, the app promotes digital literacy, responsibility, and resilience at both institutional and global levels.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9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0E712-6EAD-E02D-449D-7CC7CA08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References/sources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AC01D-4815-A856-B8AB-A3BE8A4D0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Aloul, F. A. (2012). The need for effective information security awareness.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Journal of Advances in Information Technology, 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(3), 176–183.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https://doi.org/10.4304/jait.3.3.176-183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Bada, M.,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Sasse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M., &amp; Nurse, J. R. C. (2019, January 9).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Cyber security awareness campaigns: Why do they fail to change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behaviour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arXiv.org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https://doi.org/10.48550/arXiv.1901.02672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Conteh, N. Y., &amp; Schmick, P. J. (2016, February 10).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Cybersecurity: Risks, vulnerabilities, and countermeasures to prevent social engineering attacks.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ResearchGate.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https://www.researchgate.net/publication/294421084_Cybersecurityrisks_vulnerabilities_and_countermeasures_to_prevent_social_engineering_attacks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Cybersecurity &amp; Infrastructure Security Agency. (n.d.).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Phishing guidance.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https://www.cisa.gov/news-events/phishing-guidance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Hina, S., &amp; Selvam, D. (2018, March 30).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Information security policies’ compliance: A perspective for higher education institutions.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Journal of Computer Information Systems, 60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201–211.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https://www.scirp.org/reference/referencespapers?referenceid=3352890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National Institute of Standards and Technology. (2022).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NIST cybersecurity framework.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https://www.nist.gov/cyberframework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Yerby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J., &amp; Floyd, K. (2018, August 30).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Faculty and staff information security awareness and behaviors.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Journal of The Colloquium for Information Systems Security Education.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https://cisse.info/journal/index.php/cisse/article/view/90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62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6412368-7E6B-4064-B6FA-72DF6DA0C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14FE20-9BCC-4219-A8AD-B1C110BD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3DFB2-EFC2-3CA3-DFB7-313F87DA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7" y="976508"/>
            <a:ext cx="5525305" cy="236722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122D-07D3-F438-D7BB-E7513FE4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617" y="3531204"/>
            <a:ext cx="5530919" cy="1606576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None/>
            </a:pPr>
            <a:r>
              <a:rPr lang="en-US" sz="1800" cap="all"/>
              <a:t>Questions?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61C966-C6C8-4667-903D-E68521C35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8" y="3528543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6439133-030D-427C-AADE-2B48B1991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11378B-6628-411A-9A79-CF10232D7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8E6BF6A-26B8-45E6-887E-FE78A7984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2388B0B-738B-4313-8674-79D97E74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5AD03297-8DCA-1050-B6FA-885B0F5B0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6373" y="1649879"/>
            <a:ext cx="2799103" cy="279910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DF84359-5DD6-461B-9519-90AA2F46C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90BC892-CE86-41EE-8A3B-2178D5170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74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37EC2-4A7C-E96B-E292-8F058B46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61205-0390-EB86-8E26-F3FC861B0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Cybersecurity threats are rising in higher education, especially because universities have open networks and sensitive data.</a:t>
            </a:r>
          </a:p>
          <a:p>
            <a:r>
              <a:rPr lang="en-US" dirty="0"/>
              <a:t>Phishing and social engineering attacks are dangerous because they target people, not computer systems.</a:t>
            </a:r>
          </a:p>
          <a:p>
            <a:r>
              <a:rPr lang="en-US" dirty="0"/>
              <a:t>Many schools invest in strong security tools, but users often do not receive enough training.</a:t>
            </a:r>
          </a:p>
          <a:p>
            <a:r>
              <a:rPr lang="en-US" dirty="0"/>
              <a:t>Current awareness programs do not always create long-term changes in behavior.</a:t>
            </a:r>
          </a:p>
          <a:p>
            <a:r>
              <a:rPr lang="en-US" dirty="0"/>
              <a:t>Technical tools like spam filters help, but they cannot stop every attack or prevent users from clicking harmful links.</a:t>
            </a:r>
          </a:p>
          <a:p>
            <a:r>
              <a:rPr lang="en-US" dirty="0"/>
              <a:t>This shows the need for stronger cybersecurity awareness and training for students, faculty, and staff.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2336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2463190-ADF3-4EE9-EDF5-32B7083AD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1A68D-52B1-F744-9B54-4DF5EFB84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000" dirty="0"/>
              <a:t>Cybersecurity threats on campuses continue to evolve, making awareness training more important.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000" dirty="0"/>
              <a:t>Research shows phishing is common because it exploits human behavior, not system flaws.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000" dirty="0"/>
              <a:t>Many awareness programs measure knowledge, not actual behavior change.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000" dirty="0"/>
              <a:t>Faculty and staff have different levels of technical skill, so “one-size-fits-all” training is not effective. Personalized cybersecurity training may lead to better long-term results.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000" dirty="0"/>
              <a:t>Smaller schools like Claflin often lack the resources to build and measure advanced training programs.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000" dirty="0"/>
              <a:t>This study focuses on how awareness efforts affect behavior at smaller institutions and aims to provide practical, low-cost strategies.</a:t>
            </a:r>
          </a:p>
          <a:p>
            <a:pPr>
              <a:lnSpc>
                <a:spcPct val="110000"/>
              </a:lnSpc>
            </a:pPr>
            <a:endParaRPr lang="en-US" sz="1000" dirty="0"/>
          </a:p>
        </p:txBody>
      </p:sp>
      <p:pic>
        <p:nvPicPr>
          <p:cNvPr id="7" name="Picture 6" descr="A graph of a graph showing a bar of orange squares&#10;&#10;Description automatically generated with medium confidence">
            <a:extLst>
              <a:ext uri="{FF2B5EF4-FFF2-40B4-BE49-F238E27FC236}">
                <a16:creationId xmlns:a16="http://schemas.microsoft.com/office/drawing/2014/main" id="{32B48F57-53B4-7F44-23FC-50DC9C155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1647832"/>
            <a:ext cx="4960442" cy="297626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01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C580-E8FF-9ADA-986D-95284F5C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0B363-0FFA-0932-2ED7-63C42CB89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measure how effective Claflin University’s cybersecurity awareness programs are.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see whether these programs lead to real behavior change among students and staff.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identify gaps in current training and recommend improvements.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compare interactive training methods (like gamification) with traditional approaches.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provide evidence-based suggestions to improve cybersecurity education at small universities.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1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37ABB-B5F2-E942-4E77-F5A20A8E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53950-BD84-B8A1-3650-3A21F5F48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cybersecurity awareness efforts at Claflin influence secure behavior among faculty and staff?</a:t>
            </a:r>
          </a:p>
          <a:p>
            <a:r>
              <a:rPr lang="en-US" dirty="0"/>
              <a:t>How well do current programs improve knowledge retention and long-term engagement?</a:t>
            </a:r>
          </a:p>
          <a:p>
            <a:r>
              <a:rPr lang="en-US" dirty="0"/>
              <a:t>Are interactive, customized training methods more effective than traditional training?</a:t>
            </a:r>
          </a:p>
          <a:p>
            <a:r>
              <a:rPr lang="en-US" dirty="0"/>
              <a:t>What strategies can improve cybersecurity awareness at Claflin University?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0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CA31-1C4E-04C4-E350-76BD2DB18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and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6D9DA-55F7-CC00-491B-0A9F4D1D6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 group: Claflin University undergraduate students (2024–2025).</a:t>
            </a:r>
          </a:p>
          <a:p>
            <a:r>
              <a:rPr lang="en-US" dirty="0"/>
              <a:t>Estimated student population: ~1,200 undergraduates.</a:t>
            </a:r>
          </a:p>
          <a:p>
            <a:r>
              <a:rPr lang="en-US" dirty="0"/>
              <a:t>Stratified random sampling across class levels and majors.</a:t>
            </a:r>
          </a:p>
          <a:p>
            <a:r>
              <a:rPr lang="en-US" dirty="0"/>
              <a:t>Sample size goal: </a:t>
            </a:r>
            <a:r>
              <a:rPr lang="en-US" b="1" dirty="0"/>
              <a:t>10–50 students</a:t>
            </a:r>
            <a:r>
              <a:rPr lang="en-US" dirty="0"/>
              <a:t> for surveys and interviews.</a:t>
            </a:r>
          </a:p>
          <a:p>
            <a:r>
              <a:rPr lang="en-US" dirty="0"/>
              <a:t>Inclusion: enrolled undergraduates, age 18+, willing to complete training + assessments.</a:t>
            </a:r>
          </a:p>
          <a:p>
            <a:r>
              <a:rPr lang="en-US" dirty="0"/>
              <a:t>Exclusion: graduate students, minors, non-enrolled students, and those with prior formal cybersecurity training.</a:t>
            </a:r>
          </a:p>
        </p:txBody>
      </p:sp>
    </p:spTree>
    <p:extLst>
      <p:ext uri="{BB962C8B-B14F-4D97-AF65-F5344CB8AC3E}">
        <p14:creationId xmlns:p14="http://schemas.microsoft.com/office/powerpoint/2010/main" val="92200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A5C726-CE36-AA76-16EF-AE4C85E0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methodology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44C62C-8553-548B-8253-72B872213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966450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78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6E7B9-EBE1-2FE2-AB00-EFC6377FD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E1C38-4342-A2DF-5FB4-E4F1E0C0E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Development of a web-based cybersecurity awareness app.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Focuses on phishing and social engineering threats.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Created using </a:t>
            </a:r>
            <a:r>
              <a:rPr lang="en-US" b="1" dirty="0"/>
              <a:t>HTML, CSS, JavaScript</a:t>
            </a:r>
            <a:r>
              <a:rPr lang="en-US" dirty="0"/>
              <a:t> in Visual Studio Code.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Includes real-time phishing alerts, Q&amp;A section, and sample phishing email examples.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Content based on real campus phishing reports and trusted sources (NCA, CISA).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30F0D0-09B8-DE3A-1205-F85D80D47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10720" y="4856745"/>
            <a:ext cx="20955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953F47-4D80-FC8E-8AF7-B2E799925A8C}"/>
              </a:ext>
            </a:extLst>
          </p:cNvPr>
          <p:cNvSpPr txBox="1"/>
          <p:nvPr/>
        </p:nvSpPr>
        <p:spPr>
          <a:xfrm>
            <a:off x="7910720" y="5466345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uravidaapps.com/extensions.php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5079742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323</TotalTime>
  <Words>1702</Words>
  <Application>Microsoft Macintosh PowerPoint</Application>
  <PresentationFormat>Widescreen</PresentationFormat>
  <Paragraphs>127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Gill Sans MT</vt:lpstr>
      <vt:lpstr>Times New Roman</vt:lpstr>
      <vt:lpstr>Gallery</vt:lpstr>
      <vt:lpstr>The Role of an Awareness App in Minimizing Cyberattacks at Claflin University</vt:lpstr>
      <vt:lpstr>Abstract</vt:lpstr>
      <vt:lpstr>Introduction</vt:lpstr>
      <vt:lpstr>Background</vt:lpstr>
      <vt:lpstr>Purpose</vt:lpstr>
      <vt:lpstr>Research questions</vt:lpstr>
      <vt:lpstr>Population and Sampling</vt:lpstr>
      <vt:lpstr>methodology</vt:lpstr>
      <vt:lpstr>Research design</vt:lpstr>
      <vt:lpstr>App design</vt:lpstr>
      <vt:lpstr>App design</vt:lpstr>
      <vt:lpstr>Scan qr to view app</vt:lpstr>
      <vt:lpstr>Participant recruitment</vt:lpstr>
      <vt:lpstr>Data collection/Instrumentation</vt:lpstr>
      <vt:lpstr>data</vt:lpstr>
      <vt:lpstr>limitations</vt:lpstr>
      <vt:lpstr>limitations</vt:lpstr>
      <vt:lpstr>Global impact of computing solution</vt:lpstr>
      <vt:lpstr>Example of scam email</vt:lpstr>
      <vt:lpstr>Global impact of computing solution</vt:lpstr>
      <vt:lpstr>Global impact of computing solution</vt:lpstr>
      <vt:lpstr>Recommendations</vt:lpstr>
      <vt:lpstr>conclusions</vt:lpstr>
      <vt:lpstr>References/sources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Destiny A. Blassingame</dc:creator>
  <cp:lastModifiedBy>Destiny A. Blassingame</cp:lastModifiedBy>
  <cp:revision>2</cp:revision>
  <dcterms:created xsi:type="dcterms:W3CDTF">2025-11-30T23:04:16Z</dcterms:created>
  <dcterms:modified xsi:type="dcterms:W3CDTF">2025-12-01T04:27:34Z</dcterms:modified>
</cp:coreProperties>
</file>