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2"/>
  </p:notesMasterIdLst>
  <p:sldIdLst>
    <p:sldId id="256" r:id="rId2"/>
    <p:sldId id="452" r:id="rId3"/>
    <p:sldId id="415" r:id="rId4"/>
    <p:sldId id="440" r:id="rId5"/>
    <p:sldId id="398" r:id="rId6"/>
    <p:sldId id="403" r:id="rId7"/>
    <p:sldId id="397" r:id="rId8"/>
    <p:sldId id="408" r:id="rId9"/>
    <p:sldId id="453" r:id="rId10"/>
    <p:sldId id="389" r:id="rId11"/>
    <p:sldId id="380" r:id="rId12"/>
    <p:sldId id="381" r:id="rId13"/>
    <p:sldId id="454" r:id="rId14"/>
    <p:sldId id="417" r:id="rId15"/>
    <p:sldId id="441" r:id="rId16"/>
    <p:sldId id="429" r:id="rId17"/>
    <p:sldId id="430" r:id="rId18"/>
    <p:sldId id="434" r:id="rId19"/>
    <p:sldId id="435" r:id="rId20"/>
    <p:sldId id="438" r:id="rId21"/>
    <p:sldId id="436" r:id="rId22"/>
    <p:sldId id="455" r:id="rId23"/>
    <p:sldId id="437" r:id="rId24"/>
    <p:sldId id="449" r:id="rId25"/>
    <p:sldId id="450" r:id="rId26"/>
    <p:sldId id="442" r:id="rId27"/>
    <p:sldId id="444" r:id="rId28"/>
    <p:sldId id="446" r:id="rId29"/>
    <p:sldId id="445" r:id="rId30"/>
    <p:sldId id="45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0" autoAdjust="0"/>
    <p:restoredTop sz="86267" autoAdjust="0"/>
  </p:normalViewPr>
  <p:slideViewPr>
    <p:cSldViewPr snapToGrid="0" snapToObjects="1">
      <p:cViewPr varScale="1">
        <p:scale>
          <a:sx n="89" d="100"/>
          <a:sy n="89" d="100"/>
        </p:scale>
        <p:origin x="192"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16209-7736-48CC-931A-B0A6803B6DDD}" type="doc">
      <dgm:prSet loTypeId="urn:microsoft.com/office/officeart/2008/layout/HalfCircleOrganizationChart" loCatId="hierarchy" qsTypeId="urn:microsoft.com/office/officeart/2005/8/quickstyle/simple1" qsCatId="simple" csTypeId="urn:microsoft.com/office/officeart/2005/8/colors/accent0_3" csCatId="mainScheme" phldr="1"/>
      <dgm:spPr/>
      <dgm:t>
        <a:bodyPr/>
        <a:lstStyle/>
        <a:p>
          <a:endParaRPr lang="en-US"/>
        </a:p>
      </dgm:t>
    </dgm:pt>
    <dgm:pt modelId="{325FBB4E-E302-43B4-B14B-02AA876B4EEA}">
      <dgm:prSet phldrT="[Text]" custT="1"/>
      <dgm:spPr/>
      <dgm:t>
        <a:bodyPr/>
        <a:lstStyle/>
        <a:p>
          <a:r>
            <a:rPr lang="en-US" sz="1600" dirty="0"/>
            <a:t>Bioinformatics/</a:t>
          </a:r>
        </a:p>
        <a:p>
          <a:r>
            <a:rPr lang="en-US" sz="1600" dirty="0"/>
            <a:t>Computational Biology</a:t>
          </a:r>
        </a:p>
      </dgm:t>
    </dgm:pt>
    <dgm:pt modelId="{19A064A2-5ED9-4DDA-998E-87EB23FA7814}" type="parTrans" cxnId="{C4EEDDA9-4425-40F6-BFC6-BA6755CDACD3}">
      <dgm:prSet/>
      <dgm:spPr/>
      <dgm:t>
        <a:bodyPr/>
        <a:lstStyle/>
        <a:p>
          <a:endParaRPr lang="en-US" sz="1600"/>
        </a:p>
      </dgm:t>
    </dgm:pt>
    <dgm:pt modelId="{7E68FAAC-0EF1-4C9C-B9DB-A52404821584}" type="sibTrans" cxnId="{C4EEDDA9-4425-40F6-BFC6-BA6755CDACD3}">
      <dgm:prSet/>
      <dgm:spPr/>
      <dgm:t>
        <a:bodyPr/>
        <a:lstStyle/>
        <a:p>
          <a:endParaRPr lang="en-US" sz="1600"/>
        </a:p>
      </dgm:t>
    </dgm:pt>
    <dgm:pt modelId="{3D9EDDD7-E3EA-4065-B9BA-75FC5838E867}">
      <dgm:prSet phldrT="[Text]" custT="1"/>
      <dgm:spPr/>
      <dgm:t>
        <a:bodyPr/>
        <a:lstStyle/>
        <a:p>
          <a:r>
            <a:rPr lang="en-US" sz="1600" dirty="0"/>
            <a:t>Sequence Analysis</a:t>
          </a:r>
        </a:p>
      </dgm:t>
    </dgm:pt>
    <dgm:pt modelId="{B77A266C-1B89-4214-B1EB-40B66767DD9F}" type="parTrans" cxnId="{F0FCC759-E601-41DD-B4AF-A10840E600C2}">
      <dgm:prSet/>
      <dgm:spPr/>
      <dgm:t>
        <a:bodyPr/>
        <a:lstStyle/>
        <a:p>
          <a:endParaRPr lang="en-US" sz="1600"/>
        </a:p>
      </dgm:t>
    </dgm:pt>
    <dgm:pt modelId="{2C1B2B53-2C20-435A-80BE-528D3F52B87D}" type="sibTrans" cxnId="{F0FCC759-E601-41DD-B4AF-A10840E600C2}">
      <dgm:prSet/>
      <dgm:spPr/>
      <dgm:t>
        <a:bodyPr/>
        <a:lstStyle/>
        <a:p>
          <a:endParaRPr lang="en-US" sz="1600"/>
        </a:p>
      </dgm:t>
    </dgm:pt>
    <dgm:pt modelId="{5894C4D8-847A-4A4A-9374-A30DE5967523}">
      <dgm:prSet phldrT="[Text]" custT="1"/>
      <dgm:spPr/>
      <dgm:t>
        <a:bodyPr/>
        <a:lstStyle/>
        <a:p>
          <a:r>
            <a:rPr lang="en-US" sz="1600" dirty="0"/>
            <a:t>Structural Biology</a:t>
          </a:r>
        </a:p>
      </dgm:t>
    </dgm:pt>
    <dgm:pt modelId="{39CD5C64-4F2D-4414-AFF3-92AEB1ACF349}" type="parTrans" cxnId="{23AA9B59-E95A-4FC3-BC2D-EF51200B3BC2}">
      <dgm:prSet/>
      <dgm:spPr/>
      <dgm:t>
        <a:bodyPr/>
        <a:lstStyle/>
        <a:p>
          <a:endParaRPr lang="en-US" sz="1600"/>
        </a:p>
      </dgm:t>
    </dgm:pt>
    <dgm:pt modelId="{F49A24E8-791A-41C9-B553-D8178CDECB39}" type="sibTrans" cxnId="{23AA9B59-E95A-4FC3-BC2D-EF51200B3BC2}">
      <dgm:prSet/>
      <dgm:spPr/>
      <dgm:t>
        <a:bodyPr/>
        <a:lstStyle/>
        <a:p>
          <a:endParaRPr lang="en-US" sz="1600"/>
        </a:p>
      </dgm:t>
    </dgm:pt>
    <dgm:pt modelId="{B6903958-7859-4B33-9D3D-301BB391BDEC}">
      <dgm:prSet phldrT="[Text]" custT="1"/>
      <dgm:spPr/>
      <dgm:t>
        <a:bodyPr/>
        <a:lstStyle/>
        <a:p>
          <a:r>
            <a:rPr lang="en-US" sz="1600" dirty="0"/>
            <a:t>Network/Systems Biology</a:t>
          </a:r>
        </a:p>
      </dgm:t>
    </dgm:pt>
    <dgm:pt modelId="{D7795B3A-79C5-4A83-B72F-026E20BC1C22}" type="parTrans" cxnId="{1E707542-8169-4A9C-B0E5-860633146A77}">
      <dgm:prSet/>
      <dgm:spPr/>
      <dgm:t>
        <a:bodyPr/>
        <a:lstStyle/>
        <a:p>
          <a:endParaRPr lang="en-US" sz="1600"/>
        </a:p>
      </dgm:t>
    </dgm:pt>
    <dgm:pt modelId="{2C1FB75C-65B9-4FCE-ADF7-7FE1E16A03CD}" type="sibTrans" cxnId="{1E707542-8169-4A9C-B0E5-860633146A77}">
      <dgm:prSet/>
      <dgm:spPr/>
      <dgm:t>
        <a:bodyPr/>
        <a:lstStyle/>
        <a:p>
          <a:endParaRPr lang="en-US" sz="1600"/>
        </a:p>
      </dgm:t>
    </dgm:pt>
    <dgm:pt modelId="{A47A6539-FFEF-460A-9D28-19A7E745889E}">
      <dgm:prSet phldrT="[Text]" custT="1"/>
      <dgm:spPr/>
      <dgm:t>
        <a:bodyPr/>
        <a:lstStyle/>
        <a:p>
          <a:r>
            <a:rPr lang="en-US" sz="1600" dirty="0"/>
            <a:t>Databases, Software Development &amp; Simulations</a:t>
          </a:r>
        </a:p>
      </dgm:t>
    </dgm:pt>
    <dgm:pt modelId="{81234370-D11F-4B61-AE38-DEF9761AD50E}" type="parTrans" cxnId="{56C9ADEB-4AD4-401F-8B4A-78412524DC1C}">
      <dgm:prSet/>
      <dgm:spPr/>
      <dgm:t>
        <a:bodyPr/>
        <a:lstStyle/>
        <a:p>
          <a:endParaRPr lang="en-US" sz="1600"/>
        </a:p>
      </dgm:t>
    </dgm:pt>
    <dgm:pt modelId="{046B82D4-C886-4BBA-BC16-F30B8A44D471}" type="sibTrans" cxnId="{56C9ADEB-4AD4-401F-8B4A-78412524DC1C}">
      <dgm:prSet/>
      <dgm:spPr/>
      <dgm:t>
        <a:bodyPr/>
        <a:lstStyle/>
        <a:p>
          <a:endParaRPr lang="en-US" sz="1600"/>
        </a:p>
      </dgm:t>
    </dgm:pt>
    <dgm:pt modelId="{4732AAD6-960B-4216-ACE2-8F5964DA8E4A}">
      <dgm:prSet custT="1"/>
      <dgm:spPr/>
      <dgm:t>
        <a:bodyPr/>
        <a:lstStyle/>
        <a:p>
          <a:r>
            <a:rPr lang="en-US" sz="1600" dirty="0"/>
            <a:t>NGS: Machine Learning Application </a:t>
          </a:r>
        </a:p>
      </dgm:t>
    </dgm:pt>
    <dgm:pt modelId="{F42C6223-E763-4308-BC41-645C1675C761}" type="parTrans" cxnId="{6559DF99-1514-4079-A9EF-B9A2734CF828}">
      <dgm:prSet/>
      <dgm:spPr/>
      <dgm:t>
        <a:bodyPr/>
        <a:lstStyle/>
        <a:p>
          <a:endParaRPr lang="en-US" sz="1600"/>
        </a:p>
      </dgm:t>
    </dgm:pt>
    <dgm:pt modelId="{C439E92B-9D70-43E1-951E-9BD08CDC716A}" type="sibTrans" cxnId="{6559DF99-1514-4079-A9EF-B9A2734CF828}">
      <dgm:prSet/>
      <dgm:spPr/>
      <dgm:t>
        <a:bodyPr/>
        <a:lstStyle/>
        <a:p>
          <a:endParaRPr lang="en-US" sz="1600"/>
        </a:p>
      </dgm:t>
    </dgm:pt>
    <dgm:pt modelId="{1CA6A98A-08BB-4F60-8874-BE817A06F00B}">
      <dgm:prSet custT="1"/>
      <dgm:spPr/>
      <dgm:t>
        <a:bodyPr/>
        <a:lstStyle/>
        <a:p>
          <a:r>
            <a:rPr lang="en-US" sz="1600" dirty="0">
              <a:solidFill>
                <a:srgbClr val="FF0000"/>
              </a:solidFill>
            </a:rPr>
            <a:t>NGS: Supervised Clustering Application </a:t>
          </a:r>
        </a:p>
      </dgm:t>
    </dgm:pt>
    <dgm:pt modelId="{277732A9-C155-4003-9D53-16BF44143780}" type="parTrans" cxnId="{BE3334C5-2483-46B7-AC92-BA84FD29CCDF}">
      <dgm:prSet/>
      <dgm:spPr/>
      <dgm:t>
        <a:bodyPr/>
        <a:lstStyle/>
        <a:p>
          <a:endParaRPr lang="en-US" sz="1600"/>
        </a:p>
      </dgm:t>
    </dgm:pt>
    <dgm:pt modelId="{E749CBB9-ECA6-42F9-B25A-1856F2F48FBB}" type="sibTrans" cxnId="{BE3334C5-2483-46B7-AC92-BA84FD29CCDF}">
      <dgm:prSet/>
      <dgm:spPr/>
      <dgm:t>
        <a:bodyPr/>
        <a:lstStyle/>
        <a:p>
          <a:endParaRPr lang="en-US" sz="1600"/>
        </a:p>
      </dgm:t>
    </dgm:pt>
    <dgm:pt modelId="{CE2FB79A-E3AC-4991-AED0-7C7A6D257A83}">
      <dgm:prSet custT="1"/>
      <dgm:spPr/>
      <dgm:t>
        <a:bodyPr/>
        <a:lstStyle/>
        <a:p>
          <a:r>
            <a:rPr lang="en-US" sz="1600" dirty="0">
              <a:solidFill>
                <a:srgbClr val="FF0000"/>
              </a:solidFill>
            </a:rPr>
            <a:t>X-ray Crystallography on HIV-1 Protease</a:t>
          </a:r>
        </a:p>
      </dgm:t>
    </dgm:pt>
    <dgm:pt modelId="{F3F2A619-3DAB-424E-AFF5-AF2BCF29CA57}" type="parTrans" cxnId="{49CA6E03-F4DF-4060-8AF5-A95A347F8E72}">
      <dgm:prSet/>
      <dgm:spPr/>
      <dgm:t>
        <a:bodyPr/>
        <a:lstStyle/>
        <a:p>
          <a:endParaRPr lang="en-US" sz="1600"/>
        </a:p>
      </dgm:t>
    </dgm:pt>
    <dgm:pt modelId="{CD946E0B-673F-41B3-A225-4BF3B789F386}" type="sibTrans" cxnId="{49CA6E03-F4DF-4060-8AF5-A95A347F8E72}">
      <dgm:prSet/>
      <dgm:spPr/>
      <dgm:t>
        <a:bodyPr/>
        <a:lstStyle/>
        <a:p>
          <a:endParaRPr lang="en-US" sz="1600"/>
        </a:p>
      </dgm:t>
    </dgm:pt>
    <dgm:pt modelId="{A38834CC-1E09-455A-8C1F-BE63EC307F98}">
      <dgm:prSet custT="1"/>
      <dgm:spPr/>
      <dgm:t>
        <a:bodyPr/>
        <a:lstStyle/>
        <a:p>
          <a:r>
            <a:rPr lang="en-US" sz="1600" b="0" i="0" dirty="0"/>
            <a:t>Indispensable Proteins in </a:t>
          </a:r>
          <a:r>
            <a:rPr lang="en-US" sz="1600" b="0" i="1" dirty="0"/>
            <a:t>P. mirabilis</a:t>
          </a:r>
          <a:endParaRPr lang="en-US" sz="1600" dirty="0"/>
        </a:p>
      </dgm:t>
    </dgm:pt>
    <dgm:pt modelId="{992AE13E-B3CF-45C3-BCD4-5F6BA3F47ED4}" type="parTrans" cxnId="{6184DBF8-5E5E-4C7E-A928-49DADDE6373F}">
      <dgm:prSet/>
      <dgm:spPr/>
      <dgm:t>
        <a:bodyPr/>
        <a:lstStyle/>
        <a:p>
          <a:endParaRPr lang="en-US" sz="1600"/>
        </a:p>
      </dgm:t>
    </dgm:pt>
    <dgm:pt modelId="{DFE37A52-B4BE-4FCC-AD97-184B9888BF46}" type="sibTrans" cxnId="{6184DBF8-5E5E-4C7E-A928-49DADDE6373F}">
      <dgm:prSet/>
      <dgm:spPr/>
      <dgm:t>
        <a:bodyPr/>
        <a:lstStyle/>
        <a:p>
          <a:endParaRPr lang="en-US" sz="1600"/>
        </a:p>
      </dgm:t>
    </dgm:pt>
    <dgm:pt modelId="{505A1C0B-F54A-4442-8308-74F9FFBB81B4}">
      <dgm:prSet custT="1"/>
      <dgm:spPr/>
      <dgm:t>
        <a:bodyPr/>
        <a:lstStyle/>
        <a:p>
          <a:r>
            <a:rPr lang="en-US" sz="1600" b="0" i="0" dirty="0"/>
            <a:t>Cancer Drug Targets </a:t>
          </a:r>
          <a:endParaRPr lang="en-US" sz="1600" dirty="0"/>
        </a:p>
      </dgm:t>
    </dgm:pt>
    <dgm:pt modelId="{281CE106-DC85-4CAD-A5F2-8083665B47D1}" type="parTrans" cxnId="{50928F5F-DBEC-4B39-85C2-91406A48F07A}">
      <dgm:prSet/>
      <dgm:spPr/>
      <dgm:t>
        <a:bodyPr/>
        <a:lstStyle/>
        <a:p>
          <a:endParaRPr lang="en-US" sz="1600"/>
        </a:p>
      </dgm:t>
    </dgm:pt>
    <dgm:pt modelId="{579A4FA8-16BA-48AB-8402-C52CA510F7A0}" type="sibTrans" cxnId="{50928F5F-DBEC-4B39-85C2-91406A48F07A}">
      <dgm:prSet/>
      <dgm:spPr/>
      <dgm:t>
        <a:bodyPr/>
        <a:lstStyle/>
        <a:p>
          <a:endParaRPr lang="en-US" sz="1600"/>
        </a:p>
      </dgm:t>
    </dgm:pt>
    <dgm:pt modelId="{F7C49E35-D84B-460B-9D29-99631EDCD7AC}">
      <dgm:prSet custT="1"/>
      <dgm:spPr/>
      <dgm:t>
        <a:bodyPr/>
        <a:lstStyle/>
        <a:p>
          <a:r>
            <a:rPr lang="en-US" sz="1600" b="0" i="0" dirty="0" err="1"/>
            <a:t>RodentSQL</a:t>
          </a:r>
          <a:r>
            <a:rPr lang="en-US" sz="1600" b="0" i="0" dirty="0"/>
            <a:t>, </a:t>
          </a:r>
        </a:p>
        <a:p>
          <a:r>
            <a:rPr lang="en-US" sz="1600" dirty="0"/>
            <a:t>Electronic Lab Notebook</a:t>
          </a:r>
        </a:p>
      </dgm:t>
    </dgm:pt>
    <dgm:pt modelId="{80331176-DD95-45DA-A70E-0720BA9CF006}" type="parTrans" cxnId="{515C29EA-278C-4C32-804E-38333A793D2E}">
      <dgm:prSet/>
      <dgm:spPr/>
      <dgm:t>
        <a:bodyPr/>
        <a:lstStyle/>
        <a:p>
          <a:endParaRPr lang="en-US" sz="1600"/>
        </a:p>
      </dgm:t>
    </dgm:pt>
    <dgm:pt modelId="{7D62771C-4B74-4B12-8BAD-34248B85580B}" type="sibTrans" cxnId="{515C29EA-278C-4C32-804E-38333A793D2E}">
      <dgm:prSet/>
      <dgm:spPr/>
      <dgm:t>
        <a:bodyPr/>
        <a:lstStyle/>
        <a:p>
          <a:endParaRPr lang="en-US" sz="1600"/>
        </a:p>
      </dgm:t>
    </dgm:pt>
    <dgm:pt modelId="{533FD8B7-DCA6-46BD-92EF-DC521F3EDB8A}">
      <dgm:prSet custT="1"/>
      <dgm:spPr/>
      <dgm:t>
        <a:bodyPr/>
        <a:lstStyle/>
        <a:p>
          <a:r>
            <a:rPr lang="en-US" sz="1600" b="0" i="0" dirty="0"/>
            <a:t>Simulation study: </a:t>
          </a:r>
        </a:p>
        <a:p>
          <a:r>
            <a:rPr lang="en-US" sz="1600" b="0" i="0" dirty="0"/>
            <a:t>DEVS-JAVA Model</a:t>
          </a:r>
          <a:endParaRPr lang="en-US" sz="1600" dirty="0"/>
        </a:p>
      </dgm:t>
    </dgm:pt>
    <dgm:pt modelId="{26540274-7E5B-41F4-8B96-0538F2130BD0}" type="parTrans" cxnId="{292A8932-1486-46A9-8EC3-46D7A5DDBE8E}">
      <dgm:prSet/>
      <dgm:spPr/>
      <dgm:t>
        <a:bodyPr/>
        <a:lstStyle/>
        <a:p>
          <a:endParaRPr lang="en-US" sz="1600"/>
        </a:p>
      </dgm:t>
    </dgm:pt>
    <dgm:pt modelId="{9FF952D0-F8E5-43B3-A608-3FB7F93C6EF0}" type="sibTrans" cxnId="{292A8932-1486-46A9-8EC3-46D7A5DDBE8E}">
      <dgm:prSet/>
      <dgm:spPr/>
      <dgm:t>
        <a:bodyPr/>
        <a:lstStyle/>
        <a:p>
          <a:endParaRPr lang="en-US" sz="1600"/>
        </a:p>
      </dgm:t>
    </dgm:pt>
    <dgm:pt modelId="{C871218A-46BE-4247-B120-E6927CA6EF35}">
      <dgm:prSet custT="1"/>
      <dgm:spPr/>
      <dgm:t>
        <a:bodyPr/>
        <a:lstStyle/>
        <a:p>
          <a:r>
            <a:rPr lang="en-US" sz="1600" dirty="0">
              <a:solidFill>
                <a:srgbClr val="FF0000"/>
              </a:solidFill>
            </a:rPr>
            <a:t>Microarray Analysis </a:t>
          </a:r>
        </a:p>
      </dgm:t>
    </dgm:pt>
    <dgm:pt modelId="{8DA00766-C720-4BCE-88D0-A3A9CF41A30E}" type="parTrans" cxnId="{2EB1D99B-AE69-4892-9A27-25E7B4E353BF}">
      <dgm:prSet/>
      <dgm:spPr/>
      <dgm:t>
        <a:bodyPr/>
        <a:lstStyle/>
        <a:p>
          <a:endParaRPr lang="en-US" sz="1600"/>
        </a:p>
      </dgm:t>
    </dgm:pt>
    <dgm:pt modelId="{B700AA7A-93B5-41F3-A252-0A04EADC61E8}" type="sibTrans" cxnId="{2EB1D99B-AE69-4892-9A27-25E7B4E353BF}">
      <dgm:prSet/>
      <dgm:spPr/>
      <dgm:t>
        <a:bodyPr/>
        <a:lstStyle/>
        <a:p>
          <a:endParaRPr lang="en-US" sz="1600"/>
        </a:p>
      </dgm:t>
    </dgm:pt>
    <dgm:pt modelId="{11C39608-2C0F-4041-AC91-CF012BDA97C6}">
      <dgm:prSet custT="1"/>
      <dgm:spPr/>
      <dgm:t>
        <a:bodyPr/>
        <a:lstStyle/>
        <a:p>
          <a:r>
            <a:rPr lang="en-US" sz="1600" dirty="0"/>
            <a:t>        Computer Vision</a:t>
          </a:r>
        </a:p>
      </dgm:t>
    </dgm:pt>
    <dgm:pt modelId="{A4DF97F5-5357-1B45-A7E9-DE446704AB61}" type="parTrans" cxnId="{B35B72B5-688A-AA49-9BBA-AD7253994175}">
      <dgm:prSet/>
      <dgm:spPr/>
      <dgm:t>
        <a:bodyPr/>
        <a:lstStyle/>
        <a:p>
          <a:endParaRPr lang="en-US" sz="1600"/>
        </a:p>
      </dgm:t>
    </dgm:pt>
    <dgm:pt modelId="{6B06735F-5695-924F-B113-FECB70AFEBF7}" type="sibTrans" cxnId="{B35B72B5-688A-AA49-9BBA-AD7253994175}">
      <dgm:prSet/>
      <dgm:spPr/>
      <dgm:t>
        <a:bodyPr/>
        <a:lstStyle/>
        <a:p>
          <a:endParaRPr lang="en-US" sz="1600"/>
        </a:p>
      </dgm:t>
    </dgm:pt>
    <dgm:pt modelId="{D6B83991-0CBA-304B-AAE0-B26F50CC4C0B}">
      <dgm:prSet custT="1"/>
      <dgm:spPr/>
      <dgm:t>
        <a:bodyPr/>
        <a:lstStyle/>
        <a:p>
          <a:r>
            <a:rPr lang="en-US" sz="1600" dirty="0">
              <a:solidFill>
                <a:srgbClr val="FF0000"/>
              </a:solidFill>
            </a:rPr>
            <a:t>Machine Learning in CAD/Imaging dataset</a:t>
          </a:r>
        </a:p>
      </dgm:t>
    </dgm:pt>
    <dgm:pt modelId="{72CC05A9-0E02-B448-852F-F66113B96E31}" type="parTrans" cxnId="{D42A79FF-11B5-314F-9BDD-E88764C7D557}">
      <dgm:prSet/>
      <dgm:spPr/>
      <dgm:t>
        <a:bodyPr/>
        <a:lstStyle/>
        <a:p>
          <a:endParaRPr lang="en-US" sz="1600"/>
        </a:p>
      </dgm:t>
    </dgm:pt>
    <dgm:pt modelId="{8464A9C1-9600-1841-A504-DCE2A3F2AFE4}" type="sibTrans" cxnId="{D42A79FF-11B5-314F-9BDD-E88764C7D557}">
      <dgm:prSet/>
      <dgm:spPr/>
      <dgm:t>
        <a:bodyPr/>
        <a:lstStyle/>
        <a:p>
          <a:endParaRPr lang="en-US" sz="1600"/>
        </a:p>
      </dgm:t>
    </dgm:pt>
    <dgm:pt modelId="{3F36DD71-5A27-904A-854D-2B23CDBA326E}" type="pres">
      <dgm:prSet presAssocID="{12016209-7736-48CC-931A-B0A6803B6DDD}" presName="Name0" presStyleCnt="0">
        <dgm:presLayoutVars>
          <dgm:orgChart val="1"/>
          <dgm:chPref val="1"/>
          <dgm:dir/>
          <dgm:animOne val="branch"/>
          <dgm:animLvl val="lvl"/>
          <dgm:resizeHandles/>
        </dgm:presLayoutVars>
      </dgm:prSet>
      <dgm:spPr/>
    </dgm:pt>
    <dgm:pt modelId="{843B905A-24D3-3C4A-81B4-3896CA81608F}" type="pres">
      <dgm:prSet presAssocID="{325FBB4E-E302-43B4-B14B-02AA876B4EEA}" presName="hierRoot1" presStyleCnt="0">
        <dgm:presLayoutVars>
          <dgm:hierBranch val="init"/>
        </dgm:presLayoutVars>
      </dgm:prSet>
      <dgm:spPr/>
    </dgm:pt>
    <dgm:pt modelId="{E321C531-ED00-A44B-907E-F22D4AC255FB}" type="pres">
      <dgm:prSet presAssocID="{325FBB4E-E302-43B4-B14B-02AA876B4EEA}" presName="rootComposite1" presStyleCnt="0"/>
      <dgm:spPr/>
    </dgm:pt>
    <dgm:pt modelId="{BF9EB6D9-B429-6A49-BD02-235F55ADCD28}" type="pres">
      <dgm:prSet presAssocID="{325FBB4E-E302-43B4-B14B-02AA876B4EEA}" presName="rootText1" presStyleLbl="alignAcc1" presStyleIdx="0" presStyleCnt="0">
        <dgm:presLayoutVars>
          <dgm:chPref val="3"/>
        </dgm:presLayoutVars>
      </dgm:prSet>
      <dgm:spPr/>
    </dgm:pt>
    <dgm:pt modelId="{C741B469-1244-114B-9B8C-B6D86D6898BE}" type="pres">
      <dgm:prSet presAssocID="{325FBB4E-E302-43B4-B14B-02AA876B4EEA}" presName="topArc1" presStyleLbl="parChTrans1D1" presStyleIdx="0" presStyleCnt="30"/>
      <dgm:spPr/>
    </dgm:pt>
    <dgm:pt modelId="{B7A7531C-71D7-F845-B415-0B100FC2EDF7}" type="pres">
      <dgm:prSet presAssocID="{325FBB4E-E302-43B4-B14B-02AA876B4EEA}" presName="bottomArc1" presStyleLbl="parChTrans1D1" presStyleIdx="1" presStyleCnt="30"/>
      <dgm:spPr/>
    </dgm:pt>
    <dgm:pt modelId="{3F63FE30-9CF8-D04C-872A-0807AC4CE2D9}" type="pres">
      <dgm:prSet presAssocID="{325FBB4E-E302-43B4-B14B-02AA876B4EEA}" presName="topConnNode1" presStyleLbl="node1" presStyleIdx="0" presStyleCnt="0"/>
      <dgm:spPr/>
    </dgm:pt>
    <dgm:pt modelId="{05F46125-0BF8-DA45-9B56-7D8F07CEB4F3}" type="pres">
      <dgm:prSet presAssocID="{325FBB4E-E302-43B4-B14B-02AA876B4EEA}" presName="hierChild2" presStyleCnt="0"/>
      <dgm:spPr/>
    </dgm:pt>
    <dgm:pt modelId="{62D7FF1B-1704-6343-B3D4-9AE01F25FD55}" type="pres">
      <dgm:prSet presAssocID="{A4DF97F5-5357-1B45-A7E9-DE446704AB61}" presName="Name28" presStyleLbl="parChTrans1D2" presStyleIdx="0" presStyleCnt="5"/>
      <dgm:spPr/>
    </dgm:pt>
    <dgm:pt modelId="{1378966C-D309-8045-85EB-94EE5DC82D94}" type="pres">
      <dgm:prSet presAssocID="{11C39608-2C0F-4041-AC91-CF012BDA97C6}" presName="hierRoot2" presStyleCnt="0">
        <dgm:presLayoutVars>
          <dgm:hierBranch val="init"/>
        </dgm:presLayoutVars>
      </dgm:prSet>
      <dgm:spPr/>
    </dgm:pt>
    <dgm:pt modelId="{92EA4D94-39DF-F044-8A73-C1364EA6AFD1}" type="pres">
      <dgm:prSet presAssocID="{11C39608-2C0F-4041-AC91-CF012BDA97C6}" presName="rootComposite2" presStyleCnt="0"/>
      <dgm:spPr/>
    </dgm:pt>
    <dgm:pt modelId="{41C0BF94-653F-D646-B9D2-3A0BFFBC84D2}" type="pres">
      <dgm:prSet presAssocID="{11C39608-2C0F-4041-AC91-CF012BDA97C6}" presName="rootText2" presStyleLbl="alignAcc1" presStyleIdx="0" presStyleCnt="0">
        <dgm:presLayoutVars>
          <dgm:chPref val="3"/>
        </dgm:presLayoutVars>
      </dgm:prSet>
      <dgm:spPr/>
    </dgm:pt>
    <dgm:pt modelId="{9A93EE85-7628-4146-9D16-66E2A6092189}" type="pres">
      <dgm:prSet presAssocID="{11C39608-2C0F-4041-AC91-CF012BDA97C6}" presName="topArc2" presStyleLbl="parChTrans1D1" presStyleIdx="2" presStyleCnt="30"/>
      <dgm:spPr/>
    </dgm:pt>
    <dgm:pt modelId="{250449F9-D8D0-EF4D-84B2-DF24E3055E99}" type="pres">
      <dgm:prSet presAssocID="{11C39608-2C0F-4041-AC91-CF012BDA97C6}" presName="bottomArc2" presStyleLbl="parChTrans1D1" presStyleIdx="3" presStyleCnt="30"/>
      <dgm:spPr/>
    </dgm:pt>
    <dgm:pt modelId="{1E803313-0E1B-0748-AAA1-BC66B819B27C}" type="pres">
      <dgm:prSet presAssocID="{11C39608-2C0F-4041-AC91-CF012BDA97C6}" presName="topConnNode2" presStyleLbl="node2" presStyleIdx="0" presStyleCnt="0"/>
      <dgm:spPr/>
    </dgm:pt>
    <dgm:pt modelId="{9C821B79-DFAA-2F40-978C-71360AB3B115}" type="pres">
      <dgm:prSet presAssocID="{11C39608-2C0F-4041-AC91-CF012BDA97C6}" presName="hierChild4" presStyleCnt="0"/>
      <dgm:spPr/>
    </dgm:pt>
    <dgm:pt modelId="{11E47498-D3A3-D145-B5C5-9508C3F02CD8}" type="pres">
      <dgm:prSet presAssocID="{72CC05A9-0E02-B448-852F-F66113B96E31}" presName="Name28" presStyleLbl="parChTrans1D3" presStyleIdx="0" presStyleCnt="9"/>
      <dgm:spPr/>
    </dgm:pt>
    <dgm:pt modelId="{210CB733-3E44-104A-84F2-24EF26783BDA}" type="pres">
      <dgm:prSet presAssocID="{D6B83991-0CBA-304B-AAE0-B26F50CC4C0B}" presName="hierRoot2" presStyleCnt="0">
        <dgm:presLayoutVars>
          <dgm:hierBranch val="init"/>
        </dgm:presLayoutVars>
      </dgm:prSet>
      <dgm:spPr/>
    </dgm:pt>
    <dgm:pt modelId="{355E2A1E-0E47-814F-9DF4-72AD08986410}" type="pres">
      <dgm:prSet presAssocID="{D6B83991-0CBA-304B-AAE0-B26F50CC4C0B}" presName="rootComposite2" presStyleCnt="0"/>
      <dgm:spPr/>
    </dgm:pt>
    <dgm:pt modelId="{AADD2F41-97FC-2F4D-A1D4-036EECBC20DE}" type="pres">
      <dgm:prSet presAssocID="{D6B83991-0CBA-304B-AAE0-B26F50CC4C0B}" presName="rootText2" presStyleLbl="alignAcc1" presStyleIdx="0" presStyleCnt="0">
        <dgm:presLayoutVars>
          <dgm:chPref val="3"/>
        </dgm:presLayoutVars>
      </dgm:prSet>
      <dgm:spPr/>
    </dgm:pt>
    <dgm:pt modelId="{6A43D625-A44C-F14E-B787-82C4440FE50B}" type="pres">
      <dgm:prSet presAssocID="{D6B83991-0CBA-304B-AAE0-B26F50CC4C0B}" presName="topArc2" presStyleLbl="parChTrans1D1" presStyleIdx="4" presStyleCnt="30"/>
      <dgm:spPr/>
    </dgm:pt>
    <dgm:pt modelId="{13AC1108-6CC6-4541-BB3A-1B749DD06678}" type="pres">
      <dgm:prSet presAssocID="{D6B83991-0CBA-304B-AAE0-B26F50CC4C0B}" presName="bottomArc2" presStyleLbl="parChTrans1D1" presStyleIdx="5" presStyleCnt="30"/>
      <dgm:spPr/>
    </dgm:pt>
    <dgm:pt modelId="{AA9AF919-5340-044F-8251-F6243CD9B480}" type="pres">
      <dgm:prSet presAssocID="{D6B83991-0CBA-304B-AAE0-B26F50CC4C0B}" presName="topConnNode2" presStyleLbl="node3" presStyleIdx="0" presStyleCnt="0"/>
      <dgm:spPr/>
    </dgm:pt>
    <dgm:pt modelId="{B9F755A9-9215-1C4B-B98D-6B08223C375A}" type="pres">
      <dgm:prSet presAssocID="{D6B83991-0CBA-304B-AAE0-B26F50CC4C0B}" presName="hierChild4" presStyleCnt="0"/>
      <dgm:spPr/>
    </dgm:pt>
    <dgm:pt modelId="{5E8A9F99-0569-064C-BE17-19114974C46D}" type="pres">
      <dgm:prSet presAssocID="{D6B83991-0CBA-304B-AAE0-B26F50CC4C0B}" presName="hierChild5" presStyleCnt="0"/>
      <dgm:spPr/>
    </dgm:pt>
    <dgm:pt modelId="{EAAB995B-467F-6947-846B-33DE75AB0A8F}" type="pres">
      <dgm:prSet presAssocID="{11C39608-2C0F-4041-AC91-CF012BDA97C6}" presName="hierChild5" presStyleCnt="0"/>
      <dgm:spPr/>
    </dgm:pt>
    <dgm:pt modelId="{E4C3D06F-CB49-0449-9436-2D8ECF0F50ED}" type="pres">
      <dgm:prSet presAssocID="{B77A266C-1B89-4214-B1EB-40B66767DD9F}" presName="Name28" presStyleLbl="parChTrans1D2" presStyleIdx="1" presStyleCnt="5"/>
      <dgm:spPr/>
    </dgm:pt>
    <dgm:pt modelId="{F4D7034F-8CBF-4147-B8EC-E84FF9BAFC84}" type="pres">
      <dgm:prSet presAssocID="{3D9EDDD7-E3EA-4065-B9BA-75FC5838E867}" presName="hierRoot2" presStyleCnt="0">
        <dgm:presLayoutVars>
          <dgm:hierBranch val="init"/>
        </dgm:presLayoutVars>
      </dgm:prSet>
      <dgm:spPr/>
    </dgm:pt>
    <dgm:pt modelId="{2F196C2C-7245-7D42-8482-7FCB97FF31E8}" type="pres">
      <dgm:prSet presAssocID="{3D9EDDD7-E3EA-4065-B9BA-75FC5838E867}" presName="rootComposite2" presStyleCnt="0"/>
      <dgm:spPr/>
    </dgm:pt>
    <dgm:pt modelId="{C7B813D5-FBD6-634D-8915-3CA88D8E7094}" type="pres">
      <dgm:prSet presAssocID="{3D9EDDD7-E3EA-4065-B9BA-75FC5838E867}" presName="rootText2" presStyleLbl="alignAcc1" presStyleIdx="0" presStyleCnt="0">
        <dgm:presLayoutVars>
          <dgm:chPref val="3"/>
        </dgm:presLayoutVars>
      </dgm:prSet>
      <dgm:spPr/>
    </dgm:pt>
    <dgm:pt modelId="{49B26BF2-9DBE-4642-AE52-80BB9D2F0E43}" type="pres">
      <dgm:prSet presAssocID="{3D9EDDD7-E3EA-4065-B9BA-75FC5838E867}" presName="topArc2" presStyleLbl="parChTrans1D1" presStyleIdx="6" presStyleCnt="30"/>
      <dgm:spPr/>
    </dgm:pt>
    <dgm:pt modelId="{287CDC61-F43C-5645-9C58-57DE66271AE0}" type="pres">
      <dgm:prSet presAssocID="{3D9EDDD7-E3EA-4065-B9BA-75FC5838E867}" presName="bottomArc2" presStyleLbl="parChTrans1D1" presStyleIdx="7" presStyleCnt="30"/>
      <dgm:spPr/>
    </dgm:pt>
    <dgm:pt modelId="{BE134547-1BAD-5842-8E86-F5DD637DE315}" type="pres">
      <dgm:prSet presAssocID="{3D9EDDD7-E3EA-4065-B9BA-75FC5838E867}" presName="topConnNode2" presStyleLbl="node2" presStyleIdx="0" presStyleCnt="0"/>
      <dgm:spPr/>
    </dgm:pt>
    <dgm:pt modelId="{5A9E262F-4A46-384C-B803-09C770ED0E7C}" type="pres">
      <dgm:prSet presAssocID="{3D9EDDD7-E3EA-4065-B9BA-75FC5838E867}" presName="hierChild4" presStyleCnt="0"/>
      <dgm:spPr/>
    </dgm:pt>
    <dgm:pt modelId="{67FE8293-E441-3840-8C35-D2D26F85F918}" type="pres">
      <dgm:prSet presAssocID="{F42C6223-E763-4308-BC41-645C1675C761}" presName="Name28" presStyleLbl="parChTrans1D3" presStyleIdx="1" presStyleCnt="9"/>
      <dgm:spPr/>
    </dgm:pt>
    <dgm:pt modelId="{8E662A43-0E4A-1F44-86B6-40344904F989}" type="pres">
      <dgm:prSet presAssocID="{4732AAD6-960B-4216-ACE2-8F5964DA8E4A}" presName="hierRoot2" presStyleCnt="0">
        <dgm:presLayoutVars>
          <dgm:hierBranch val="init"/>
        </dgm:presLayoutVars>
      </dgm:prSet>
      <dgm:spPr/>
    </dgm:pt>
    <dgm:pt modelId="{4041CFF9-9013-B94C-946C-97FA7EE57AC4}" type="pres">
      <dgm:prSet presAssocID="{4732AAD6-960B-4216-ACE2-8F5964DA8E4A}" presName="rootComposite2" presStyleCnt="0"/>
      <dgm:spPr/>
    </dgm:pt>
    <dgm:pt modelId="{59F90D2E-DC47-E544-854B-4B65B180F5D5}" type="pres">
      <dgm:prSet presAssocID="{4732AAD6-960B-4216-ACE2-8F5964DA8E4A}" presName="rootText2" presStyleLbl="alignAcc1" presStyleIdx="0" presStyleCnt="0">
        <dgm:presLayoutVars>
          <dgm:chPref val="3"/>
        </dgm:presLayoutVars>
      </dgm:prSet>
      <dgm:spPr/>
    </dgm:pt>
    <dgm:pt modelId="{70FB7AB6-2D4D-0442-B962-AE6152A33B96}" type="pres">
      <dgm:prSet presAssocID="{4732AAD6-960B-4216-ACE2-8F5964DA8E4A}" presName="topArc2" presStyleLbl="parChTrans1D1" presStyleIdx="8" presStyleCnt="30"/>
      <dgm:spPr/>
    </dgm:pt>
    <dgm:pt modelId="{31BBF869-5040-594E-A4EC-76AA803C07CE}" type="pres">
      <dgm:prSet presAssocID="{4732AAD6-960B-4216-ACE2-8F5964DA8E4A}" presName="bottomArc2" presStyleLbl="parChTrans1D1" presStyleIdx="9" presStyleCnt="30"/>
      <dgm:spPr/>
    </dgm:pt>
    <dgm:pt modelId="{9D11A020-102C-BD49-BD66-C10B9E040DCA}" type="pres">
      <dgm:prSet presAssocID="{4732AAD6-960B-4216-ACE2-8F5964DA8E4A}" presName="topConnNode2" presStyleLbl="node3" presStyleIdx="0" presStyleCnt="0"/>
      <dgm:spPr/>
    </dgm:pt>
    <dgm:pt modelId="{135C7BB7-DAB2-F74B-81B8-97E32B011525}" type="pres">
      <dgm:prSet presAssocID="{4732AAD6-960B-4216-ACE2-8F5964DA8E4A}" presName="hierChild4" presStyleCnt="0"/>
      <dgm:spPr/>
    </dgm:pt>
    <dgm:pt modelId="{4B43BF20-1000-454D-BBBF-2095D643307B}" type="pres">
      <dgm:prSet presAssocID="{4732AAD6-960B-4216-ACE2-8F5964DA8E4A}" presName="hierChild5" presStyleCnt="0"/>
      <dgm:spPr/>
    </dgm:pt>
    <dgm:pt modelId="{B6E46303-5712-7F44-9F65-E42FD357D416}" type="pres">
      <dgm:prSet presAssocID="{277732A9-C155-4003-9D53-16BF44143780}" presName="Name28" presStyleLbl="parChTrans1D3" presStyleIdx="2" presStyleCnt="9"/>
      <dgm:spPr/>
    </dgm:pt>
    <dgm:pt modelId="{BCE248DB-E105-AD4B-8EB9-97620A821455}" type="pres">
      <dgm:prSet presAssocID="{1CA6A98A-08BB-4F60-8874-BE817A06F00B}" presName="hierRoot2" presStyleCnt="0">
        <dgm:presLayoutVars>
          <dgm:hierBranch val="init"/>
        </dgm:presLayoutVars>
      </dgm:prSet>
      <dgm:spPr/>
    </dgm:pt>
    <dgm:pt modelId="{BC2B07AB-48C9-5340-835D-F89E9B8414A7}" type="pres">
      <dgm:prSet presAssocID="{1CA6A98A-08BB-4F60-8874-BE817A06F00B}" presName="rootComposite2" presStyleCnt="0"/>
      <dgm:spPr/>
    </dgm:pt>
    <dgm:pt modelId="{87D4A75B-1AF3-6444-B7ED-97C6D6204347}" type="pres">
      <dgm:prSet presAssocID="{1CA6A98A-08BB-4F60-8874-BE817A06F00B}" presName="rootText2" presStyleLbl="alignAcc1" presStyleIdx="0" presStyleCnt="0">
        <dgm:presLayoutVars>
          <dgm:chPref val="3"/>
        </dgm:presLayoutVars>
      </dgm:prSet>
      <dgm:spPr/>
    </dgm:pt>
    <dgm:pt modelId="{89DF2FFC-59FA-AA4C-B6A4-AA3FDB207A47}" type="pres">
      <dgm:prSet presAssocID="{1CA6A98A-08BB-4F60-8874-BE817A06F00B}" presName="topArc2" presStyleLbl="parChTrans1D1" presStyleIdx="10" presStyleCnt="30"/>
      <dgm:spPr/>
    </dgm:pt>
    <dgm:pt modelId="{9D48408F-167A-6844-A527-F929E674CD6D}" type="pres">
      <dgm:prSet presAssocID="{1CA6A98A-08BB-4F60-8874-BE817A06F00B}" presName="bottomArc2" presStyleLbl="parChTrans1D1" presStyleIdx="11" presStyleCnt="30"/>
      <dgm:spPr/>
    </dgm:pt>
    <dgm:pt modelId="{F5FEE1F6-CC05-6F4F-822D-8AB4420E24A4}" type="pres">
      <dgm:prSet presAssocID="{1CA6A98A-08BB-4F60-8874-BE817A06F00B}" presName="topConnNode2" presStyleLbl="node3" presStyleIdx="0" presStyleCnt="0"/>
      <dgm:spPr/>
    </dgm:pt>
    <dgm:pt modelId="{893880FE-0A08-B948-9C98-DABE7AB2B509}" type="pres">
      <dgm:prSet presAssocID="{1CA6A98A-08BB-4F60-8874-BE817A06F00B}" presName="hierChild4" presStyleCnt="0"/>
      <dgm:spPr/>
    </dgm:pt>
    <dgm:pt modelId="{E730D4EE-5374-3B47-83D2-1E8A99821ECD}" type="pres">
      <dgm:prSet presAssocID="{1CA6A98A-08BB-4F60-8874-BE817A06F00B}" presName="hierChild5" presStyleCnt="0"/>
      <dgm:spPr/>
    </dgm:pt>
    <dgm:pt modelId="{112C30E0-5221-4B4B-A29D-F560558C8B0D}" type="pres">
      <dgm:prSet presAssocID="{8DA00766-C720-4BCE-88D0-A3A9CF41A30E}" presName="Name28" presStyleLbl="parChTrans1D3" presStyleIdx="3" presStyleCnt="9"/>
      <dgm:spPr/>
    </dgm:pt>
    <dgm:pt modelId="{E533FC06-BCAA-1B43-9C18-E7F964E8E8D8}" type="pres">
      <dgm:prSet presAssocID="{C871218A-46BE-4247-B120-E6927CA6EF35}" presName="hierRoot2" presStyleCnt="0">
        <dgm:presLayoutVars>
          <dgm:hierBranch val="init"/>
        </dgm:presLayoutVars>
      </dgm:prSet>
      <dgm:spPr/>
    </dgm:pt>
    <dgm:pt modelId="{08FACF75-98ED-2544-BB22-CEF5F1D981F0}" type="pres">
      <dgm:prSet presAssocID="{C871218A-46BE-4247-B120-E6927CA6EF35}" presName="rootComposite2" presStyleCnt="0"/>
      <dgm:spPr/>
    </dgm:pt>
    <dgm:pt modelId="{F087F918-2DA5-7F4B-9B84-7429EAFE6C52}" type="pres">
      <dgm:prSet presAssocID="{C871218A-46BE-4247-B120-E6927CA6EF35}" presName="rootText2" presStyleLbl="alignAcc1" presStyleIdx="0" presStyleCnt="0">
        <dgm:presLayoutVars>
          <dgm:chPref val="3"/>
        </dgm:presLayoutVars>
      </dgm:prSet>
      <dgm:spPr/>
    </dgm:pt>
    <dgm:pt modelId="{5B975F6E-4707-6F4A-A651-D878D9DE977B}" type="pres">
      <dgm:prSet presAssocID="{C871218A-46BE-4247-B120-E6927CA6EF35}" presName="topArc2" presStyleLbl="parChTrans1D1" presStyleIdx="12" presStyleCnt="30"/>
      <dgm:spPr/>
    </dgm:pt>
    <dgm:pt modelId="{6E34303B-850A-F745-A33E-F8FF9780FF25}" type="pres">
      <dgm:prSet presAssocID="{C871218A-46BE-4247-B120-E6927CA6EF35}" presName="bottomArc2" presStyleLbl="parChTrans1D1" presStyleIdx="13" presStyleCnt="30"/>
      <dgm:spPr/>
    </dgm:pt>
    <dgm:pt modelId="{119F5912-082B-1C4F-9A08-FCA881ECAF6A}" type="pres">
      <dgm:prSet presAssocID="{C871218A-46BE-4247-B120-E6927CA6EF35}" presName="topConnNode2" presStyleLbl="node3" presStyleIdx="0" presStyleCnt="0"/>
      <dgm:spPr/>
    </dgm:pt>
    <dgm:pt modelId="{C955AE98-F5DC-E946-B86E-B9EB22405FFB}" type="pres">
      <dgm:prSet presAssocID="{C871218A-46BE-4247-B120-E6927CA6EF35}" presName="hierChild4" presStyleCnt="0"/>
      <dgm:spPr/>
    </dgm:pt>
    <dgm:pt modelId="{07A1C6ED-2597-364A-87DA-6D348F168A6B}" type="pres">
      <dgm:prSet presAssocID="{C871218A-46BE-4247-B120-E6927CA6EF35}" presName="hierChild5" presStyleCnt="0"/>
      <dgm:spPr/>
    </dgm:pt>
    <dgm:pt modelId="{39DE2888-BCAA-3443-BA05-44B22381618F}" type="pres">
      <dgm:prSet presAssocID="{3D9EDDD7-E3EA-4065-B9BA-75FC5838E867}" presName="hierChild5" presStyleCnt="0"/>
      <dgm:spPr/>
    </dgm:pt>
    <dgm:pt modelId="{D4A37F47-4F0F-DD4F-BFD6-B26A9BF15572}" type="pres">
      <dgm:prSet presAssocID="{39CD5C64-4F2D-4414-AFF3-92AEB1ACF349}" presName="Name28" presStyleLbl="parChTrans1D2" presStyleIdx="2" presStyleCnt="5"/>
      <dgm:spPr/>
    </dgm:pt>
    <dgm:pt modelId="{8C2D407F-1609-3146-B11F-5D2427D8EA14}" type="pres">
      <dgm:prSet presAssocID="{5894C4D8-847A-4A4A-9374-A30DE5967523}" presName="hierRoot2" presStyleCnt="0">
        <dgm:presLayoutVars>
          <dgm:hierBranch val="init"/>
        </dgm:presLayoutVars>
      </dgm:prSet>
      <dgm:spPr/>
    </dgm:pt>
    <dgm:pt modelId="{1141BD94-5290-9641-B108-28D8165136CF}" type="pres">
      <dgm:prSet presAssocID="{5894C4D8-847A-4A4A-9374-A30DE5967523}" presName="rootComposite2" presStyleCnt="0"/>
      <dgm:spPr/>
    </dgm:pt>
    <dgm:pt modelId="{E6180F74-DA63-8741-A492-E2C4A1EA9664}" type="pres">
      <dgm:prSet presAssocID="{5894C4D8-847A-4A4A-9374-A30DE5967523}" presName="rootText2" presStyleLbl="alignAcc1" presStyleIdx="0" presStyleCnt="0">
        <dgm:presLayoutVars>
          <dgm:chPref val="3"/>
        </dgm:presLayoutVars>
      </dgm:prSet>
      <dgm:spPr/>
    </dgm:pt>
    <dgm:pt modelId="{C45F13DF-5DFC-8644-9F8A-BF1F088CAF9A}" type="pres">
      <dgm:prSet presAssocID="{5894C4D8-847A-4A4A-9374-A30DE5967523}" presName="topArc2" presStyleLbl="parChTrans1D1" presStyleIdx="14" presStyleCnt="30"/>
      <dgm:spPr/>
    </dgm:pt>
    <dgm:pt modelId="{3640BB14-A50A-A348-94B1-36C97ABA89D5}" type="pres">
      <dgm:prSet presAssocID="{5894C4D8-847A-4A4A-9374-A30DE5967523}" presName="bottomArc2" presStyleLbl="parChTrans1D1" presStyleIdx="15" presStyleCnt="30"/>
      <dgm:spPr/>
    </dgm:pt>
    <dgm:pt modelId="{85E17841-0572-6E4C-AAC5-4AF6736F86E1}" type="pres">
      <dgm:prSet presAssocID="{5894C4D8-847A-4A4A-9374-A30DE5967523}" presName="topConnNode2" presStyleLbl="node2" presStyleIdx="0" presStyleCnt="0"/>
      <dgm:spPr/>
    </dgm:pt>
    <dgm:pt modelId="{25316E4A-AD94-8543-B072-B29AE59B5796}" type="pres">
      <dgm:prSet presAssocID="{5894C4D8-847A-4A4A-9374-A30DE5967523}" presName="hierChild4" presStyleCnt="0"/>
      <dgm:spPr/>
    </dgm:pt>
    <dgm:pt modelId="{8D0203D2-4504-D149-9DFC-830C4A190D64}" type="pres">
      <dgm:prSet presAssocID="{F3F2A619-3DAB-424E-AFF5-AF2BCF29CA57}" presName="Name28" presStyleLbl="parChTrans1D3" presStyleIdx="4" presStyleCnt="9"/>
      <dgm:spPr/>
    </dgm:pt>
    <dgm:pt modelId="{6E435325-C6B3-D240-8D26-B32A6F1C9E84}" type="pres">
      <dgm:prSet presAssocID="{CE2FB79A-E3AC-4991-AED0-7C7A6D257A83}" presName="hierRoot2" presStyleCnt="0">
        <dgm:presLayoutVars>
          <dgm:hierBranch val="init"/>
        </dgm:presLayoutVars>
      </dgm:prSet>
      <dgm:spPr/>
    </dgm:pt>
    <dgm:pt modelId="{AB9EF262-348A-B34B-B6E7-2B9C878291D8}" type="pres">
      <dgm:prSet presAssocID="{CE2FB79A-E3AC-4991-AED0-7C7A6D257A83}" presName="rootComposite2" presStyleCnt="0"/>
      <dgm:spPr/>
    </dgm:pt>
    <dgm:pt modelId="{83862BF8-F978-C747-9AAF-EEF6C34F692D}" type="pres">
      <dgm:prSet presAssocID="{CE2FB79A-E3AC-4991-AED0-7C7A6D257A83}" presName="rootText2" presStyleLbl="alignAcc1" presStyleIdx="0" presStyleCnt="0">
        <dgm:presLayoutVars>
          <dgm:chPref val="3"/>
        </dgm:presLayoutVars>
      </dgm:prSet>
      <dgm:spPr/>
    </dgm:pt>
    <dgm:pt modelId="{8958A6AE-4479-F345-BDA8-9E45F11A666D}" type="pres">
      <dgm:prSet presAssocID="{CE2FB79A-E3AC-4991-AED0-7C7A6D257A83}" presName="topArc2" presStyleLbl="parChTrans1D1" presStyleIdx="16" presStyleCnt="30"/>
      <dgm:spPr/>
    </dgm:pt>
    <dgm:pt modelId="{CAB6FAC4-0C9C-A64B-9E3A-8FC6A5933C30}" type="pres">
      <dgm:prSet presAssocID="{CE2FB79A-E3AC-4991-AED0-7C7A6D257A83}" presName="bottomArc2" presStyleLbl="parChTrans1D1" presStyleIdx="17" presStyleCnt="30"/>
      <dgm:spPr/>
    </dgm:pt>
    <dgm:pt modelId="{503B2977-882F-5846-941C-AC09E1687ECE}" type="pres">
      <dgm:prSet presAssocID="{CE2FB79A-E3AC-4991-AED0-7C7A6D257A83}" presName="topConnNode2" presStyleLbl="node3" presStyleIdx="0" presStyleCnt="0"/>
      <dgm:spPr/>
    </dgm:pt>
    <dgm:pt modelId="{296B7E60-E227-DB41-88AF-F8DAD156E4AE}" type="pres">
      <dgm:prSet presAssocID="{CE2FB79A-E3AC-4991-AED0-7C7A6D257A83}" presName="hierChild4" presStyleCnt="0"/>
      <dgm:spPr/>
    </dgm:pt>
    <dgm:pt modelId="{7D26333E-320B-2548-AA04-2AB377BE7274}" type="pres">
      <dgm:prSet presAssocID="{CE2FB79A-E3AC-4991-AED0-7C7A6D257A83}" presName="hierChild5" presStyleCnt="0"/>
      <dgm:spPr/>
    </dgm:pt>
    <dgm:pt modelId="{1A2E95E3-9714-134C-9030-3D89528038EC}" type="pres">
      <dgm:prSet presAssocID="{5894C4D8-847A-4A4A-9374-A30DE5967523}" presName="hierChild5" presStyleCnt="0"/>
      <dgm:spPr/>
    </dgm:pt>
    <dgm:pt modelId="{BA28B78A-7E55-4C41-92B2-2004F341AFD6}" type="pres">
      <dgm:prSet presAssocID="{D7795B3A-79C5-4A83-B72F-026E20BC1C22}" presName="Name28" presStyleLbl="parChTrans1D2" presStyleIdx="3" presStyleCnt="5"/>
      <dgm:spPr/>
    </dgm:pt>
    <dgm:pt modelId="{DC2DCE90-30AA-594D-B763-C642130D75B2}" type="pres">
      <dgm:prSet presAssocID="{B6903958-7859-4B33-9D3D-301BB391BDEC}" presName="hierRoot2" presStyleCnt="0">
        <dgm:presLayoutVars>
          <dgm:hierBranch val="init"/>
        </dgm:presLayoutVars>
      </dgm:prSet>
      <dgm:spPr/>
    </dgm:pt>
    <dgm:pt modelId="{C1CA8599-7F02-3745-A264-95170BF14C8D}" type="pres">
      <dgm:prSet presAssocID="{B6903958-7859-4B33-9D3D-301BB391BDEC}" presName="rootComposite2" presStyleCnt="0"/>
      <dgm:spPr/>
    </dgm:pt>
    <dgm:pt modelId="{D709453E-0DBC-6A47-9ECA-32846A5B8CD5}" type="pres">
      <dgm:prSet presAssocID="{B6903958-7859-4B33-9D3D-301BB391BDEC}" presName="rootText2" presStyleLbl="alignAcc1" presStyleIdx="0" presStyleCnt="0">
        <dgm:presLayoutVars>
          <dgm:chPref val="3"/>
        </dgm:presLayoutVars>
      </dgm:prSet>
      <dgm:spPr/>
    </dgm:pt>
    <dgm:pt modelId="{18DAB39D-2CBF-E447-B912-73289960E22F}" type="pres">
      <dgm:prSet presAssocID="{B6903958-7859-4B33-9D3D-301BB391BDEC}" presName="topArc2" presStyleLbl="parChTrans1D1" presStyleIdx="18" presStyleCnt="30"/>
      <dgm:spPr/>
    </dgm:pt>
    <dgm:pt modelId="{9CFE38F0-94B9-DF47-B5C1-B422BBABF558}" type="pres">
      <dgm:prSet presAssocID="{B6903958-7859-4B33-9D3D-301BB391BDEC}" presName="bottomArc2" presStyleLbl="parChTrans1D1" presStyleIdx="19" presStyleCnt="30"/>
      <dgm:spPr/>
    </dgm:pt>
    <dgm:pt modelId="{2B1184F2-9291-1248-A0A3-05AFD98787C6}" type="pres">
      <dgm:prSet presAssocID="{B6903958-7859-4B33-9D3D-301BB391BDEC}" presName="topConnNode2" presStyleLbl="node2" presStyleIdx="0" presStyleCnt="0"/>
      <dgm:spPr/>
    </dgm:pt>
    <dgm:pt modelId="{EC39E9E0-E2E9-2743-98F7-991B8408F6E1}" type="pres">
      <dgm:prSet presAssocID="{B6903958-7859-4B33-9D3D-301BB391BDEC}" presName="hierChild4" presStyleCnt="0"/>
      <dgm:spPr/>
    </dgm:pt>
    <dgm:pt modelId="{3BC7A880-F813-FF41-8127-649311824039}" type="pres">
      <dgm:prSet presAssocID="{281CE106-DC85-4CAD-A5F2-8083665B47D1}" presName="Name28" presStyleLbl="parChTrans1D3" presStyleIdx="5" presStyleCnt="9"/>
      <dgm:spPr/>
    </dgm:pt>
    <dgm:pt modelId="{659132CC-2B20-8D4A-94D8-4AA506DF7BF1}" type="pres">
      <dgm:prSet presAssocID="{505A1C0B-F54A-4442-8308-74F9FFBB81B4}" presName="hierRoot2" presStyleCnt="0">
        <dgm:presLayoutVars>
          <dgm:hierBranch val="init"/>
        </dgm:presLayoutVars>
      </dgm:prSet>
      <dgm:spPr/>
    </dgm:pt>
    <dgm:pt modelId="{64DF5CAB-A72A-8444-B1A1-F80A310620F2}" type="pres">
      <dgm:prSet presAssocID="{505A1C0B-F54A-4442-8308-74F9FFBB81B4}" presName="rootComposite2" presStyleCnt="0"/>
      <dgm:spPr/>
    </dgm:pt>
    <dgm:pt modelId="{73D1D223-B4B6-9141-9D37-6ECDFF7E9E08}" type="pres">
      <dgm:prSet presAssocID="{505A1C0B-F54A-4442-8308-74F9FFBB81B4}" presName="rootText2" presStyleLbl="alignAcc1" presStyleIdx="0" presStyleCnt="0">
        <dgm:presLayoutVars>
          <dgm:chPref val="3"/>
        </dgm:presLayoutVars>
      </dgm:prSet>
      <dgm:spPr/>
    </dgm:pt>
    <dgm:pt modelId="{4434DDD4-E48A-A944-B21A-3543AB2A040C}" type="pres">
      <dgm:prSet presAssocID="{505A1C0B-F54A-4442-8308-74F9FFBB81B4}" presName="topArc2" presStyleLbl="parChTrans1D1" presStyleIdx="20" presStyleCnt="30"/>
      <dgm:spPr/>
    </dgm:pt>
    <dgm:pt modelId="{DA05541D-A52D-AC48-9EDF-21214505992B}" type="pres">
      <dgm:prSet presAssocID="{505A1C0B-F54A-4442-8308-74F9FFBB81B4}" presName="bottomArc2" presStyleLbl="parChTrans1D1" presStyleIdx="21" presStyleCnt="30"/>
      <dgm:spPr/>
    </dgm:pt>
    <dgm:pt modelId="{A4AAA837-5864-1042-9B69-BF7892CA4EC2}" type="pres">
      <dgm:prSet presAssocID="{505A1C0B-F54A-4442-8308-74F9FFBB81B4}" presName="topConnNode2" presStyleLbl="node3" presStyleIdx="0" presStyleCnt="0"/>
      <dgm:spPr/>
    </dgm:pt>
    <dgm:pt modelId="{4D59195E-387C-F440-929E-179F3AF9EFE6}" type="pres">
      <dgm:prSet presAssocID="{505A1C0B-F54A-4442-8308-74F9FFBB81B4}" presName="hierChild4" presStyleCnt="0"/>
      <dgm:spPr/>
    </dgm:pt>
    <dgm:pt modelId="{CA638E8E-1FB3-C743-BDC1-930ACFE825E9}" type="pres">
      <dgm:prSet presAssocID="{505A1C0B-F54A-4442-8308-74F9FFBB81B4}" presName="hierChild5" presStyleCnt="0"/>
      <dgm:spPr/>
    </dgm:pt>
    <dgm:pt modelId="{1F92BD9B-2056-0748-9E82-CE6E5D448C6F}" type="pres">
      <dgm:prSet presAssocID="{992AE13E-B3CF-45C3-BCD4-5F6BA3F47ED4}" presName="Name28" presStyleLbl="parChTrans1D3" presStyleIdx="6" presStyleCnt="9"/>
      <dgm:spPr/>
    </dgm:pt>
    <dgm:pt modelId="{517B0699-1D5F-4049-82C6-F6AAB401F78C}" type="pres">
      <dgm:prSet presAssocID="{A38834CC-1E09-455A-8C1F-BE63EC307F98}" presName="hierRoot2" presStyleCnt="0">
        <dgm:presLayoutVars>
          <dgm:hierBranch val="init"/>
        </dgm:presLayoutVars>
      </dgm:prSet>
      <dgm:spPr/>
    </dgm:pt>
    <dgm:pt modelId="{0DAEE49F-3BA1-0749-8A0A-83F331BBB872}" type="pres">
      <dgm:prSet presAssocID="{A38834CC-1E09-455A-8C1F-BE63EC307F98}" presName="rootComposite2" presStyleCnt="0"/>
      <dgm:spPr/>
    </dgm:pt>
    <dgm:pt modelId="{F8E26335-B01C-814E-BA84-537F7588E7BC}" type="pres">
      <dgm:prSet presAssocID="{A38834CC-1E09-455A-8C1F-BE63EC307F98}" presName="rootText2" presStyleLbl="alignAcc1" presStyleIdx="0" presStyleCnt="0">
        <dgm:presLayoutVars>
          <dgm:chPref val="3"/>
        </dgm:presLayoutVars>
      </dgm:prSet>
      <dgm:spPr/>
    </dgm:pt>
    <dgm:pt modelId="{1C972420-54A4-EB47-BC9C-47A607E6FA8E}" type="pres">
      <dgm:prSet presAssocID="{A38834CC-1E09-455A-8C1F-BE63EC307F98}" presName="topArc2" presStyleLbl="parChTrans1D1" presStyleIdx="22" presStyleCnt="30"/>
      <dgm:spPr/>
    </dgm:pt>
    <dgm:pt modelId="{467AB62C-B03C-2048-82CA-C514D476369E}" type="pres">
      <dgm:prSet presAssocID="{A38834CC-1E09-455A-8C1F-BE63EC307F98}" presName="bottomArc2" presStyleLbl="parChTrans1D1" presStyleIdx="23" presStyleCnt="30"/>
      <dgm:spPr/>
    </dgm:pt>
    <dgm:pt modelId="{A64352EE-3F23-394B-A408-79B93C990066}" type="pres">
      <dgm:prSet presAssocID="{A38834CC-1E09-455A-8C1F-BE63EC307F98}" presName="topConnNode2" presStyleLbl="node3" presStyleIdx="0" presStyleCnt="0"/>
      <dgm:spPr/>
    </dgm:pt>
    <dgm:pt modelId="{AB9D5169-2E92-2047-BB72-92B3BFBED535}" type="pres">
      <dgm:prSet presAssocID="{A38834CC-1E09-455A-8C1F-BE63EC307F98}" presName="hierChild4" presStyleCnt="0"/>
      <dgm:spPr/>
    </dgm:pt>
    <dgm:pt modelId="{9EFF13B3-D076-F041-A160-474AED413FE6}" type="pres">
      <dgm:prSet presAssocID="{A38834CC-1E09-455A-8C1F-BE63EC307F98}" presName="hierChild5" presStyleCnt="0"/>
      <dgm:spPr/>
    </dgm:pt>
    <dgm:pt modelId="{7A75D1B6-72B0-E345-8B02-D4721F453FB5}" type="pres">
      <dgm:prSet presAssocID="{B6903958-7859-4B33-9D3D-301BB391BDEC}" presName="hierChild5" presStyleCnt="0"/>
      <dgm:spPr/>
    </dgm:pt>
    <dgm:pt modelId="{0E7FE2EF-176D-144E-84F4-56D5C45BEF84}" type="pres">
      <dgm:prSet presAssocID="{81234370-D11F-4B61-AE38-DEF9761AD50E}" presName="Name28" presStyleLbl="parChTrans1D2" presStyleIdx="4" presStyleCnt="5"/>
      <dgm:spPr/>
    </dgm:pt>
    <dgm:pt modelId="{E11E91E4-3E2D-F44E-9A43-CA6BBDD3D955}" type="pres">
      <dgm:prSet presAssocID="{A47A6539-FFEF-460A-9D28-19A7E745889E}" presName="hierRoot2" presStyleCnt="0">
        <dgm:presLayoutVars>
          <dgm:hierBranch val="init"/>
        </dgm:presLayoutVars>
      </dgm:prSet>
      <dgm:spPr/>
    </dgm:pt>
    <dgm:pt modelId="{DCC53290-1A8C-F84A-962C-81ACF6C8C298}" type="pres">
      <dgm:prSet presAssocID="{A47A6539-FFEF-460A-9D28-19A7E745889E}" presName="rootComposite2" presStyleCnt="0"/>
      <dgm:spPr/>
    </dgm:pt>
    <dgm:pt modelId="{FC695153-20BE-F74C-ACB9-1830878258A5}" type="pres">
      <dgm:prSet presAssocID="{A47A6539-FFEF-460A-9D28-19A7E745889E}" presName="rootText2" presStyleLbl="alignAcc1" presStyleIdx="0" presStyleCnt="0">
        <dgm:presLayoutVars>
          <dgm:chPref val="3"/>
        </dgm:presLayoutVars>
      </dgm:prSet>
      <dgm:spPr/>
    </dgm:pt>
    <dgm:pt modelId="{E141EAA5-7731-EE4D-97AA-2E35A3D03F29}" type="pres">
      <dgm:prSet presAssocID="{A47A6539-FFEF-460A-9D28-19A7E745889E}" presName="topArc2" presStyleLbl="parChTrans1D1" presStyleIdx="24" presStyleCnt="30"/>
      <dgm:spPr/>
    </dgm:pt>
    <dgm:pt modelId="{C6372D2D-B53C-D349-B5BF-9836FD7596B7}" type="pres">
      <dgm:prSet presAssocID="{A47A6539-FFEF-460A-9D28-19A7E745889E}" presName="bottomArc2" presStyleLbl="parChTrans1D1" presStyleIdx="25" presStyleCnt="30"/>
      <dgm:spPr/>
    </dgm:pt>
    <dgm:pt modelId="{E9D92475-2455-F746-89D0-7BDEECA06615}" type="pres">
      <dgm:prSet presAssocID="{A47A6539-FFEF-460A-9D28-19A7E745889E}" presName="topConnNode2" presStyleLbl="node2" presStyleIdx="0" presStyleCnt="0"/>
      <dgm:spPr/>
    </dgm:pt>
    <dgm:pt modelId="{5D26B577-86E7-604D-8340-64C540479320}" type="pres">
      <dgm:prSet presAssocID="{A47A6539-FFEF-460A-9D28-19A7E745889E}" presName="hierChild4" presStyleCnt="0"/>
      <dgm:spPr/>
    </dgm:pt>
    <dgm:pt modelId="{EDE0B75E-8F32-6D42-ADB4-61D3289848BE}" type="pres">
      <dgm:prSet presAssocID="{80331176-DD95-45DA-A70E-0720BA9CF006}" presName="Name28" presStyleLbl="parChTrans1D3" presStyleIdx="7" presStyleCnt="9"/>
      <dgm:spPr/>
    </dgm:pt>
    <dgm:pt modelId="{FC60E74E-76BD-BF46-961F-7AEA7F338A12}" type="pres">
      <dgm:prSet presAssocID="{F7C49E35-D84B-460B-9D29-99631EDCD7AC}" presName="hierRoot2" presStyleCnt="0">
        <dgm:presLayoutVars>
          <dgm:hierBranch val="init"/>
        </dgm:presLayoutVars>
      </dgm:prSet>
      <dgm:spPr/>
    </dgm:pt>
    <dgm:pt modelId="{89BF17DD-B15C-3F40-BE41-9E33158AED65}" type="pres">
      <dgm:prSet presAssocID="{F7C49E35-D84B-460B-9D29-99631EDCD7AC}" presName="rootComposite2" presStyleCnt="0"/>
      <dgm:spPr/>
    </dgm:pt>
    <dgm:pt modelId="{D752B1F9-BEA0-3A43-A8D3-7DB5F6130BE6}" type="pres">
      <dgm:prSet presAssocID="{F7C49E35-D84B-460B-9D29-99631EDCD7AC}" presName="rootText2" presStyleLbl="alignAcc1" presStyleIdx="0" presStyleCnt="0">
        <dgm:presLayoutVars>
          <dgm:chPref val="3"/>
        </dgm:presLayoutVars>
      </dgm:prSet>
      <dgm:spPr/>
    </dgm:pt>
    <dgm:pt modelId="{8D1877C1-E2B9-0044-A5A4-24F3984FA950}" type="pres">
      <dgm:prSet presAssocID="{F7C49E35-D84B-460B-9D29-99631EDCD7AC}" presName="topArc2" presStyleLbl="parChTrans1D1" presStyleIdx="26" presStyleCnt="30"/>
      <dgm:spPr/>
    </dgm:pt>
    <dgm:pt modelId="{8C77210C-042F-AA45-B6DE-A9AD01AF8C6E}" type="pres">
      <dgm:prSet presAssocID="{F7C49E35-D84B-460B-9D29-99631EDCD7AC}" presName="bottomArc2" presStyleLbl="parChTrans1D1" presStyleIdx="27" presStyleCnt="30"/>
      <dgm:spPr/>
    </dgm:pt>
    <dgm:pt modelId="{2416CDBC-8738-9847-9485-40462C033F23}" type="pres">
      <dgm:prSet presAssocID="{F7C49E35-D84B-460B-9D29-99631EDCD7AC}" presName="topConnNode2" presStyleLbl="node3" presStyleIdx="0" presStyleCnt="0"/>
      <dgm:spPr/>
    </dgm:pt>
    <dgm:pt modelId="{E032EFA3-E174-F24A-A271-24354955D5B4}" type="pres">
      <dgm:prSet presAssocID="{F7C49E35-D84B-460B-9D29-99631EDCD7AC}" presName="hierChild4" presStyleCnt="0"/>
      <dgm:spPr/>
    </dgm:pt>
    <dgm:pt modelId="{7EB98EA4-5CFB-F944-9961-0B280541A1EA}" type="pres">
      <dgm:prSet presAssocID="{F7C49E35-D84B-460B-9D29-99631EDCD7AC}" presName="hierChild5" presStyleCnt="0"/>
      <dgm:spPr/>
    </dgm:pt>
    <dgm:pt modelId="{BC11A97A-E01B-5A49-A867-BC8EA2D66D75}" type="pres">
      <dgm:prSet presAssocID="{26540274-7E5B-41F4-8B96-0538F2130BD0}" presName="Name28" presStyleLbl="parChTrans1D3" presStyleIdx="8" presStyleCnt="9"/>
      <dgm:spPr/>
    </dgm:pt>
    <dgm:pt modelId="{31EDC844-B5DD-9B40-8989-1D0C345B9F9F}" type="pres">
      <dgm:prSet presAssocID="{533FD8B7-DCA6-46BD-92EF-DC521F3EDB8A}" presName="hierRoot2" presStyleCnt="0">
        <dgm:presLayoutVars>
          <dgm:hierBranch val="init"/>
        </dgm:presLayoutVars>
      </dgm:prSet>
      <dgm:spPr/>
    </dgm:pt>
    <dgm:pt modelId="{6DE87224-9571-6F44-8B2D-10FA16830780}" type="pres">
      <dgm:prSet presAssocID="{533FD8B7-DCA6-46BD-92EF-DC521F3EDB8A}" presName="rootComposite2" presStyleCnt="0"/>
      <dgm:spPr/>
    </dgm:pt>
    <dgm:pt modelId="{C9D7092C-703C-4B4D-B996-091FAFCBE2E0}" type="pres">
      <dgm:prSet presAssocID="{533FD8B7-DCA6-46BD-92EF-DC521F3EDB8A}" presName="rootText2" presStyleLbl="alignAcc1" presStyleIdx="0" presStyleCnt="0" custLinFactNeighborX="-3396" custLinFactNeighborY="3538">
        <dgm:presLayoutVars>
          <dgm:chPref val="3"/>
        </dgm:presLayoutVars>
      </dgm:prSet>
      <dgm:spPr/>
    </dgm:pt>
    <dgm:pt modelId="{C63E65A2-90C8-5A42-A3DC-7475CFBCCE33}" type="pres">
      <dgm:prSet presAssocID="{533FD8B7-DCA6-46BD-92EF-DC521F3EDB8A}" presName="topArc2" presStyleLbl="parChTrans1D1" presStyleIdx="28" presStyleCnt="30"/>
      <dgm:spPr/>
    </dgm:pt>
    <dgm:pt modelId="{902A0051-06BD-E748-AE24-49176A60F6A7}" type="pres">
      <dgm:prSet presAssocID="{533FD8B7-DCA6-46BD-92EF-DC521F3EDB8A}" presName="bottomArc2" presStyleLbl="parChTrans1D1" presStyleIdx="29" presStyleCnt="30"/>
      <dgm:spPr/>
    </dgm:pt>
    <dgm:pt modelId="{189DDC32-CAAE-094B-A7C5-5F3E9EA02FF9}" type="pres">
      <dgm:prSet presAssocID="{533FD8B7-DCA6-46BD-92EF-DC521F3EDB8A}" presName="topConnNode2" presStyleLbl="node3" presStyleIdx="0" presStyleCnt="0"/>
      <dgm:spPr/>
    </dgm:pt>
    <dgm:pt modelId="{2EFDE590-E145-5B49-906F-BB8EFD3B024E}" type="pres">
      <dgm:prSet presAssocID="{533FD8B7-DCA6-46BD-92EF-DC521F3EDB8A}" presName="hierChild4" presStyleCnt="0"/>
      <dgm:spPr/>
    </dgm:pt>
    <dgm:pt modelId="{64990995-9AE3-B74A-8F58-BAAB5E90F145}" type="pres">
      <dgm:prSet presAssocID="{533FD8B7-DCA6-46BD-92EF-DC521F3EDB8A}" presName="hierChild5" presStyleCnt="0"/>
      <dgm:spPr/>
    </dgm:pt>
    <dgm:pt modelId="{44481357-D326-414B-9B13-D63764492C47}" type="pres">
      <dgm:prSet presAssocID="{A47A6539-FFEF-460A-9D28-19A7E745889E}" presName="hierChild5" presStyleCnt="0"/>
      <dgm:spPr/>
    </dgm:pt>
    <dgm:pt modelId="{59127087-BF4D-C643-B0B6-6B40F96862D5}" type="pres">
      <dgm:prSet presAssocID="{325FBB4E-E302-43B4-B14B-02AA876B4EEA}" presName="hierChild3" presStyleCnt="0"/>
      <dgm:spPr/>
    </dgm:pt>
  </dgm:ptLst>
  <dgm:cxnLst>
    <dgm:cxn modelId="{49CA6E03-F4DF-4060-8AF5-A95A347F8E72}" srcId="{5894C4D8-847A-4A4A-9374-A30DE5967523}" destId="{CE2FB79A-E3AC-4991-AED0-7C7A6D257A83}" srcOrd="0" destOrd="0" parTransId="{F3F2A619-3DAB-424E-AFF5-AF2BCF29CA57}" sibTransId="{CD946E0B-673F-41B3-A225-4BF3B789F386}"/>
    <dgm:cxn modelId="{CE1DF707-EAD8-2346-AE53-89121E13D7EE}" type="presOf" srcId="{533FD8B7-DCA6-46BD-92EF-DC521F3EDB8A}" destId="{C9D7092C-703C-4B4D-B996-091FAFCBE2E0}" srcOrd="0" destOrd="0" presId="urn:microsoft.com/office/officeart/2008/layout/HalfCircleOrganizationChart"/>
    <dgm:cxn modelId="{8D5C881F-5879-0740-8C48-089DB00E51DA}" type="presOf" srcId="{325FBB4E-E302-43B4-B14B-02AA876B4EEA}" destId="{BF9EB6D9-B429-6A49-BD02-235F55ADCD28}" srcOrd="0" destOrd="0" presId="urn:microsoft.com/office/officeart/2008/layout/HalfCircleOrganizationChart"/>
    <dgm:cxn modelId="{51D89A22-5255-4B44-88BB-842A18EBC668}" type="presOf" srcId="{5894C4D8-847A-4A4A-9374-A30DE5967523}" destId="{E6180F74-DA63-8741-A492-E2C4A1EA9664}" srcOrd="0" destOrd="0" presId="urn:microsoft.com/office/officeart/2008/layout/HalfCircleOrganizationChart"/>
    <dgm:cxn modelId="{6504B628-7633-0F41-BC42-DB54F10ACD52}" type="presOf" srcId="{81234370-D11F-4B61-AE38-DEF9761AD50E}" destId="{0E7FE2EF-176D-144E-84F4-56D5C45BEF84}" srcOrd="0" destOrd="0" presId="urn:microsoft.com/office/officeart/2008/layout/HalfCircleOrganizationChart"/>
    <dgm:cxn modelId="{51B8102A-725E-C349-92EE-A17E5F155E4C}" type="presOf" srcId="{3D9EDDD7-E3EA-4065-B9BA-75FC5838E867}" destId="{BE134547-1BAD-5842-8E86-F5DD637DE315}" srcOrd="1" destOrd="0" presId="urn:microsoft.com/office/officeart/2008/layout/HalfCircleOrganizationChart"/>
    <dgm:cxn modelId="{FD16462B-DD0E-A348-A23F-EC7A9205EC40}" type="presOf" srcId="{A47A6539-FFEF-460A-9D28-19A7E745889E}" destId="{E9D92475-2455-F746-89D0-7BDEECA06615}" srcOrd="1" destOrd="0" presId="urn:microsoft.com/office/officeart/2008/layout/HalfCircleOrganizationChart"/>
    <dgm:cxn modelId="{7ABEC62B-6A8D-EB4A-A33E-F3336DD4D180}" type="presOf" srcId="{12016209-7736-48CC-931A-B0A6803B6DDD}" destId="{3F36DD71-5A27-904A-854D-2B23CDBA326E}" srcOrd="0" destOrd="0" presId="urn:microsoft.com/office/officeart/2008/layout/HalfCircleOrganizationChart"/>
    <dgm:cxn modelId="{D7F6112E-A1BC-9146-8325-429B05DA1C72}" type="presOf" srcId="{26540274-7E5B-41F4-8B96-0538F2130BD0}" destId="{BC11A97A-E01B-5A49-A867-BC8EA2D66D75}" srcOrd="0" destOrd="0" presId="urn:microsoft.com/office/officeart/2008/layout/HalfCircleOrganizationChart"/>
    <dgm:cxn modelId="{292A8932-1486-46A9-8EC3-46D7A5DDBE8E}" srcId="{A47A6539-FFEF-460A-9D28-19A7E745889E}" destId="{533FD8B7-DCA6-46BD-92EF-DC521F3EDB8A}" srcOrd="1" destOrd="0" parTransId="{26540274-7E5B-41F4-8B96-0538F2130BD0}" sibTransId="{9FF952D0-F8E5-43B3-A608-3FB7F93C6EF0}"/>
    <dgm:cxn modelId="{EA670939-81B3-F348-8FA8-2C5DA8D8BBB7}" type="presOf" srcId="{D6B83991-0CBA-304B-AAE0-B26F50CC4C0B}" destId="{AADD2F41-97FC-2F4D-A1D4-036EECBC20DE}" srcOrd="0" destOrd="0" presId="urn:microsoft.com/office/officeart/2008/layout/HalfCircleOrganizationChart"/>
    <dgm:cxn modelId="{A7428B3A-7573-0241-9385-559D4A5A2C81}" type="presOf" srcId="{8DA00766-C720-4BCE-88D0-A3A9CF41A30E}" destId="{112C30E0-5221-4B4B-A29D-F560558C8B0D}" srcOrd="0" destOrd="0" presId="urn:microsoft.com/office/officeart/2008/layout/HalfCircleOrganizationChart"/>
    <dgm:cxn modelId="{068D863D-5788-A14C-9E0E-67EC904A5B55}" type="presOf" srcId="{B6903958-7859-4B33-9D3D-301BB391BDEC}" destId="{2B1184F2-9291-1248-A0A3-05AFD98787C6}" srcOrd="1" destOrd="0" presId="urn:microsoft.com/office/officeart/2008/layout/HalfCircleOrganizationChart"/>
    <dgm:cxn modelId="{BB972441-249F-854C-8C4F-30356D966381}" type="presOf" srcId="{4732AAD6-960B-4216-ACE2-8F5964DA8E4A}" destId="{9D11A020-102C-BD49-BD66-C10B9E040DCA}" srcOrd="1" destOrd="0" presId="urn:microsoft.com/office/officeart/2008/layout/HalfCircleOrganizationChart"/>
    <dgm:cxn modelId="{1E707542-8169-4A9C-B0E5-860633146A77}" srcId="{325FBB4E-E302-43B4-B14B-02AA876B4EEA}" destId="{B6903958-7859-4B33-9D3D-301BB391BDEC}" srcOrd="3" destOrd="0" parTransId="{D7795B3A-79C5-4A83-B72F-026E20BC1C22}" sibTransId="{2C1FB75C-65B9-4FCE-ADF7-7FE1E16A03CD}"/>
    <dgm:cxn modelId="{B2ABF843-944A-2644-96C3-D39EB18DA8EE}" type="presOf" srcId="{281CE106-DC85-4CAD-A5F2-8083665B47D1}" destId="{3BC7A880-F813-FF41-8127-649311824039}" srcOrd="0" destOrd="0" presId="urn:microsoft.com/office/officeart/2008/layout/HalfCircleOrganizationChart"/>
    <dgm:cxn modelId="{0A05004D-9920-F24F-9CBA-EF53C79676CA}" type="presOf" srcId="{3D9EDDD7-E3EA-4065-B9BA-75FC5838E867}" destId="{C7B813D5-FBD6-634D-8915-3CA88D8E7094}" srcOrd="0" destOrd="0" presId="urn:microsoft.com/office/officeart/2008/layout/HalfCircleOrganizationChart"/>
    <dgm:cxn modelId="{8C894058-39CA-F944-B15B-5CFDBA5BDF08}" type="presOf" srcId="{39CD5C64-4F2D-4414-AFF3-92AEB1ACF349}" destId="{D4A37F47-4F0F-DD4F-BFD6-B26A9BF15572}" srcOrd="0" destOrd="0" presId="urn:microsoft.com/office/officeart/2008/layout/HalfCircleOrganizationChart"/>
    <dgm:cxn modelId="{23AA9B59-E95A-4FC3-BC2D-EF51200B3BC2}" srcId="{325FBB4E-E302-43B4-B14B-02AA876B4EEA}" destId="{5894C4D8-847A-4A4A-9374-A30DE5967523}" srcOrd="2" destOrd="0" parTransId="{39CD5C64-4F2D-4414-AFF3-92AEB1ACF349}" sibTransId="{F49A24E8-791A-41C9-B553-D8178CDECB39}"/>
    <dgm:cxn modelId="{F0FCC759-E601-41DD-B4AF-A10840E600C2}" srcId="{325FBB4E-E302-43B4-B14B-02AA876B4EEA}" destId="{3D9EDDD7-E3EA-4065-B9BA-75FC5838E867}" srcOrd="1" destOrd="0" parTransId="{B77A266C-1B89-4214-B1EB-40B66767DD9F}" sibTransId="{2C1B2B53-2C20-435A-80BE-528D3F52B87D}"/>
    <dgm:cxn modelId="{F0855C5B-19F8-BF4A-9E2C-CD3EB344C396}" type="presOf" srcId="{1CA6A98A-08BB-4F60-8874-BE817A06F00B}" destId="{87D4A75B-1AF3-6444-B7ED-97C6D6204347}" srcOrd="0" destOrd="0" presId="urn:microsoft.com/office/officeart/2008/layout/HalfCircleOrganizationChart"/>
    <dgm:cxn modelId="{90A1725D-3947-5D45-B655-66B1781169E2}" type="presOf" srcId="{B77A266C-1B89-4214-B1EB-40B66767DD9F}" destId="{E4C3D06F-CB49-0449-9436-2D8ECF0F50ED}" srcOrd="0" destOrd="0" presId="urn:microsoft.com/office/officeart/2008/layout/HalfCircleOrganizationChart"/>
    <dgm:cxn modelId="{F56D755D-12BF-494E-8FC2-2E5F250331A4}" type="presOf" srcId="{80331176-DD95-45DA-A70E-0720BA9CF006}" destId="{EDE0B75E-8F32-6D42-ADB4-61D3289848BE}" srcOrd="0" destOrd="0" presId="urn:microsoft.com/office/officeart/2008/layout/HalfCircleOrganizationChart"/>
    <dgm:cxn modelId="{50928F5F-DBEC-4B39-85C2-91406A48F07A}" srcId="{B6903958-7859-4B33-9D3D-301BB391BDEC}" destId="{505A1C0B-F54A-4442-8308-74F9FFBB81B4}" srcOrd="0" destOrd="0" parTransId="{281CE106-DC85-4CAD-A5F2-8083665B47D1}" sibTransId="{579A4FA8-16BA-48AB-8402-C52CA510F7A0}"/>
    <dgm:cxn modelId="{0EED2360-4E53-1A4D-A83A-39AA5EA61187}" type="presOf" srcId="{A47A6539-FFEF-460A-9D28-19A7E745889E}" destId="{FC695153-20BE-F74C-ACB9-1830878258A5}" srcOrd="0" destOrd="0" presId="urn:microsoft.com/office/officeart/2008/layout/HalfCircleOrganizationChart"/>
    <dgm:cxn modelId="{D6816068-8E5F-A247-A3AF-36E1F86705B9}" type="presOf" srcId="{F7C49E35-D84B-460B-9D29-99631EDCD7AC}" destId="{2416CDBC-8738-9847-9485-40462C033F23}" srcOrd="1" destOrd="0" presId="urn:microsoft.com/office/officeart/2008/layout/HalfCircleOrganizationChart"/>
    <dgm:cxn modelId="{D85FD46A-C5E9-0749-8189-6B60FCBD8F46}" type="presOf" srcId="{F7C49E35-D84B-460B-9D29-99631EDCD7AC}" destId="{D752B1F9-BEA0-3A43-A8D3-7DB5F6130BE6}" srcOrd="0" destOrd="0" presId="urn:microsoft.com/office/officeart/2008/layout/HalfCircleOrganizationChart"/>
    <dgm:cxn modelId="{F5F03B71-95E8-1F4F-B244-62DFC4736D39}" type="presOf" srcId="{C871218A-46BE-4247-B120-E6927CA6EF35}" destId="{F087F918-2DA5-7F4B-9B84-7429EAFE6C52}" srcOrd="0" destOrd="0" presId="urn:microsoft.com/office/officeart/2008/layout/HalfCircleOrganizationChart"/>
    <dgm:cxn modelId="{8AA7B874-FF5D-9B44-807B-25A908191A3F}" type="presOf" srcId="{A4DF97F5-5357-1B45-A7E9-DE446704AB61}" destId="{62D7FF1B-1704-6343-B3D4-9AE01F25FD55}" srcOrd="0" destOrd="0" presId="urn:microsoft.com/office/officeart/2008/layout/HalfCircleOrganizationChart"/>
    <dgm:cxn modelId="{C99E0C82-E162-7F48-B4B6-3898C82EE56F}" type="presOf" srcId="{D6B83991-0CBA-304B-AAE0-B26F50CC4C0B}" destId="{AA9AF919-5340-044F-8251-F6243CD9B480}" srcOrd="1" destOrd="0" presId="urn:microsoft.com/office/officeart/2008/layout/HalfCircleOrganizationChart"/>
    <dgm:cxn modelId="{CCA2DF83-B57E-0048-BE94-EAC52E16F4A9}" type="presOf" srcId="{11C39608-2C0F-4041-AC91-CF012BDA97C6}" destId="{41C0BF94-653F-D646-B9D2-3A0BFFBC84D2}" srcOrd="0" destOrd="0" presId="urn:microsoft.com/office/officeart/2008/layout/HalfCircleOrganizationChart"/>
    <dgm:cxn modelId="{174AFE87-8A0E-8E4C-9F5A-233BD3736653}" type="presOf" srcId="{505A1C0B-F54A-4442-8308-74F9FFBB81B4}" destId="{73D1D223-B4B6-9141-9D37-6ECDFF7E9E08}" srcOrd="0" destOrd="0" presId="urn:microsoft.com/office/officeart/2008/layout/HalfCircleOrganizationChart"/>
    <dgm:cxn modelId="{5AAF1490-D195-6F4D-BACA-8C500A903817}" type="presOf" srcId="{F42C6223-E763-4308-BC41-645C1675C761}" destId="{67FE8293-E441-3840-8C35-D2D26F85F918}" srcOrd="0" destOrd="0" presId="urn:microsoft.com/office/officeart/2008/layout/HalfCircleOrganizationChart"/>
    <dgm:cxn modelId="{E309FB96-1DF7-D04F-AD98-010CA33C7BD5}" type="presOf" srcId="{D7795B3A-79C5-4A83-B72F-026E20BC1C22}" destId="{BA28B78A-7E55-4C41-92B2-2004F341AFD6}" srcOrd="0" destOrd="0" presId="urn:microsoft.com/office/officeart/2008/layout/HalfCircleOrganizationChart"/>
    <dgm:cxn modelId="{6559DF99-1514-4079-A9EF-B9A2734CF828}" srcId="{3D9EDDD7-E3EA-4065-B9BA-75FC5838E867}" destId="{4732AAD6-960B-4216-ACE2-8F5964DA8E4A}" srcOrd="0" destOrd="0" parTransId="{F42C6223-E763-4308-BC41-645C1675C761}" sibTransId="{C439E92B-9D70-43E1-951E-9BD08CDC716A}"/>
    <dgm:cxn modelId="{2EB1D99B-AE69-4892-9A27-25E7B4E353BF}" srcId="{3D9EDDD7-E3EA-4065-B9BA-75FC5838E867}" destId="{C871218A-46BE-4247-B120-E6927CA6EF35}" srcOrd="2" destOrd="0" parTransId="{8DA00766-C720-4BCE-88D0-A3A9CF41A30E}" sibTransId="{B700AA7A-93B5-41F3-A252-0A04EADC61E8}"/>
    <dgm:cxn modelId="{F88515A9-7D8A-4648-9F1A-97F20CECFCE1}" type="presOf" srcId="{A38834CC-1E09-455A-8C1F-BE63EC307F98}" destId="{A64352EE-3F23-394B-A408-79B93C990066}" srcOrd="1" destOrd="0" presId="urn:microsoft.com/office/officeart/2008/layout/HalfCircleOrganizationChart"/>
    <dgm:cxn modelId="{C4EEDDA9-4425-40F6-BFC6-BA6755CDACD3}" srcId="{12016209-7736-48CC-931A-B0A6803B6DDD}" destId="{325FBB4E-E302-43B4-B14B-02AA876B4EEA}" srcOrd="0" destOrd="0" parTransId="{19A064A2-5ED9-4DDA-998E-87EB23FA7814}" sibTransId="{7E68FAAC-0EF1-4C9C-B9DB-A52404821584}"/>
    <dgm:cxn modelId="{DD359CB1-EB59-A343-8ECC-738BBE92C826}" type="presOf" srcId="{F3F2A619-3DAB-424E-AFF5-AF2BCF29CA57}" destId="{8D0203D2-4504-D149-9DFC-830C4A190D64}" srcOrd="0" destOrd="0" presId="urn:microsoft.com/office/officeart/2008/layout/HalfCircleOrganizationChart"/>
    <dgm:cxn modelId="{B35B72B5-688A-AA49-9BBA-AD7253994175}" srcId="{325FBB4E-E302-43B4-B14B-02AA876B4EEA}" destId="{11C39608-2C0F-4041-AC91-CF012BDA97C6}" srcOrd="0" destOrd="0" parTransId="{A4DF97F5-5357-1B45-A7E9-DE446704AB61}" sibTransId="{6B06735F-5695-924F-B113-FECB70AFEBF7}"/>
    <dgm:cxn modelId="{10D105B6-AE1F-8449-AC04-A5FA507F9670}" type="presOf" srcId="{533FD8B7-DCA6-46BD-92EF-DC521F3EDB8A}" destId="{189DDC32-CAAE-094B-A7C5-5F3E9EA02FF9}" srcOrd="1" destOrd="0" presId="urn:microsoft.com/office/officeart/2008/layout/HalfCircleOrganizationChart"/>
    <dgm:cxn modelId="{CEABF7BF-B89C-8846-A019-085AB2053A76}" type="presOf" srcId="{A38834CC-1E09-455A-8C1F-BE63EC307F98}" destId="{F8E26335-B01C-814E-BA84-537F7588E7BC}" srcOrd="0" destOrd="0" presId="urn:microsoft.com/office/officeart/2008/layout/HalfCircleOrganizationChart"/>
    <dgm:cxn modelId="{284C09C5-E9FA-3B40-96DD-E9DC4BA6AE2A}" type="presOf" srcId="{992AE13E-B3CF-45C3-BCD4-5F6BA3F47ED4}" destId="{1F92BD9B-2056-0748-9E82-CE6E5D448C6F}" srcOrd="0" destOrd="0" presId="urn:microsoft.com/office/officeart/2008/layout/HalfCircleOrganizationChart"/>
    <dgm:cxn modelId="{BE3334C5-2483-46B7-AC92-BA84FD29CCDF}" srcId="{3D9EDDD7-E3EA-4065-B9BA-75FC5838E867}" destId="{1CA6A98A-08BB-4F60-8874-BE817A06F00B}" srcOrd="1" destOrd="0" parTransId="{277732A9-C155-4003-9D53-16BF44143780}" sibTransId="{E749CBB9-ECA6-42F9-B25A-1856F2F48FBB}"/>
    <dgm:cxn modelId="{A564AAC7-EC48-0947-89A5-9EAB163FD024}" type="presOf" srcId="{72CC05A9-0E02-B448-852F-F66113B96E31}" destId="{11E47498-D3A3-D145-B5C5-9508C3F02CD8}" srcOrd="0" destOrd="0" presId="urn:microsoft.com/office/officeart/2008/layout/HalfCircleOrganizationChart"/>
    <dgm:cxn modelId="{E0C1AACF-1061-3043-956D-01A3F001BCFF}" type="presOf" srcId="{4732AAD6-960B-4216-ACE2-8F5964DA8E4A}" destId="{59F90D2E-DC47-E544-854B-4B65B180F5D5}" srcOrd="0" destOrd="0" presId="urn:microsoft.com/office/officeart/2008/layout/HalfCircleOrganizationChart"/>
    <dgm:cxn modelId="{9DBFEACF-E670-BD47-97FC-34DCA63DFA6A}" type="presOf" srcId="{C871218A-46BE-4247-B120-E6927CA6EF35}" destId="{119F5912-082B-1C4F-9A08-FCA881ECAF6A}" srcOrd="1" destOrd="0" presId="urn:microsoft.com/office/officeart/2008/layout/HalfCircleOrganizationChart"/>
    <dgm:cxn modelId="{B75AB8D3-A9AB-FE47-9BF2-573420ED186D}" type="presOf" srcId="{11C39608-2C0F-4041-AC91-CF012BDA97C6}" destId="{1E803313-0E1B-0748-AAA1-BC66B819B27C}" srcOrd="1" destOrd="0" presId="urn:microsoft.com/office/officeart/2008/layout/HalfCircleOrganizationChart"/>
    <dgm:cxn modelId="{41321BDE-B304-3145-9C28-810BC0025694}" type="presOf" srcId="{5894C4D8-847A-4A4A-9374-A30DE5967523}" destId="{85E17841-0572-6E4C-AAC5-4AF6736F86E1}" srcOrd="1" destOrd="0" presId="urn:microsoft.com/office/officeart/2008/layout/HalfCircleOrganizationChart"/>
    <dgm:cxn modelId="{C05EC8E0-BF13-3548-B312-22E40B7EE463}" type="presOf" srcId="{505A1C0B-F54A-4442-8308-74F9FFBB81B4}" destId="{A4AAA837-5864-1042-9B69-BF7892CA4EC2}" srcOrd="1" destOrd="0" presId="urn:microsoft.com/office/officeart/2008/layout/HalfCircleOrganizationChart"/>
    <dgm:cxn modelId="{854116E9-894E-0C44-9F7C-62591FE3F3CA}" type="presOf" srcId="{277732A9-C155-4003-9D53-16BF44143780}" destId="{B6E46303-5712-7F44-9F65-E42FD357D416}" srcOrd="0" destOrd="0" presId="urn:microsoft.com/office/officeart/2008/layout/HalfCircleOrganizationChart"/>
    <dgm:cxn modelId="{490FF4E9-3866-DF47-98EA-62DACF92B5C2}" type="presOf" srcId="{325FBB4E-E302-43B4-B14B-02AA876B4EEA}" destId="{3F63FE30-9CF8-D04C-872A-0807AC4CE2D9}" srcOrd="1" destOrd="0" presId="urn:microsoft.com/office/officeart/2008/layout/HalfCircleOrganizationChart"/>
    <dgm:cxn modelId="{515C29EA-278C-4C32-804E-38333A793D2E}" srcId="{A47A6539-FFEF-460A-9D28-19A7E745889E}" destId="{F7C49E35-D84B-460B-9D29-99631EDCD7AC}" srcOrd="0" destOrd="0" parTransId="{80331176-DD95-45DA-A70E-0720BA9CF006}" sibTransId="{7D62771C-4B74-4B12-8BAD-34248B85580B}"/>
    <dgm:cxn modelId="{56C9ADEB-4AD4-401F-8B4A-78412524DC1C}" srcId="{325FBB4E-E302-43B4-B14B-02AA876B4EEA}" destId="{A47A6539-FFEF-460A-9D28-19A7E745889E}" srcOrd="4" destOrd="0" parTransId="{81234370-D11F-4B61-AE38-DEF9761AD50E}" sibTransId="{046B82D4-C886-4BBA-BC16-F30B8A44D471}"/>
    <dgm:cxn modelId="{8E6DBBEC-0289-0A40-BF22-7AF980E66C6E}" type="presOf" srcId="{CE2FB79A-E3AC-4991-AED0-7C7A6D257A83}" destId="{503B2977-882F-5846-941C-AC09E1687ECE}" srcOrd="1" destOrd="0" presId="urn:microsoft.com/office/officeart/2008/layout/HalfCircleOrganizationChart"/>
    <dgm:cxn modelId="{B55660F5-EA44-424A-8797-70D51E5D0A2D}" type="presOf" srcId="{B6903958-7859-4B33-9D3D-301BB391BDEC}" destId="{D709453E-0DBC-6A47-9ECA-32846A5B8CD5}" srcOrd="0" destOrd="0" presId="urn:microsoft.com/office/officeart/2008/layout/HalfCircleOrganizationChart"/>
    <dgm:cxn modelId="{6184DBF8-5E5E-4C7E-A928-49DADDE6373F}" srcId="{B6903958-7859-4B33-9D3D-301BB391BDEC}" destId="{A38834CC-1E09-455A-8C1F-BE63EC307F98}" srcOrd="1" destOrd="0" parTransId="{992AE13E-B3CF-45C3-BCD4-5F6BA3F47ED4}" sibTransId="{DFE37A52-B4BE-4FCC-AD97-184B9888BF46}"/>
    <dgm:cxn modelId="{8A1AEDFD-BDBD-FB47-A952-F8E4032BA486}" type="presOf" srcId="{1CA6A98A-08BB-4F60-8874-BE817A06F00B}" destId="{F5FEE1F6-CC05-6F4F-822D-8AB4420E24A4}" srcOrd="1" destOrd="0" presId="urn:microsoft.com/office/officeart/2008/layout/HalfCircleOrganizationChart"/>
    <dgm:cxn modelId="{D42A79FF-11B5-314F-9BDD-E88764C7D557}" srcId="{11C39608-2C0F-4041-AC91-CF012BDA97C6}" destId="{D6B83991-0CBA-304B-AAE0-B26F50CC4C0B}" srcOrd="0" destOrd="0" parTransId="{72CC05A9-0E02-B448-852F-F66113B96E31}" sibTransId="{8464A9C1-9600-1841-A504-DCE2A3F2AFE4}"/>
    <dgm:cxn modelId="{5E188EFF-53CE-3A48-B6E6-F389627C3CF7}" type="presOf" srcId="{CE2FB79A-E3AC-4991-AED0-7C7A6D257A83}" destId="{83862BF8-F978-C747-9AAF-EEF6C34F692D}" srcOrd="0" destOrd="0" presId="urn:microsoft.com/office/officeart/2008/layout/HalfCircleOrganizationChart"/>
    <dgm:cxn modelId="{94BC569B-ADEA-2745-B30F-6A370F599D9D}" type="presParOf" srcId="{3F36DD71-5A27-904A-854D-2B23CDBA326E}" destId="{843B905A-24D3-3C4A-81B4-3896CA81608F}" srcOrd="0" destOrd="0" presId="urn:microsoft.com/office/officeart/2008/layout/HalfCircleOrganizationChart"/>
    <dgm:cxn modelId="{4CC22E4E-2FDC-F14B-8632-151B4183132D}" type="presParOf" srcId="{843B905A-24D3-3C4A-81B4-3896CA81608F}" destId="{E321C531-ED00-A44B-907E-F22D4AC255FB}" srcOrd="0" destOrd="0" presId="urn:microsoft.com/office/officeart/2008/layout/HalfCircleOrganizationChart"/>
    <dgm:cxn modelId="{00472A43-7BE7-6042-8DC2-943FF6804814}" type="presParOf" srcId="{E321C531-ED00-A44B-907E-F22D4AC255FB}" destId="{BF9EB6D9-B429-6A49-BD02-235F55ADCD28}" srcOrd="0" destOrd="0" presId="urn:microsoft.com/office/officeart/2008/layout/HalfCircleOrganizationChart"/>
    <dgm:cxn modelId="{65CADB4D-2E90-714C-96B8-D6EED32892FD}" type="presParOf" srcId="{E321C531-ED00-A44B-907E-F22D4AC255FB}" destId="{C741B469-1244-114B-9B8C-B6D86D6898BE}" srcOrd="1" destOrd="0" presId="urn:microsoft.com/office/officeart/2008/layout/HalfCircleOrganizationChart"/>
    <dgm:cxn modelId="{86DBE8BF-2CA2-2547-84CA-AA4C6A0D4D12}" type="presParOf" srcId="{E321C531-ED00-A44B-907E-F22D4AC255FB}" destId="{B7A7531C-71D7-F845-B415-0B100FC2EDF7}" srcOrd="2" destOrd="0" presId="urn:microsoft.com/office/officeart/2008/layout/HalfCircleOrganizationChart"/>
    <dgm:cxn modelId="{E11C2E57-DD82-F54F-9D56-924B2BD9F876}" type="presParOf" srcId="{E321C531-ED00-A44B-907E-F22D4AC255FB}" destId="{3F63FE30-9CF8-D04C-872A-0807AC4CE2D9}" srcOrd="3" destOrd="0" presId="urn:microsoft.com/office/officeart/2008/layout/HalfCircleOrganizationChart"/>
    <dgm:cxn modelId="{BB3141CA-408D-4F4B-AA7E-BC1A2F7C6443}" type="presParOf" srcId="{843B905A-24D3-3C4A-81B4-3896CA81608F}" destId="{05F46125-0BF8-DA45-9B56-7D8F07CEB4F3}" srcOrd="1" destOrd="0" presId="urn:microsoft.com/office/officeart/2008/layout/HalfCircleOrganizationChart"/>
    <dgm:cxn modelId="{9C268A6D-34C1-ED4D-9203-E958E0F7FBCE}" type="presParOf" srcId="{05F46125-0BF8-DA45-9B56-7D8F07CEB4F3}" destId="{62D7FF1B-1704-6343-B3D4-9AE01F25FD55}" srcOrd="0" destOrd="0" presId="urn:microsoft.com/office/officeart/2008/layout/HalfCircleOrganizationChart"/>
    <dgm:cxn modelId="{3F3BE89A-B72E-914E-97FC-B33F76129EC3}" type="presParOf" srcId="{05F46125-0BF8-DA45-9B56-7D8F07CEB4F3}" destId="{1378966C-D309-8045-85EB-94EE5DC82D94}" srcOrd="1" destOrd="0" presId="urn:microsoft.com/office/officeart/2008/layout/HalfCircleOrganizationChart"/>
    <dgm:cxn modelId="{FE8730A5-3650-0A4E-AF57-762D0C4FE924}" type="presParOf" srcId="{1378966C-D309-8045-85EB-94EE5DC82D94}" destId="{92EA4D94-39DF-F044-8A73-C1364EA6AFD1}" srcOrd="0" destOrd="0" presId="urn:microsoft.com/office/officeart/2008/layout/HalfCircleOrganizationChart"/>
    <dgm:cxn modelId="{AC2BE490-B302-6449-9777-4F04ED6B8201}" type="presParOf" srcId="{92EA4D94-39DF-F044-8A73-C1364EA6AFD1}" destId="{41C0BF94-653F-D646-B9D2-3A0BFFBC84D2}" srcOrd="0" destOrd="0" presId="urn:microsoft.com/office/officeart/2008/layout/HalfCircleOrganizationChart"/>
    <dgm:cxn modelId="{85F08BDD-0F65-584B-AADF-4662A3D25639}" type="presParOf" srcId="{92EA4D94-39DF-F044-8A73-C1364EA6AFD1}" destId="{9A93EE85-7628-4146-9D16-66E2A6092189}" srcOrd="1" destOrd="0" presId="urn:microsoft.com/office/officeart/2008/layout/HalfCircleOrganizationChart"/>
    <dgm:cxn modelId="{A883C870-2BC9-4349-A0A8-027444149925}" type="presParOf" srcId="{92EA4D94-39DF-F044-8A73-C1364EA6AFD1}" destId="{250449F9-D8D0-EF4D-84B2-DF24E3055E99}" srcOrd="2" destOrd="0" presId="urn:microsoft.com/office/officeart/2008/layout/HalfCircleOrganizationChart"/>
    <dgm:cxn modelId="{758B1A4F-94F5-1348-80D4-E3732156EBC8}" type="presParOf" srcId="{92EA4D94-39DF-F044-8A73-C1364EA6AFD1}" destId="{1E803313-0E1B-0748-AAA1-BC66B819B27C}" srcOrd="3" destOrd="0" presId="urn:microsoft.com/office/officeart/2008/layout/HalfCircleOrganizationChart"/>
    <dgm:cxn modelId="{A9F681CE-C9C3-FA42-AF6D-E7FA72AD30AA}" type="presParOf" srcId="{1378966C-D309-8045-85EB-94EE5DC82D94}" destId="{9C821B79-DFAA-2F40-978C-71360AB3B115}" srcOrd="1" destOrd="0" presId="urn:microsoft.com/office/officeart/2008/layout/HalfCircleOrganizationChart"/>
    <dgm:cxn modelId="{237F560F-7661-AE40-B45B-8324E4873C1B}" type="presParOf" srcId="{9C821B79-DFAA-2F40-978C-71360AB3B115}" destId="{11E47498-D3A3-D145-B5C5-9508C3F02CD8}" srcOrd="0" destOrd="0" presId="urn:microsoft.com/office/officeart/2008/layout/HalfCircleOrganizationChart"/>
    <dgm:cxn modelId="{659137E8-FFB6-A747-91D8-9BF00AC3B643}" type="presParOf" srcId="{9C821B79-DFAA-2F40-978C-71360AB3B115}" destId="{210CB733-3E44-104A-84F2-24EF26783BDA}" srcOrd="1" destOrd="0" presId="urn:microsoft.com/office/officeart/2008/layout/HalfCircleOrganizationChart"/>
    <dgm:cxn modelId="{AE7C5BDA-0FF6-7B4E-9431-1B04C689E120}" type="presParOf" srcId="{210CB733-3E44-104A-84F2-24EF26783BDA}" destId="{355E2A1E-0E47-814F-9DF4-72AD08986410}" srcOrd="0" destOrd="0" presId="urn:microsoft.com/office/officeart/2008/layout/HalfCircleOrganizationChart"/>
    <dgm:cxn modelId="{B628E1EE-9D9A-9C41-A967-AEBE9CAE4168}" type="presParOf" srcId="{355E2A1E-0E47-814F-9DF4-72AD08986410}" destId="{AADD2F41-97FC-2F4D-A1D4-036EECBC20DE}" srcOrd="0" destOrd="0" presId="urn:microsoft.com/office/officeart/2008/layout/HalfCircleOrganizationChart"/>
    <dgm:cxn modelId="{808624E7-6CDF-D04D-B8D1-D067458F7719}" type="presParOf" srcId="{355E2A1E-0E47-814F-9DF4-72AD08986410}" destId="{6A43D625-A44C-F14E-B787-82C4440FE50B}" srcOrd="1" destOrd="0" presId="urn:microsoft.com/office/officeart/2008/layout/HalfCircleOrganizationChart"/>
    <dgm:cxn modelId="{6B703010-DC4C-5D47-B7CF-1119E92C06EE}" type="presParOf" srcId="{355E2A1E-0E47-814F-9DF4-72AD08986410}" destId="{13AC1108-6CC6-4541-BB3A-1B749DD06678}" srcOrd="2" destOrd="0" presId="urn:microsoft.com/office/officeart/2008/layout/HalfCircleOrganizationChart"/>
    <dgm:cxn modelId="{F2792F36-FC2F-B040-A4FE-D205BFE4EC03}" type="presParOf" srcId="{355E2A1E-0E47-814F-9DF4-72AD08986410}" destId="{AA9AF919-5340-044F-8251-F6243CD9B480}" srcOrd="3" destOrd="0" presId="urn:microsoft.com/office/officeart/2008/layout/HalfCircleOrganizationChart"/>
    <dgm:cxn modelId="{A8055896-3120-C54C-94DE-7752B41E93FA}" type="presParOf" srcId="{210CB733-3E44-104A-84F2-24EF26783BDA}" destId="{B9F755A9-9215-1C4B-B98D-6B08223C375A}" srcOrd="1" destOrd="0" presId="urn:microsoft.com/office/officeart/2008/layout/HalfCircleOrganizationChart"/>
    <dgm:cxn modelId="{3C9F0DDB-CAD4-BA45-9C51-E48844D46C8A}" type="presParOf" srcId="{210CB733-3E44-104A-84F2-24EF26783BDA}" destId="{5E8A9F99-0569-064C-BE17-19114974C46D}" srcOrd="2" destOrd="0" presId="urn:microsoft.com/office/officeart/2008/layout/HalfCircleOrganizationChart"/>
    <dgm:cxn modelId="{21569ACB-6CCE-264A-8302-650D6D41B412}" type="presParOf" srcId="{1378966C-D309-8045-85EB-94EE5DC82D94}" destId="{EAAB995B-467F-6947-846B-33DE75AB0A8F}" srcOrd="2" destOrd="0" presId="urn:microsoft.com/office/officeart/2008/layout/HalfCircleOrganizationChart"/>
    <dgm:cxn modelId="{53DFBDA3-87DA-0E44-96B2-706DA40D1EBD}" type="presParOf" srcId="{05F46125-0BF8-DA45-9B56-7D8F07CEB4F3}" destId="{E4C3D06F-CB49-0449-9436-2D8ECF0F50ED}" srcOrd="2" destOrd="0" presId="urn:microsoft.com/office/officeart/2008/layout/HalfCircleOrganizationChart"/>
    <dgm:cxn modelId="{A189FA5E-0991-3443-889C-2BFF1A89C7E6}" type="presParOf" srcId="{05F46125-0BF8-DA45-9B56-7D8F07CEB4F3}" destId="{F4D7034F-8CBF-4147-B8EC-E84FF9BAFC84}" srcOrd="3" destOrd="0" presId="urn:microsoft.com/office/officeart/2008/layout/HalfCircleOrganizationChart"/>
    <dgm:cxn modelId="{382F2455-937F-5E4D-9A96-43D6847F022E}" type="presParOf" srcId="{F4D7034F-8CBF-4147-B8EC-E84FF9BAFC84}" destId="{2F196C2C-7245-7D42-8482-7FCB97FF31E8}" srcOrd="0" destOrd="0" presId="urn:microsoft.com/office/officeart/2008/layout/HalfCircleOrganizationChart"/>
    <dgm:cxn modelId="{6F7FFCC9-9F48-2A4E-8B86-8A88644AB271}" type="presParOf" srcId="{2F196C2C-7245-7D42-8482-7FCB97FF31E8}" destId="{C7B813D5-FBD6-634D-8915-3CA88D8E7094}" srcOrd="0" destOrd="0" presId="urn:microsoft.com/office/officeart/2008/layout/HalfCircleOrganizationChart"/>
    <dgm:cxn modelId="{0C86EC26-346B-8D49-AE70-DA3DAA3A9F9C}" type="presParOf" srcId="{2F196C2C-7245-7D42-8482-7FCB97FF31E8}" destId="{49B26BF2-9DBE-4642-AE52-80BB9D2F0E43}" srcOrd="1" destOrd="0" presId="urn:microsoft.com/office/officeart/2008/layout/HalfCircleOrganizationChart"/>
    <dgm:cxn modelId="{B47A55A3-617A-FD42-BA71-4424B74081AE}" type="presParOf" srcId="{2F196C2C-7245-7D42-8482-7FCB97FF31E8}" destId="{287CDC61-F43C-5645-9C58-57DE66271AE0}" srcOrd="2" destOrd="0" presId="urn:microsoft.com/office/officeart/2008/layout/HalfCircleOrganizationChart"/>
    <dgm:cxn modelId="{5F3A1E7C-D4C3-714A-94E6-CF3F91A85336}" type="presParOf" srcId="{2F196C2C-7245-7D42-8482-7FCB97FF31E8}" destId="{BE134547-1BAD-5842-8E86-F5DD637DE315}" srcOrd="3" destOrd="0" presId="urn:microsoft.com/office/officeart/2008/layout/HalfCircleOrganizationChart"/>
    <dgm:cxn modelId="{BD5AE3C4-437F-2245-BBF1-CE70B9B1965F}" type="presParOf" srcId="{F4D7034F-8CBF-4147-B8EC-E84FF9BAFC84}" destId="{5A9E262F-4A46-384C-B803-09C770ED0E7C}" srcOrd="1" destOrd="0" presId="urn:microsoft.com/office/officeart/2008/layout/HalfCircleOrganizationChart"/>
    <dgm:cxn modelId="{8BE48BBF-4078-974C-8E0F-60BA2765BA16}" type="presParOf" srcId="{5A9E262F-4A46-384C-B803-09C770ED0E7C}" destId="{67FE8293-E441-3840-8C35-D2D26F85F918}" srcOrd="0" destOrd="0" presId="urn:microsoft.com/office/officeart/2008/layout/HalfCircleOrganizationChart"/>
    <dgm:cxn modelId="{18D721BA-D6CB-864C-8D97-DE175864CF24}" type="presParOf" srcId="{5A9E262F-4A46-384C-B803-09C770ED0E7C}" destId="{8E662A43-0E4A-1F44-86B6-40344904F989}" srcOrd="1" destOrd="0" presId="urn:microsoft.com/office/officeart/2008/layout/HalfCircleOrganizationChart"/>
    <dgm:cxn modelId="{B91965D1-B519-164D-A148-F81A1290C7CE}" type="presParOf" srcId="{8E662A43-0E4A-1F44-86B6-40344904F989}" destId="{4041CFF9-9013-B94C-946C-97FA7EE57AC4}" srcOrd="0" destOrd="0" presId="urn:microsoft.com/office/officeart/2008/layout/HalfCircleOrganizationChart"/>
    <dgm:cxn modelId="{80BAC935-E330-CA40-8440-3CDDCBD76FAF}" type="presParOf" srcId="{4041CFF9-9013-B94C-946C-97FA7EE57AC4}" destId="{59F90D2E-DC47-E544-854B-4B65B180F5D5}" srcOrd="0" destOrd="0" presId="urn:microsoft.com/office/officeart/2008/layout/HalfCircleOrganizationChart"/>
    <dgm:cxn modelId="{B1021A42-9AA5-C84A-AD5B-8C460E16597B}" type="presParOf" srcId="{4041CFF9-9013-B94C-946C-97FA7EE57AC4}" destId="{70FB7AB6-2D4D-0442-B962-AE6152A33B96}" srcOrd="1" destOrd="0" presId="urn:microsoft.com/office/officeart/2008/layout/HalfCircleOrganizationChart"/>
    <dgm:cxn modelId="{3CEA3A1B-8499-2442-921A-B24D3B09EDCA}" type="presParOf" srcId="{4041CFF9-9013-B94C-946C-97FA7EE57AC4}" destId="{31BBF869-5040-594E-A4EC-76AA803C07CE}" srcOrd="2" destOrd="0" presId="urn:microsoft.com/office/officeart/2008/layout/HalfCircleOrganizationChart"/>
    <dgm:cxn modelId="{8C8E6E99-9684-1E41-91D1-E8EE785E4F2F}" type="presParOf" srcId="{4041CFF9-9013-B94C-946C-97FA7EE57AC4}" destId="{9D11A020-102C-BD49-BD66-C10B9E040DCA}" srcOrd="3" destOrd="0" presId="urn:microsoft.com/office/officeart/2008/layout/HalfCircleOrganizationChart"/>
    <dgm:cxn modelId="{77EBF6C4-D5AF-B745-A052-28875CBDFBF7}" type="presParOf" srcId="{8E662A43-0E4A-1F44-86B6-40344904F989}" destId="{135C7BB7-DAB2-F74B-81B8-97E32B011525}" srcOrd="1" destOrd="0" presId="urn:microsoft.com/office/officeart/2008/layout/HalfCircleOrganizationChart"/>
    <dgm:cxn modelId="{76FF70EA-85B0-F341-8439-7B2EDFDFDF37}" type="presParOf" srcId="{8E662A43-0E4A-1F44-86B6-40344904F989}" destId="{4B43BF20-1000-454D-BBBF-2095D643307B}" srcOrd="2" destOrd="0" presId="urn:microsoft.com/office/officeart/2008/layout/HalfCircleOrganizationChart"/>
    <dgm:cxn modelId="{AF801F80-AC35-1147-A0DD-EEBE9F3AFB64}" type="presParOf" srcId="{5A9E262F-4A46-384C-B803-09C770ED0E7C}" destId="{B6E46303-5712-7F44-9F65-E42FD357D416}" srcOrd="2" destOrd="0" presId="urn:microsoft.com/office/officeart/2008/layout/HalfCircleOrganizationChart"/>
    <dgm:cxn modelId="{169F3AB4-9018-DE4F-B876-F7AB44A9D6CB}" type="presParOf" srcId="{5A9E262F-4A46-384C-B803-09C770ED0E7C}" destId="{BCE248DB-E105-AD4B-8EB9-97620A821455}" srcOrd="3" destOrd="0" presId="urn:microsoft.com/office/officeart/2008/layout/HalfCircleOrganizationChart"/>
    <dgm:cxn modelId="{3A41F040-D66D-3D47-9142-74086D1C70AA}" type="presParOf" srcId="{BCE248DB-E105-AD4B-8EB9-97620A821455}" destId="{BC2B07AB-48C9-5340-835D-F89E9B8414A7}" srcOrd="0" destOrd="0" presId="urn:microsoft.com/office/officeart/2008/layout/HalfCircleOrganizationChart"/>
    <dgm:cxn modelId="{12E32062-6230-BD4C-961F-340B5DA68423}" type="presParOf" srcId="{BC2B07AB-48C9-5340-835D-F89E9B8414A7}" destId="{87D4A75B-1AF3-6444-B7ED-97C6D6204347}" srcOrd="0" destOrd="0" presId="urn:microsoft.com/office/officeart/2008/layout/HalfCircleOrganizationChart"/>
    <dgm:cxn modelId="{D193494C-2B14-A446-B064-CA2F60500A23}" type="presParOf" srcId="{BC2B07AB-48C9-5340-835D-F89E9B8414A7}" destId="{89DF2FFC-59FA-AA4C-B6A4-AA3FDB207A47}" srcOrd="1" destOrd="0" presId="urn:microsoft.com/office/officeart/2008/layout/HalfCircleOrganizationChart"/>
    <dgm:cxn modelId="{8F5EC3FC-E719-9943-9848-830C4DE77B6A}" type="presParOf" srcId="{BC2B07AB-48C9-5340-835D-F89E9B8414A7}" destId="{9D48408F-167A-6844-A527-F929E674CD6D}" srcOrd="2" destOrd="0" presId="urn:microsoft.com/office/officeart/2008/layout/HalfCircleOrganizationChart"/>
    <dgm:cxn modelId="{2D6EB50A-59FD-9841-BF12-A66B9F8FC933}" type="presParOf" srcId="{BC2B07AB-48C9-5340-835D-F89E9B8414A7}" destId="{F5FEE1F6-CC05-6F4F-822D-8AB4420E24A4}" srcOrd="3" destOrd="0" presId="urn:microsoft.com/office/officeart/2008/layout/HalfCircleOrganizationChart"/>
    <dgm:cxn modelId="{23C85985-709D-BE40-9C06-97DBA497A4A4}" type="presParOf" srcId="{BCE248DB-E105-AD4B-8EB9-97620A821455}" destId="{893880FE-0A08-B948-9C98-DABE7AB2B509}" srcOrd="1" destOrd="0" presId="urn:microsoft.com/office/officeart/2008/layout/HalfCircleOrganizationChart"/>
    <dgm:cxn modelId="{27A8C2C9-DEA2-DA45-AFF0-9B19B8AF549E}" type="presParOf" srcId="{BCE248DB-E105-AD4B-8EB9-97620A821455}" destId="{E730D4EE-5374-3B47-83D2-1E8A99821ECD}" srcOrd="2" destOrd="0" presId="urn:microsoft.com/office/officeart/2008/layout/HalfCircleOrganizationChart"/>
    <dgm:cxn modelId="{AEE951B4-00D2-834F-985A-3E42496DCE54}" type="presParOf" srcId="{5A9E262F-4A46-384C-B803-09C770ED0E7C}" destId="{112C30E0-5221-4B4B-A29D-F560558C8B0D}" srcOrd="4" destOrd="0" presId="urn:microsoft.com/office/officeart/2008/layout/HalfCircleOrganizationChart"/>
    <dgm:cxn modelId="{26905437-F374-AA4D-97E1-E4140C364FC3}" type="presParOf" srcId="{5A9E262F-4A46-384C-B803-09C770ED0E7C}" destId="{E533FC06-BCAA-1B43-9C18-E7F964E8E8D8}" srcOrd="5" destOrd="0" presId="urn:microsoft.com/office/officeart/2008/layout/HalfCircleOrganizationChart"/>
    <dgm:cxn modelId="{B25A35A7-A5B8-C844-8690-BF6665379A51}" type="presParOf" srcId="{E533FC06-BCAA-1B43-9C18-E7F964E8E8D8}" destId="{08FACF75-98ED-2544-BB22-CEF5F1D981F0}" srcOrd="0" destOrd="0" presId="urn:microsoft.com/office/officeart/2008/layout/HalfCircleOrganizationChart"/>
    <dgm:cxn modelId="{D3550B69-73D1-DE42-8DEB-338D4589CE8A}" type="presParOf" srcId="{08FACF75-98ED-2544-BB22-CEF5F1D981F0}" destId="{F087F918-2DA5-7F4B-9B84-7429EAFE6C52}" srcOrd="0" destOrd="0" presId="urn:microsoft.com/office/officeart/2008/layout/HalfCircleOrganizationChart"/>
    <dgm:cxn modelId="{B04E8E4B-DCD2-4142-9160-F3AE805C1924}" type="presParOf" srcId="{08FACF75-98ED-2544-BB22-CEF5F1D981F0}" destId="{5B975F6E-4707-6F4A-A651-D878D9DE977B}" srcOrd="1" destOrd="0" presId="urn:microsoft.com/office/officeart/2008/layout/HalfCircleOrganizationChart"/>
    <dgm:cxn modelId="{87C9F71F-119C-0141-9E27-EA44596B08D8}" type="presParOf" srcId="{08FACF75-98ED-2544-BB22-CEF5F1D981F0}" destId="{6E34303B-850A-F745-A33E-F8FF9780FF25}" srcOrd="2" destOrd="0" presId="urn:microsoft.com/office/officeart/2008/layout/HalfCircleOrganizationChart"/>
    <dgm:cxn modelId="{B3FA7705-7221-3C4D-9733-DEC37CD69454}" type="presParOf" srcId="{08FACF75-98ED-2544-BB22-CEF5F1D981F0}" destId="{119F5912-082B-1C4F-9A08-FCA881ECAF6A}" srcOrd="3" destOrd="0" presId="urn:microsoft.com/office/officeart/2008/layout/HalfCircleOrganizationChart"/>
    <dgm:cxn modelId="{75B3B764-857A-864C-80F7-B52930BEE730}" type="presParOf" srcId="{E533FC06-BCAA-1B43-9C18-E7F964E8E8D8}" destId="{C955AE98-F5DC-E946-B86E-B9EB22405FFB}" srcOrd="1" destOrd="0" presId="urn:microsoft.com/office/officeart/2008/layout/HalfCircleOrganizationChart"/>
    <dgm:cxn modelId="{7D710248-8322-3145-B377-0403AAF578F2}" type="presParOf" srcId="{E533FC06-BCAA-1B43-9C18-E7F964E8E8D8}" destId="{07A1C6ED-2597-364A-87DA-6D348F168A6B}" srcOrd="2" destOrd="0" presId="urn:microsoft.com/office/officeart/2008/layout/HalfCircleOrganizationChart"/>
    <dgm:cxn modelId="{8E86BC8C-853A-3745-870F-1133F919145F}" type="presParOf" srcId="{F4D7034F-8CBF-4147-B8EC-E84FF9BAFC84}" destId="{39DE2888-BCAA-3443-BA05-44B22381618F}" srcOrd="2" destOrd="0" presId="urn:microsoft.com/office/officeart/2008/layout/HalfCircleOrganizationChart"/>
    <dgm:cxn modelId="{49E1091A-9B07-1641-949D-0FEBD478D257}" type="presParOf" srcId="{05F46125-0BF8-DA45-9B56-7D8F07CEB4F3}" destId="{D4A37F47-4F0F-DD4F-BFD6-B26A9BF15572}" srcOrd="4" destOrd="0" presId="urn:microsoft.com/office/officeart/2008/layout/HalfCircleOrganizationChart"/>
    <dgm:cxn modelId="{BA40F971-83F2-BF41-8455-B276BC2E879C}" type="presParOf" srcId="{05F46125-0BF8-DA45-9B56-7D8F07CEB4F3}" destId="{8C2D407F-1609-3146-B11F-5D2427D8EA14}" srcOrd="5" destOrd="0" presId="urn:microsoft.com/office/officeart/2008/layout/HalfCircleOrganizationChart"/>
    <dgm:cxn modelId="{559B1623-8355-2F4D-A1EE-EC717E4205EA}" type="presParOf" srcId="{8C2D407F-1609-3146-B11F-5D2427D8EA14}" destId="{1141BD94-5290-9641-B108-28D8165136CF}" srcOrd="0" destOrd="0" presId="urn:microsoft.com/office/officeart/2008/layout/HalfCircleOrganizationChart"/>
    <dgm:cxn modelId="{ED72168B-812D-4C40-893F-F92AE1666572}" type="presParOf" srcId="{1141BD94-5290-9641-B108-28D8165136CF}" destId="{E6180F74-DA63-8741-A492-E2C4A1EA9664}" srcOrd="0" destOrd="0" presId="urn:microsoft.com/office/officeart/2008/layout/HalfCircleOrganizationChart"/>
    <dgm:cxn modelId="{6824C45B-03AE-1641-99DE-C37516FE3B2C}" type="presParOf" srcId="{1141BD94-5290-9641-B108-28D8165136CF}" destId="{C45F13DF-5DFC-8644-9F8A-BF1F088CAF9A}" srcOrd="1" destOrd="0" presId="urn:microsoft.com/office/officeart/2008/layout/HalfCircleOrganizationChart"/>
    <dgm:cxn modelId="{DF5125A0-63A5-3D48-B906-DCBC2CFF145F}" type="presParOf" srcId="{1141BD94-5290-9641-B108-28D8165136CF}" destId="{3640BB14-A50A-A348-94B1-36C97ABA89D5}" srcOrd="2" destOrd="0" presId="urn:microsoft.com/office/officeart/2008/layout/HalfCircleOrganizationChart"/>
    <dgm:cxn modelId="{4AEB057C-B4A6-DB4B-B2A2-165E7B61FBBA}" type="presParOf" srcId="{1141BD94-5290-9641-B108-28D8165136CF}" destId="{85E17841-0572-6E4C-AAC5-4AF6736F86E1}" srcOrd="3" destOrd="0" presId="urn:microsoft.com/office/officeart/2008/layout/HalfCircleOrganizationChart"/>
    <dgm:cxn modelId="{8A239881-A029-3E46-B911-AE56A7C45BD8}" type="presParOf" srcId="{8C2D407F-1609-3146-B11F-5D2427D8EA14}" destId="{25316E4A-AD94-8543-B072-B29AE59B5796}" srcOrd="1" destOrd="0" presId="urn:microsoft.com/office/officeart/2008/layout/HalfCircleOrganizationChart"/>
    <dgm:cxn modelId="{56EB95B0-6140-3740-BE82-2324D44F4608}" type="presParOf" srcId="{25316E4A-AD94-8543-B072-B29AE59B5796}" destId="{8D0203D2-4504-D149-9DFC-830C4A190D64}" srcOrd="0" destOrd="0" presId="urn:microsoft.com/office/officeart/2008/layout/HalfCircleOrganizationChart"/>
    <dgm:cxn modelId="{C2D0AEEC-455D-834B-9342-5CD0CCB6B1F4}" type="presParOf" srcId="{25316E4A-AD94-8543-B072-B29AE59B5796}" destId="{6E435325-C6B3-D240-8D26-B32A6F1C9E84}" srcOrd="1" destOrd="0" presId="urn:microsoft.com/office/officeart/2008/layout/HalfCircleOrganizationChart"/>
    <dgm:cxn modelId="{CA93A116-B548-A040-B78E-4E0CE086A761}" type="presParOf" srcId="{6E435325-C6B3-D240-8D26-B32A6F1C9E84}" destId="{AB9EF262-348A-B34B-B6E7-2B9C878291D8}" srcOrd="0" destOrd="0" presId="urn:microsoft.com/office/officeart/2008/layout/HalfCircleOrganizationChart"/>
    <dgm:cxn modelId="{CC8658C5-D547-7A42-954E-C4B19ECF6558}" type="presParOf" srcId="{AB9EF262-348A-B34B-B6E7-2B9C878291D8}" destId="{83862BF8-F978-C747-9AAF-EEF6C34F692D}" srcOrd="0" destOrd="0" presId="urn:microsoft.com/office/officeart/2008/layout/HalfCircleOrganizationChart"/>
    <dgm:cxn modelId="{A16B5348-8FF4-4846-89EF-68804F24ACE6}" type="presParOf" srcId="{AB9EF262-348A-B34B-B6E7-2B9C878291D8}" destId="{8958A6AE-4479-F345-BDA8-9E45F11A666D}" srcOrd="1" destOrd="0" presId="urn:microsoft.com/office/officeart/2008/layout/HalfCircleOrganizationChart"/>
    <dgm:cxn modelId="{6EE7B581-F13E-5847-8A02-548174EBD890}" type="presParOf" srcId="{AB9EF262-348A-B34B-B6E7-2B9C878291D8}" destId="{CAB6FAC4-0C9C-A64B-9E3A-8FC6A5933C30}" srcOrd="2" destOrd="0" presId="urn:microsoft.com/office/officeart/2008/layout/HalfCircleOrganizationChart"/>
    <dgm:cxn modelId="{E4A6CB5F-0C75-2047-B17A-43944BAF5A4A}" type="presParOf" srcId="{AB9EF262-348A-B34B-B6E7-2B9C878291D8}" destId="{503B2977-882F-5846-941C-AC09E1687ECE}" srcOrd="3" destOrd="0" presId="urn:microsoft.com/office/officeart/2008/layout/HalfCircleOrganizationChart"/>
    <dgm:cxn modelId="{9D90EF30-2A56-384F-8C22-92AE736C5B12}" type="presParOf" srcId="{6E435325-C6B3-D240-8D26-B32A6F1C9E84}" destId="{296B7E60-E227-DB41-88AF-F8DAD156E4AE}" srcOrd="1" destOrd="0" presId="urn:microsoft.com/office/officeart/2008/layout/HalfCircleOrganizationChart"/>
    <dgm:cxn modelId="{FF6EA374-0849-E949-885F-5C3E4012BB3D}" type="presParOf" srcId="{6E435325-C6B3-D240-8D26-B32A6F1C9E84}" destId="{7D26333E-320B-2548-AA04-2AB377BE7274}" srcOrd="2" destOrd="0" presId="urn:microsoft.com/office/officeart/2008/layout/HalfCircleOrganizationChart"/>
    <dgm:cxn modelId="{36C1A635-E6C4-B849-9C37-9E379DC6C0D2}" type="presParOf" srcId="{8C2D407F-1609-3146-B11F-5D2427D8EA14}" destId="{1A2E95E3-9714-134C-9030-3D89528038EC}" srcOrd="2" destOrd="0" presId="urn:microsoft.com/office/officeart/2008/layout/HalfCircleOrganizationChart"/>
    <dgm:cxn modelId="{8E1B71E4-5B6D-7F47-B145-1AE3E79F8290}" type="presParOf" srcId="{05F46125-0BF8-DA45-9B56-7D8F07CEB4F3}" destId="{BA28B78A-7E55-4C41-92B2-2004F341AFD6}" srcOrd="6" destOrd="0" presId="urn:microsoft.com/office/officeart/2008/layout/HalfCircleOrganizationChart"/>
    <dgm:cxn modelId="{CB2C03E7-E915-6742-922D-81F00F2281DA}" type="presParOf" srcId="{05F46125-0BF8-DA45-9B56-7D8F07CEB4F3}" destId="{DC2DCE90-30AA-594D-B763-C642130D75B2}" srcOrd="7" destOrd="0" presId="urn:microsoft.com/office/officeart/2008/layout/HalfCircleOrganizationChart"/>
    <dgm:cxn modelId="{546EACF7-5BAC-6E44-8582-95B0D8D2572B}" type="presParOf" srcId="{DC2DCE90-30AA-594D-B763-C642130D75B2}" destId="{C1CA8599-7F02-3745-A264-95170BF14C8D}" srcOrd="0" destOrd="0" presId="urn:microsoft.com/office/officeart/2008/layout/HalfCircleOrganizationChart"/>
    <dgm:cxn modelId="{1635E3A4-D30F-904A-A348-7608F02D2E1F}" type="presParOf" srcId="{C1CA8599-7F02-3745-A264-95170BF14C8D}" destId="{D709453E-0DBC-6A47-9ECA-32846A5B8CD5}" srcOrd="0" destOrd="0" presId="urn:microsoft.com/office/officeart/2008/layout/HalfCircleOrganizationChart"/>
    <dgm:cxn modelId="{48C601D2-E63B-5443-98CD-66FB9E423D15}" type="presParOf" srcId="{C1CA8599-7F02-3745-A264-95170BF14C8D}" destId="{18DAB39D-2CBF-E447-B912-73289960E22F}" srcOrd="1" destOrd="0" presId="urn:microsoft.com/office/officeart/2008/layout/HalfCircleOrganizationChart"/>
    <dgm:cxn modelId="{1765EB28-A836-2B45-9093-B394CCEFEFF5}" type="presParOf" srcId="{C1CA8599-7F02-3745-A264-95170BF14C8D}" destId="{9CFE38F0-94B9-DF47-B5C1-B422BBABF558}" srcOrd="2" destOrd="0" presId="urn:microsoft.com/office/officeart/2008/layout/HalfCircleOrganizationChart"/>
    <dgm:cxn modelId="{C683BAD1-605E-7C49-B4DF-31215CD6D26E}" type="presParOf" srcId="{C1CA8599-7F02-3745-A264-95170BF14C8D}" destId="{2B1184F2-9291-1248-A0A3-05AFD98787C6}" srcOrd="3" destOrd="0" presId="urn:microsoft.com/office/officeart/2008/layout/HalfCircleOrganizationChart"/>
    <dgm:cxn modelId="{82C5F878-087F-0643-9652-7D572719F7DE}" type="presParOf" srcId="{DC2DCE90-30AA-594D-B763-C642130D75B2}" destId="{EC39E9E0-E2E9-2743-98F7-991B8408F6E1}" srcOrd="1" destOrd="0" presId="urn:microsoft.com/office/officeart/2008/layout/HalfCircleOrganizationChart"/>
    <dgm:cxn modelId="{E4594E6D-9988-8D4D-ACAD-B71268725789}" type="presParOf" srcId="{EC39E9E0-E2E9-2743-98F7-991B8408F6E1}" destId="{3BC7A880-F813-FF41-8127-649311824039}" srcOrd="0" destOrd="0" presId="urn:microsoft.com/office/officeart/2008/layout/HalfCircleOrganizationChart"/>
    <dgm:cxn modelId="{419F6AF6-5559-B04A-8968-BD739774D91C}" type="presParOf" srcId="{EC39E9E0-E2E9-2743-98F7-991B8408F6E1}" destId="{659132CC-2B20-8D4A-94D8-4AA506DF7BF1}" srcOrd="1" destOrd="0" presId="urn:microsoft.com/office/officeart/2008/layout/HalfCircleOrganizationChart"/>
    <dgm:cxn modelId="{7FAC3980-948B-B946-A55B-730121474944}" type="presParOf" srcId="{659132CC-2B20-8D4A-94D8-4AA506DF7BF1}" destId="{64DF5CAB-A72A-8444-B1A1-F80A310620F2}" srcOrd="0" destOrd="0" presId="urn:microsoft.com/office/officeart/2008/layout/HalfCircleOrganizationChart"/>
    <dgm:cxn modelId="{DE414B45-423B-4C4B-A263-DB796628AB73}" type="presParOf" srcId="{64DF5CAB-A72A-8444-B1A1-F80A310620F2}" destId="{73D1D223-B4B6-9141-9D37-6ECDFF7E9E08}" srcOrd="0" destOrd="0" presId="urn:microsoft.com/office/officeart/2008/layout/HalfCircleOrganizationChart"/>
    <dgm:cxn modelId="{79E57E03-E894-FD43-815B-5E86A5564E00}" type="presParOf" srcId="{64DF5CAB-A72A-8444-B1A1-F80A310620F2}" destId="{4434DDD4-E48A-A944-B21A-3543AB2A040C}" srcOrd="1" destOrd="0" presId="urn:microsoft.com/office/officeart/2008/layout/HalfCircleOrganizationChart"/>
    <dgm:cxn modelId="{03BFF19B-E97E-4B4E-9944-70AAA5A9E777}" type="presParOf" srcId="{64DF5CAB-A72A-8444-B1A1-F80A310620F2}" destId="{DA05541D-A52D-AC48-9EDF-21214505992B}" srcOrd="2" destOrd="0" presId="urn:microsoft.com/office/officeart/2008/layout/HalfCircleOrganizationChart"/>
    <dgm:cxn modelId="{33008FCD-3AC0-A84E-BA1B-2EB2404B8678}" type="presParOf" srcId="{64DF5CAB-A72A-8444-B1A1-F80A310620F2}" destId="{A4AAA837-5864-1042-9B69-BF7892CA4EC2}" srcOrd="3" destOrd="0" presId="urn:microsoft.com/office/officeart/2008/layout/HalfCircleOrganizationChart"/>
    <dgm:cxn modelId="{5A345D6D-E7C2-584E-9140-B9CDF5C61410}" type="presParOf" srcId="{659132CC-2B20-8D4A-94D8-4AA506DF7BF1}" destId="{4D59195E-387C-F440-929E-179F3AF9EFE6}" srcOrd="1" destOrd="0" presId="urn:microsoft.com/office/officeart/2008/layout/HalfCircleOrganizationChart"/>
    <dgm:cxn modelId="{51B7149D-0320-9648-8EA2-90E4D761B5E2}" type="presParOf" srcId="{659132CC-2B20-8D4A-94D8-4AA506DF7BF1}" destId="{CA638E8E-1FB3-C743-BDC1-930ACFE825E9}" srcOrd="2" destOrd="0" presId="urn:microsoft.com/office/officeart/2008/layout/HalfCircleOrganizationChart"/>
    <dgm:cxn modelId="{DE529D98-52C3-2447-85C2-8028EF13210B}" type="presParOf" srcId="{EC39E9E0-E2E9-2743-98F7-991B8408F6E1}" destId="{1F92BD9B-2056-0748-9E82-CE6E5D448C6F}" srcOrd="2" destOrd="0" presId="urn:microsoft.com/office/officeart/2008/layout/HalfCircleOrganizationChart"/>
    <dgm:cxn modelId="{CEEE40FD-27B6-AD4C-8D7A-2F770FEE7E18}" type="presParOf" srcId="{EC39E9E0-E2E9-2743-98F7-991B8408F6E1}" destId="{517B0699-1D5F-4049-82C6-F6AAB401F78C}" srcOrd="3" destOrd="0" presId="urn:microsoft.com/office/officeart/2008/layout/HalfCircleOrganizationChart"/>
    <dgm:cxn modelId="{FF24E7F0-DF99-AB40-B512-FAA20EC8B2C1}" type="presParOf" srcId="{517B0699-1D5F-4049-82C6-F6AAB401F78C}" destId="{0DAEE49F-3BA1-0749-8A0A-83F331BBB872}" srcOrd="0" destOrd="0" presId="urn:microsoft.com/office/officeart/2008/layout/HalfCircleOrganizationChart"/>
    <dgm:cxn modelId="{DD0B57EB-B53B-724A-A4F5-FEDAEE9EC231}" type="presParOf" srcId="{0DAEE49F-3BA1-0749-8A0A-83F331BBB872}" destId="{F8E26335-B01C-814E-BA84-537F7588E7BC}" srcOrd="0" destOrd="0" presId="urn:microsoft.com/office/officeart/2008/layout/HalfCircleOrganizationChart"/>
    <dgm:cxn modelId="{03F614BC-DB18-F94A-940F-4EDAE0807629}" type="presParOf" srcId="{0DAEE49F-3BA1-0749-8A0A-83F331BBB872}" destId="{1C972420-54A4-EB47-BC9C-47A607E6FA8E}" srcOrd="1" destOrd="0" presId="urn:microsoft.com/office/officeart/2008/layout/HalfCircleOrganizationChart"/>
    <dgm:cxn modelId="{998701FE-1410-8946-A4DB-859F6B0C7B03}" type="presParOf" srcId="{0DAEE49F-3BA1-0749-8A0A-83F331BBB872}" destId="{467AB62C-B03C-2048-82CA-C514D476369E}" srcOrd="2" destOrd="0" presId="urn:microsoft.com/office/officeart/2008/layout/HalfCircleOrganizationChart"/>
    <dgm:cxn modelId="{79249634-4FD6-EF44-B7EA-1B3E3395A338}" type="presParOf" srcId="{0DAEE49F-3BA1-0749-8A0A-83F331BBB872}" destId="{A64352EE-3F23-394B-A408-79B93C990066}" srcOrd="3" destOrd="0" presId="urn:microsoft.com/office/officeart/2008/layout/HalfCircleOrganizationChart"/>
    <dgm:cxn modelId="{59632A09-AF01-9A42-9F2C-7C29DA4FB8A1}" type="presParOf" srcId="{517B0699-1D5F-4049-82C6-F6AAB401F78C}" destId="{AB9D5169-2E92-2047-BB72-92B3BFBED535}" srcOrd="1" destOrd="0" presId="urn:microsoft.com/office/officeart/2008/layout/HalfCircleOrganizationChart"/>
    <dgm:cxn modelId="{E5B59B21-9A17-7F48-BC45-0D5F5858BBD5}" type="presParOf" srcId="{517B0699-1D5F-4049-82C6-F6AAB401F78C}" destId="{9EFF13B3-D076-F041-A160-474AED413FE6}" srcOrd="2" destOrd="0" presId="urn:microsoft.com/office/officeart/2008/layout/HalfCircleOrganizationChart"/>
    <dgm:cxn modelId="{6A94AD2F-3045-D545-BCA1-D1BCF8B38AA1}" type="presParOf" srcId="{DC2DCE90-30AA-594D-B763-C642130D75B2}" destId="{7A75D1B6-72B0-E345-8B02-D4721F453FB5}" srcOrd="2" destOrd="0" presId="urn:microsoft.com/office/officeart/2008/layout/HalfCircleOrganizationChart"/>
    <dgm:cxn modelId="{4C97FD95-910F-1A47-92CD-6C139503DFC2}" type="presParOf" srcId="{05F46125-0BF8-DA45-9B56-7D8F07CEB4F3}" destId="{0E7FE2EF-176D-144E-84F4-56D5C45BEF84}" srcOrd="8" destOrd="0" presId="urn:microsoft.com/office/officeart/2008/layout/HalfCircleOrganizationChart"/>
    <dgm:cxn modelId="{F70391DD-8BA9-4840-8D64-06F67C53AE9D}" type="presParOf" srcId="{05F46125-0BF8-DA45-9B56-7D8F07CEB4F3}" destId="{E11E91E4-3E2D-F44E-9A43-CA6BBDD3D955}" srcOrd="9" destOrd="0" presId="urn:microsoft.com/office/officeart/2008/layout/HalfCircleOrganizationChart"/>
    <dgm:cxn modelId="{61258A9F-7466-3E4A-B2B0-D7403D852760}" type="presParOf" srcId="{E11E91E4-3E2D-F44E-9A43-CA6BBDD3D955}" destId="{DCC53290-1A8C-F84A-962C-81ACF6C8C298}" srcOrd="0" destOrd="0" presId="urn:microsoft.com/office/officeart/2008/layout/HalfCircleOrganizationChart"/>
    <dgm:cxn modelId="{F9518441-44DB-E04F-8A10-19B723D4B4F6}" type="presParOf" srcId="{DCC53290-1A8C-F84A-962C-81ACF6C8C298}" destId="{FC695153-20BE-F74C-ACB9-1830878258A5}" srcOrd="0" destOrd="0" presId="urn:microsoft.com/office/officeart/2008/layout/HalfCircleOrganizationChart"/>
    <dgm:cxn modelId="{E39FAE0B-B83B-E744-80C5-9EA9CCFB477E}" type="presParOf" srcId="{DCC53290-1A8C-F84A-962C-81ACF6C8C298}" destId="{E141EAA5-7731-EE4D-97AA-2E35A3D03F29}" srcOrd="1" destOrd="0" presId="urn:microsoft.com/office/officeart/2008/layout/HalfCircleOrganizationChart"/>
    <dgm:cxn modelId="{EC758863-2240-2641-96AB-F3F6E1613A97}" type="presParOf" srcId="{DCC53290-1A8C-F84A-962C-81ACF6C8C298}" destId="{C6372D2D-B53C-D349-B5BF-9836FD7596B7}" srcOrd="2" destOrd="0" presId="urn:microsoft.com/office/officeart/2008/layout/HalfCircleOrganizationChart"/>
    <dgm:cxn modelId="{473C7040-5368-5C45-A603-EA8A33D9E0C4}" type="presParOf" srcId="{DCC53290-1A8C-F84A-962C-81ACF6C8C298}" destId="{E9D92475-2455-F746-89D0-7BDEECA06615}" srcOrd="3" destOrd="0" presId="urn:microsoft.com/office/officeart/2008/layout/HalfCircleOrganizationChart"/>
    <dgm:cxn modelId="{6CA36B02-03AC-0141-81F4-09B04E258233}" type="presParOf" srcId="{E11E91E4-3E2D-F44E-9A43-CA6BBDD3D955}" destId="{5D26B577-86E7-604D-8340-64C540479320}" srcOrd="1" destOrd="0" presId="urn:microsoft.com/office/officeart/2008/layout/HalfCircleOrganizationChart"/>
    <dgm:cxn modelId="{489E5DC8-CDAA-894D-A082-07E9A6FDCF49}" type="presParOf" srcId="{5D26B577-86E7-604D-8340-64C540479320}" destId="{EDE0B75E-8F32-6D42-ADB4-61D3289848BE}" srcOrd="0" destOrd="0" presId="urn:microsoft.com/office/officeart/2008/layout/HalfCircleOrganizationChart"/>
    <dgm:cxn modelId="{18D8331D-FAE8-BA44-8874-FE121AC96A39}" type="presParOf" srcId="{5D26B577-86E7-604D-8340-64C540479320}" destId="{FC60E74E-76BD-BF46-961F-7AEA7F338A12}" srcOrd="1" destOrd="0" presId="urn:microsoft.com/office/officeart/2008/layout/HalfCircleOrganizationChart"/>
    <dgm:cxn modelId="{81C3615B-13AC-9745-A873-A90BC02E5D11}" type="presParOf" srcId="{FC60E74E-76BD-BF46-961F-7AEA7F338A12}" destId="{89BF17DD-B15C-3F40-BE41-9E33158AED65}" srcOrd="0" destOrd="0" presId="urn:microsoft.com/office/officeart/2008/layout/HalfCircleOrganizationChart"/>
    <dgm:cxn modelId="{0C1DBECF-C113-AA4A-8D55-F80CF32D1DDC}" type="presParOf" srcId="{89BF17DD-B15C-3F40-BE41-9E33158AED65}" destId="{D752B1F9-BEA0-3A43-A8D3-7DB5F6130BE6}" srcOrd="0" destOrd="0" presId="urn:microsoft.com/office/officeart/2008/layout/HalfCircleOrganizationChart"/>
    <dgm:cxn modelId="{F1CCA17E-22A9-8B4C-BD2A-B2B6C439B59D}" type="presParOf" srcId="{89BF17DD-B15C-3F40-BE41-9E33158AED65}" destId="{8D1877C1-E2B9-0044-A5A4-24F3984FA950}" srcOrd="1" destOrd="0" presId="urn:microsoft.com/office/officeart/2008/layout/HalfCircleOrganizationChart"/>
    <dgm:cxn modelId="{58D78A37-5BEA-C94B-9B08-F804C250DFD3}" type="presParOf" srcId="{89BF17DD-B15C-3F40-BE41-9E33158AED65}" destId="{8C77210C-042F-AA45-B6DE-A9AD01AF8C6E}" srcOrd="2" destOrd="0" presId="urn:microsoft.com/office/officeart/2008/layout/HalfCircleOrganizationChart"/>
    <dgm:cxn modelId="{29430BE1-0473-F546-AE68-30AC72E3E35C}" type="presParOf" srcId="{89BF17DD-B15C-3F40-BE41-9E33158AED65}" destId="{2416CDBC-8738-9847-9485-40462C033F23}" srcOrd="3" destOrd="0" presId="urn:microsoft.com/office/officeart/2008/layout/HalfCircleOrganizationChart"/>
    <dgm:cxn modelId="{BE77168D-EA87-DF4E-B8A0-A8A90C2A42FE}" type="presParOf" srcId="{FC60E74E-76BD-BF46-961F-7AEA7F338A12}" destId="{E032EFA3-E174-F24A-A271-24354955D5B4}" srcOrd="1" destOrd="0" presId="urn:microsoft.com/office/officeart/2008/layout/HalfCircleOrganizationChart"/>
    <dgm:cxn modelId="{CB7B364C-858E-4242-81FF-267DDA1AEE06}" type="presParOf" srcId="{FC60E74E-76BD-BF46-961F-7AEA7F338A12}" destId="{7EB98EA4-5CFB-F944-9961-0B280541A1EA}" srcOrd="2" destOrd="0" presId="urn:microsoft.com/office/officeart/2008/layout/HalfCircleOrganizationChart"/>
    <dgm:cxn modelId="{30222A7F-DB98-3B4B-B2AC-31DA7821B5B3}" type="presParOf" srcId="{5D26B577-86E7-604D-8340-64C540479320}" destId="{BC11A97A-E01B-5A49-A867-BC8EA2D66D75}" srcOrd="2" destOrd="0" presId="urn:microsoft.com/office/officeart/2008/layout/HalfCircleOrganizationChart"/>
    <dgm:cxn modelId="{BE370B92-C41B-334F-A270-2B55E591EF0D}" type="presParOf" srcId="{5D26B577-86E7-604D-8340-64C540479320}" destId="{31EDC844-B5DD-9B40-8989-1D0C345B9F9F}" srcOrd="3" destOrd="0" presId="urn:microsoft.com/office/officeart/2008/layout/HalfCircleOrganizationChart"/>
    <dgm:cxn modelId="{5010DC69-17CB-D24C-95C1-6590BC5EADAF}" type="presParOf" srcId="{31EDC844-B5DD-9B40-8989-1D0C345B9F9F}" destId="{6DE87224-9571-6F44-8B2D-10FA16830780}" srcOrd="0" destOrd="0" presId="urn:microsoft.com/office/officeart/2008/layout/HalfCircleOrganizationChart"/>
    <dgm:cxn modelId="{8B686CF8-8B8D-DF47-9BE2-5396155E13F0}" type="presParOf" srcId="{6DE87224-9571-6F44-8B2D-10FA16830780}" destId="{C9D7092C-703C-4B4D-B996-091FAFCBE2E0}" srcOrd="0" destOrd="0" presId="urn:microsoft.com/office/officeart/2008/layout/HalfCircleOrganizationChart"/>
    <dgm:cxn modelId="{74D5C4E1-A3A4-C643-BAFF-7274EE20398C}" type="presParOf" srcId="{6DE87224-9571-6F44-8B2D-10FA16830780}" destId="{C63E65A2-90C8-5A42-A3DC-7475CFBCCE33}" srcOrd="1" destOrd="0" presId="urn:microsoft.com/office/officeart/2008/layout/HalfCircleOrganizationChart"/>
    <dgm:cxn modelId="{F54D989B-F92A-7B4B-8E19-89B25F1958D3}" type="presParOf" srcId="{6DE87224-9571-6F44-8B2D-10FA16830780}" destId="{902A0051-06BD-E748-AE24-49176A60F6A7}" srcOrd="2" destOrd="0" presId="urn:microsoft.com/office/officeart/2008/layout/HalfCircleOrganizationChart"/>
    <dgm:cxn modelId="{F2D1C41C-F354-234A-B7C4-6C9BDF225ACF}" type="presParOf" srcId="{6DE87224-9571-6F44-8B2D-10FA16830780}" destId="{189DDC32-CAAE-094B-A7C5-5F3E9EA02FF9}" srcOrd="3" destOrd="0" presId="urn:microsoft.com/office/officeart/2008/layout/HalfCircleOrganizationChart"/>
    <dgm:cxn modelId="{FA6C21D3-D9B7-DA44-9D85-9C10A553306D}" type="presParOf" srcId="{31EDC844-B5DD-9B40-8989-1D0C345B9F9F}" destId="{2EFDE590-E145-5B49-906F-BB8EFD3B024E}" srcOrd="1" destOrd="0" presId="urn:microsoft.com/office/officeart/2008/layout/HalfCircleOrganizationChart"/>
    <dgm:cxn modelId="{AED5EDA7-C7DB-8B4B-90DA-00094B6D96F2}" type="presParOf" srcId="{31EDC844-B5DD-9B40-8989-1D0C345B9F9F}" destId="{64990995-9AE3-B74A-8F58-BAAB5E90F145}" srcOrd="2" destOrd="0" presId="urn:microsoft.com/office/officeart/2008/layout/HalfCircleOrganizationChart"/>
    <dgm:cxn modelId="{44B1481E-2F8F-364D-9ABC-20697DD3B37F}" type="presParOf" srcId="{E11E91E4-3E2D-F44E-9A43-CA6BBDD3D955}" destId="{44481357-D326-414B-9B13-D63764492C47}" srcOrd="2" destOrd="0" presId="urn:microsoft.com/office/officeart/2008/layout/HalfCircleOrganizationChart"/>
    <dgm:cxn modelId="{3A96AD8E-644A-C94A-8FC8-D2C2261B2888}" type="presParOf" srcId="{843B905A-24D3-3C4A-81B4-3896CA81608F}" destId="{59127087-BF4D-C643-B0B6-6B40F96862D5}"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073075-BE7B-4822-AFE5-1798A10D3820}" type="doc">
      <dgm:prSet loTypeId="urn:microsoft.com/office/officeart/2005/8/layout/process1" loCatId="process" qsTypeId="urn:microsoft.com/office/officeart/2005/8/quickstyle/simple1" qsCatId="simple" csTypeId="urn:microsoft.com/office/officeart/2005/8/colors/accent0_1" csCatId="mainScheme" phldr="1"/>
      <dgm:spPr/>
    </dgm:pt>
    <dgm:pt modelId="{81AF5FE1-DD2A-4A43-A553-7282C98BBCF2}">
      <dgm:prSet phldrT="[Text]" custT="1"/>
      <dgm:spPr/>
      <dgm:t>
        <a:bodyPr/>
        <a:lstStyle/>
        <a:p>
          <a:r>
            <a:rPr lang="en-US" sz="1800" dirty="0"/>
            <a:t>Coordinates for WT HIV-1 PR with its protein sequence information </a:t>
          </a:r>
        </a:p>
      </dgm:t>
    </dgm:pt>
    <dgm:pt modelId="{973DA08D-DE00-4FC4-ABB4-633A087C4256}" type="parTrans" cxnId="{95011B5E-A1DC-4492-A11F-218173CE40DD}">
      <dgm:prSet/>
      <dgm:spPr/>
      <dgm:t>
        <a:bodyPr/>
        <a:lstStyle/>
        <a:p>
          <a:endParaRPr lang="en-US" sz="1600"/>
        </a:p>
      </dgm:t>
    </dgm:pt>
    <dgm:pt modelId="{5DB3B533-840E-4FD7-BFF6-3A85A35FF18E}" type="sibTrans" cxnId="{95011B5E-A1DC-4492-A11F-218173CE40DD}">
      <dgm:prSet custT="1"/>
      <dgm:spPr/>
      <dgm:t>
        <a:bodyPr/>
        <a:lstStyle/>
        <a:p>
          <a:endParaRPr lang="en-US" sz="1800"/>
        </a:p>
      </dgm:t>
    </dgm:pt>
    <dgm:pt modelId="{A7A0706F-C594-4131-8998-7AF678A33333}">
      <dgm:prSet phldrT="[Text]" custT="1"/>
      <dgm:spPr/>
      <dgm:t>
        <a:bodyPr/>
        <a:lstStyle/>
        <a:p>
          <a:r>
            <a:rPr lang="en-US" sz="1800" dirty="0"/>
            <a:t>Encode WT protein sequence and structure with Delaunay triangulation</a:t>
          </a:r>
        </a:p>
      </dgm:t>
    </dgm:pt>
    <dgm:pt modelId="{C75FE6E5-09C9-432F-91AC-DCD4EEBE6191}" type="parTrans" cxnId="{72C77514-AAB6-4617-AB3D-3F01D0A3AE77}">
      <dgm:prSet/>
      <dgm:spPr/>
      <dgm:t>
        <a:bodyPr/>
        <a:lstStyle/>
        <a:p>
          <a:endParaRPr lang="en-US" sz="1600"/>
        </a:p>
      </dgm:t>
    </dgm:pt>
    <dgm:pt modelId="{B0B0ED3C-D4EF-4EEF-BD71-779E5B5F87E8}" type="sibTrans" cxnId="{72C77514-AAB6-4617-AB3D-3F01D0A3AE77}">
      <dgm:prSet custT="1"/>
      <dgm:spPr/>
      <dgm:t>
        <a:bodyPr/>
        <a:lstStyle/>
        <a:p>
          <a:endParaRPr lang="en-US" sz="1800"/>
        </a:p>
      </dgm:t>
    </dgm:pt>
    <dgm:pt modelId="{5EEC1E31-5665-4D2A-938A-52EE436E5146}">
      <dgm:prSet phldrT="[Text]" custT="1"/>
      <dgm:spPr/>
      <dgm:t>
        <a:bodyPr/>
        <a:lstStyle/>
        <a:p>
          <a:r>
            <a:rPr lang="en-US" sz="1800" dirty="0"/>
            <a:t>Represent all the isolate sequences from Stanford database in form of 210 vectors </a:t>
          </a:r>
        </a:p>
      </dgm:t>
    </dgm:pt>
    <dgm:pt modelId="{A9741B18-6040-4E02-AA32-5AA10EC9165B}" type="parTrans" cxnId="{7774699F-A8AA-4E02-849D-BE99B0D366A9}">
      <dgm:prSet/>
      <dgm:spPr/>
      <dgm:t>
        <a:bodyPr/>
        <a:lstStyle/>
        <a:p>
          <a:endParaRPr lang="en-US" sz="1600"/>
        </a:p>
      </dgm:t>
    </dgm:pt>
    <dgm:pt modelId="{268D4553-18E7-4EA2-90F8-BD29DC8C52CE}" type="sibTrans" cxnId="{7774699F-A8AA-4E02-849D-BE99B0D366A9}">
      <dgm:prSet custT="1"/>
      <dgm:spPr/>
      <dgm:t>
        <a:bodyPr/>
        <a:lstStyle/>
        <a:p>
          <a:endParaRPr lang="en-US" sz="1800"/>
        </a:p>
      </dgm:t>
    </dgm:pt>
    <dgm:pt modelId="{4F090E38-6F7B-4BAA-AB85-78895F661990}">
      <dgm:prSet custT="1"/>
      <dgm:spPr/>
      <dgm:t>
        <a:bodyPr/>
        <a:lstStyle/>
        <a:p>
          <a:r>
            <a:rPr lang="en-US" sz="1800" dirty="0"/>
            <a:t>Apply RBM, SVM and RF for checking encoding accuracy</a:t>
          </a:r>
        </a:p>
      </dgm:t>
    </dgm:pt>
    <dgm:pt modelId="{54F7AFE4-6082-4856-A282-312F4F895110}" type="parTrans" cxnId="{1FD436A3-773D-4D20-A77C-5415D9256E9F}">
      <dgm:prSet/>
      <dgm:spPr/>
      <dgm:t>
        <a:bodyPr/>
        <a:lstStyle/>
        <a:p>
          <a:endParaRPr lang="en-US" sz="1600"/>
        </a:p>
      </dgm:t>
    </dgm:pt>
    <dgm:pt modelId="{DFA17099-B9F8-4670-ACEC-D31BF2F84B80}" type="sibTrans" cxnId="{1FD436A3-773D-4D20-A77C-5415D9256E9F}">
      <dgm:prSet custT="1"/>
      <dgm:spPr/>
      <dgm:t>
        <a:bodyPr/>
        <a:lstStyle/>
        <a:p>
          <a:endParaRPr lang="en-US" sz="1800"/>
        </a:p>
      </dgm:t>
    </dgm:pt>
    <dgm:pt modelId="{A93F95E1-5A98-4C4C-9976-0E91EFB19362}">
      <dgm:prSet custT="1"/>
      <dgm:spPr/>
      <dgm:t>
        <a:bodyPr/>
        <a:lstStyle/>
        <a:p>
          <a:r>
            <a:rPr lang="en-US" sz="1800" dirty="0"/>
            <a:t>K means, Agglomerative and Divisive Clustering</a:t>
          </a:r>
        </a:p>
      </dgm:t>
    </dgm:pt>
    <dgm:pt modelId="{DFC98E3C-048B-4949-A5AC-16A3F61CC37D}" type="parTrans" cxnId="{05AAAAD7-EBBC-4D62-932C-2F360695ABD6}">
      <dgm:prSet/>
      <dgm:spPr/>
      <dgm:t>
        <a:bodyPr/>
        <a:lstStyle/>
        <a:p>
          <a:endParaRPr lang="en-US" sz="1600"/>
        </a:p>
      </dgm:t>
    </dgm:pt>
    <dgm:pt modelId="{91E341DF-F84A-406F-A73B-03F51CD9D11E}" type="sibTrans" cxnId="{05AAAAD7-EBBC-4D62-932C-2F360695ABD6}">
      <dgm:prSet custT="1"/>
      <dgm:spPr/>
      <dgm:t>
        <a:bodyPr/>
        <a:lstStyle/>
        <a:p>
          <a:endParaRPr lang="en-US" sz="1800"/>
        </a:p>
      </dgm:t>
    </dgm:pt>
    <dgm:pt modelId="{2705AA2F-F2F4-4443-895A-A611053A5607}">
      <dgm:prSet custT="1"/>
      <dgm:spPr/>
      <dgm:t>
        <a:bodyPr/>
        <a:lstStyle/>
        <a:p>
          <a:r>
            <a:rPr lang="en-US" sz="1800" dirty="0"/>
            <a:t>Select sequences using intersection amongst techniques</a:t>
          </a:r>
        </a:p>
      </dgm:t>
    </dgm:pt>
    <dgm:pt modelId="{EBBBE9C8-00D2-4E0F-B88D-D9D712C48321}" type="parTrans" cxnId="{CDDE26E8-3C69-49FE-B0CE-09AC33456C64}">
      <dgm:prSet/>
      <dgm:spPr/>
      <dgm:t>
        <a:bodyPr/>
        <a:lstStyle/>
        <a:p>
          <a:endParaRPr lang="en-US" sz="1600"/>
        </a:p>
      </dgm:t>
    </dgm:pt>
    <dgm:pt modelId="{74CA60C9-301B-4086-A542-4B9EEE508D88}" type="sibTrans" cxnId="{CDDE26E8-3C69-49FE-B0CE-09AC33456C64}">
      <dgm:prSet/>
      <dgm:spPr/>
      <dgm:t>
        <a:bodyPr/>
        <a:lstStyle/>
        <a:p>
          <a:endParaRPr lang="en-US" sz="1600"/>
        </a:p>
      </dgm:t>
    </dgm:pt>
    <dgm:pt modelId="{D5C36A16-0234-431B-9DEE-45CF6F12B4D3}" type="pres">
      <dgm:prSet presAssocID="{8B073075-BE7B-4822-AFE5-1798A10D3820}" presName="Name0" presStyleCnt="0">
        <dgm:presLayoutVars>
          <dgm:dir/>
          <dgm:resizeHandles val="exact"/>
        </dgm:presLayoutVars>
      </dgm:prSet>
      <dgm:spPr/>
    </dgm:pt>
    <dgm:pt modelId="{7742A9F8-FE7F-42AF-ACFA-9BC98BCF2CD9}" type="pres">
      <dgm:prSet presAssocID="{81AF5FE1-DD2A-4A43-A553-7282C98BBCF2}" presName="node" presStyleLbl="node1" presStyleIdx="0" presStyleCnt="6">
        <dgm:presLayoutVars>
          <dgm:bulletEnabled val="1"/>
        </dgm:presLayoutVars>
      </dgm:prSet>
      <dgm:spPr/>
    </dgm:pt>
    <dgm:pt modelId="{09CAE958-BFA9-440D-AE07-1865A7A7384F}" type="pres">
      <dgm:prSet presAssocID="{5DB3B533-840E-4FD7-BFF6-3A85A35FF18E}" presName="sibTrans" presStyleLbl="sibTrans2D1" presStyleIdx="0" presStyleCnt="5"/>
      <dgm:spPr/>
    </dgm:pt>
    <dgm:pt modelId="{CB5BCBB5-06EA-4213-BADF-00957B60F069}" type="pres">
      <dgm:prSet presAssocID="{5DB3B533-840E-4FD7-BFF6-3A85A35FF18E}" presName="connectorText" presStyleLbl="sibTrans2D1" presStyleIdx="0" presStyleCnt="5"/>
      <dgm:spPr/>
    </dgm:pt>
    <dgm:pt modelId="{0E045D25-DD41-4707-A42F-6B348CEB78A1}" type="pres">
      <dgm:prSet presAssocID="{A7A0706F-C594-4131-8998-7AF678A33333}" presName="node" presStyleLbl="node1" presStyleIdx="1" presStyleCnt="6">
        <dgm:presLayoutVars>
          <dgm:bulletEnabled val="1"/>
        </dgm:presLayoutVars>
      </dgm:prSet>
      <dgm:spPr/>
    </dgm:pt>
    <dgm:pt modelId="{78405E48-F189-4FA8-B2F1-77B5A9868134}" type="pres">
      <dgm:prSet presAssocID="{B0B0ED3C-D4EF-4EEF-BD71-779E5B5F87E8}" presName="sibTrans" presStyleLbl="sibTrans2D1" presStyleIdx="1" presStyleCnt="5"/>
      <dgm:spPr/>
    </dgm:pt>
    <dgm:pt modelId="{D0B6C795-383A-41C9-8C93-5CCB6F60FD1A}" type="pres">
      <dgm:prSet presAssocID="{B0B0ED3C-D4EF-4EEF-BD71-779E5B5F87E8}" presName="connectorText" presStyleLbl="sibTrans2D1" presStyleIdx="1" presStyleCnt="5"/>
      <dgm:spPr/>
    </dgm:pt>
    <dgm:pt modelId="{076D0E40-02BE-42A7-A90A-10BA950375B7}" type="pres">
      <dgm:prSet presAssocID="{5EEC1E31-5665-4D2A-938A-52EE436E5146}" presName="node" presStyleLbl="node1" presStyleIdx="2" presStyleCnt="6">
        <dgm:presLayoutVars>
          <dgm:bulletEnabled val="1"/>
        </dgm:presLayoutVars>
      </dgm:prSet>
      <dgm:spPr/>
    </dgm:pt>
    <dgm:pt modelId="{8BD15C6B-FDE1-440A-A941-D9A4BF633490}" type="pres">
      <dgm:prSet presAssocID="{268D4553-18E7-4EA2-90F8-BD29DC8C52CE}" presName="sibTrans" presStyleLbl="sibTrans2D1" presStyleIdx="2" presStyleCnt="5"/>
      <dgm:spPr/>
    </dgm:pt>
    <dgm:pt modelId="{B6AF58F7-FA9B-48DE-B0D5-4C76E41B0378}" type="pres">
      <dgm:prSet presAssocID="{268D4553-18E7-4EA2-90F8-BD29DC8C52CE}" presName="connectorText" presStyleLbl="sibTrans2D1" presStyleIdx="2" presStyleCnt="5"/>
      <dgm:spPr/>
    </dgm:pt>
    <dgm:pt modelId="{73A88DF6-E202-4D1D-9476-B77B3BE7C04C}" type="pres">
      <dgm:prSet presAssocID="{4F090E38-6F7B-4BAA-AB85-78895F661990}" presName="node" presStyleLbl="node1" presStyleIdx="3" presStyleCnt="6">
        <dgm:presLayoutVars>
          <dgm:bulletEnabled val="1"/>
        </dgm:presLayoutVars>
      </dgm:prSet>
      <dgm:spPr/>
    </dgm:pt>
    <dgm:pt modelId="{DCFFF0E0-1965-4873-B35E-718C118DFAC3}" type="pres">
      <dgm:prSet presAssocID="{DFA17099-B9F8-4670-ACEC-D31BF2F84B80}" presName="sibTrans" presStyleLbl="sibTrans2D1" presStyleIdx="3" presStyleCnt="5"/>
      <dgm:spPr/>
    </dgm:pt>
    <dgm:pt modelId="{8E55C171-80BF-4ED5-965D-64F887517787}" type="pres">
      <dgm:prSet presAssocID="{DFA17099-B9F8-4670-ACEC-D31BF2F84B80}" presName="connectorText" presStyleLbl="sibTrans2D1" presStyleIdx="3" presStyleCnt="5"/>
      <dgm:spPr/>
    </dgm:pt>
    <dgm:pt modelId="{9799C218-481F-4698-A444-DA31671319CB}" type="pres">
      <dgm:prSet presAssocID="{A93F95E1-5A98-4C4C-9976-0E91EFB19362}" presName="node" presStyleLbl="node1" presStyleIdx="4" presStyleCnt="6" custScaleX="109173">
        <dgm:presLayoutVars>
          <dgm:bulletEnabled val="1"/>
        </dgm:presLayoutVars>
      </dgm:prSet>
      <dgm:spPr/>
    </dgm:pt>
    <dgm:pt modelId="{185A1CD8-8558-4081-BB86-8CD6E65E4561}" type="pres">
      <dgm:prSet presAssocID="{91E341DF-F84A-406F-A73B-03F51CD9D11E}" presName="sibTrans" presStyleLbl="sibTrans2D1" presStyleIdx="4" presStyleCnt="5"/>
      <dgm:spPr/>
    </dgm:pt>
    <dgm:pt modelId="{217A6281-BA03-4473-AFCC-CA20B9000918}" type="pres">
      <dgm:prSet presAssocID="{91E341DF-F84A-406F-A73B-03F51CD9D11E}" presName="connectorText" presStyleLbl="sibTrans2D1" presStyleIdx="4" presStyleCnt="5"/>
      <dgm:spPr/>
    </dgm:pt>
    <dgm:pt modelId="{CF4D4215-657D-494B-8E54-60B86C7D97FB}" type="pres">
      <dgm:prSet presAssocID="{2705AA2F-F2F4-4443-895A-A611053A5607}" presName="node" presStyleLbl="node1" presStyleIdx="5" presStyleCnt="6">
        <dgm:presLayoutVars>
          <dgm:bulletEnabled val="1"/>
        </dgm:presLayoutVars>
      </dgm:prSet>
      <dgm:spPr/>
    </dgm:pt>
  </dgm:ptLst>
  <dgm:cxnLst>
    <dgm:cxn modelId="{1AF9B513-2C52-4BFA-85D0-EF60A4985B43}" type="presOf" srcId="{A7A0706F-C594-4131-8998-7AF678A33333}" destId="{0E045D25-DD41-4707-A42F-6B348CEB78A1}" srcOrd="0" destOrd="0" presId="urn:microsoft.com/office/officeart/2005/8/layout/process1"/>
    <dgm:cxn modelId="{72C77514-AAB6-4617-AB3D-3F01D0A3AE77}" srcId="{8B073075-BE7B-4822-AFE5-1798A10D3820}" destId="{A7A0706F-C594-4131-8998-7AF678A33333}" srcOrd="1" destOrd="0" parTransId="{C75FE6E5-09C9-432F-91AC-DCD4EEBE6191}" sibTransId="{B0B0ED3C-D4EF-4EEF-BD71-779E5B5F87E8}"/>
    <dgm:cxn modelId="{B9043B16-5D87-4FEA-9FFC-CA16E6739BAB}" type="presOf" srcId="{5DB3B533-840E-4FD7-BFF6-3A85A35FF18E}" destId="{09CAE958-BFA9-440D-AE07-1865A7A7384F}" srcOrd="0" destOrd="0" presId="urn:microsoft.com/office/officeart/2005/8/layout/process1"/>
    <dgm:cxn modelId="{E5762020-B597-4271-9032-BD944CD71E19}" type="presOf" srcId="{268D4553-18E7-4EA2-90F8-BD29DC8C52CE}" destId="{8BD15C6B-FDE1-440A-A941-D9A4BF633490}" srcOrd="0" destOrd="0" presId="urn:microsoft.com/office/officeart/2005/8/layout/process1"/>
    <dgm:cxn modelId="{D9D8DB22-CDFE-4CF3-8DDE-C16252A068A7}" type="presOf" srcId="{5EEC1E31-5665-4D2A-938A-52EE436E5146}" destId="{076D0E40-02BE-42A7-A90A-10BA950375B7}" srcOrd="0" destOrd="0" presId="urn:microsoft.com/office/officeart/2005/8/layout/process1"/>
    <dgm:cxn modelId="{983A0C24-E601-4399-A5DE-CEDE704AF79C}" type="presOf" srcId="{DFA17099-B9F8-4670-ACEC-D31BF2F84B80}" destId="{8E55C171-80BF-4ED5-965D-64F887517787}" srcOrd="1" destOrd="0" presId="urn:microsoft.com/office/officeart/2005/8/layout/process1"/>
    <dgm:cxn modelId="{A73DD73A-C1F8-467D-8E9F-1A51F25B0898}" type="presOf" srcId="{DFA17099-B9F8-4670-ACEC-D31BF2F84B80}" destId="{DCFFF0E0-1965-4873-B35E-718C118DFAC3}" srcOrd="0" destOrd="0" presId="urn:microsoft.com/office/officeart/2005/8/layout/process1"/>
    <dgm:cxn modelId="{CA15115E-9DAD-4F9F-844F-B54FC1926728}" type="presOf" srcId="{B0B0ED3C-D4EF-4EEF-BD71-779E5B5F87E8}" destId="{78405E48-F189-4FA8-B2F1-77B5A9868134}" srcOrd="0" destOrd="0" presId="urn:microsoft.com/office/officeart/2005/8/layout/process1"/>
    <dgm:cxn modelId="{95011B5E-A1DC-4492-A11F-218173CE40DD}" srcId="{8B073075-BE7B-4822-AFE5-1798A10D3820}" destId="{81AF5FE1-DD2A-4A43-A553-7282C98BBCF2}" srcOrd="0" destOrd="0" parTransId="{973DA08D-DE00-4FC4-ABB4-633A087C4256}" sibTransId="{5DB3B533-840E-4FD7-BFF6-3A85A35FF18E}"/>
    <dgm:cxn modelId="{4F03BD74-148A-4C35-83D3-5F3EAA3BA6DD}" type="presOf" srcId="{5DB3B533-840E-4FD7-BFF6-3A85A35FF18E}" destId="{CB5BCBB5-06EA-4213-BADF-00957B60F069}" srcOrd="1" destOrd="0" presId="urn:microsoft.com/office/officeart/2005/8/layout/process1"/>
    <dgm:cxn modelId="{56FB997E-BD67-4190-92FA-595F74DB6879}" type="presOf" srcId="{8B073075-BE7B-4822-AFE5-1798A10D3820}" destId="{D5C36A16-0234-431B-9DEE-45CF6F12B4D3}" srcOrd="0" destOrd="0" presId="urn:microsoft.com/office/officeart/2005/8/layout/process1"/>
    <dgm:cxn modelId="{2002FF90-7765-4AFB-9AFE-0C4984221C3E}" type="presOf" srcId="{91E341DF-F84A-406F-A73B-03F51CD9D11E}" destId="{185A1CD8-8558-4081-BB86-8CD6E65E4561}" srcOrd="0" destOrd="0" presId="urn:microsoft.com/office/officeart/2005/8/layout/process1"/>
    <dgm:cxn modelId="{9555679B-F305-4A51-8E16-1A7664AD1F6A}" type="presOf" srcId="{268D4553-18E7-4EA2-90F8-BD29DC8C52CE}" destId="{B6AF58F7-FA9B-48DE-B0D5-4C76E41B0378}" srcOrd="1" destOrd="0" presId="urn:microsoft.com/office/officeart/2005/8/layout/process1"/>
    <dgm:cxn modelId="{7774699F-A8AA-4E02-849D-BE99B0D366A9}" srcId="{8B073075-BE7B-4822-AFE5-1798A10D3820}" destId="{5EEC1E31-5665-4D2A-938A-52EE436E5146}" srcOrd="2" destOrd="0" parTransId="{A9741B18-6040-4E02-AA32-5AA10EC9165B}" sibTransId="{268D4553-18E7-4EA2-90F8-BD29DC8C52CE}"/>
    <dgm:cxn modelId="{1FD436A3-773D-4D20-A77C-5415D9256E9F}" srcId="{8B073075-BE7B-4822-AFE5-1798A10D3820}" destId="{4F090E38-6F7B-4BAA-AB85-78895F661990}" srcOrd="3" destOrd="0" parTransId="{54F7AFE4-6082-4856-A282-312F4F895110}" sibTransId="{DFA17099-B9F8-4670-ACEC-D31BF2F84B80}"/>
    <dgm:cxn modelId="{E3B077B4-22C0-4D20-9D0D-5D097517B363}" type="presOf" srcId="{2705AA2F-F2F4-4443-895A-A611053A5607}" destId="{CF4D4215-657D-494B-8E54-60B86C7D97FB}" srcOrd="0" destOrd="0" presId="urn:microsoft.com/office/officeart/2005/8/layout/process1"/>
    <dgm:cxn modelId="{EF1483BD-050A-41C1-BC72-281CA739FE21}" type="presOf" srcId="{4F090E38-6F7B-4BAA-AB85-78895F661990}" destId="{73A88DF6-E202-4D1D-9476-B77B3BE7C04C}" srcOrd="0" destOrd="0" presId="urn:microsoft.com/office/officeart/2005/8/layout/process1"/>
    <dgm:cxn modelId="{05AAAAD7-EBBC-4D62-932C-2F360695ABD6}" srcId="{8B073075-BE7B-4822-AFE5-1798A10D3820}" destId="{A93F95E1-5A98-4C4C-9976-0E91EFB19362}" srcOrd="4" destOrd="0" parTransId="{DFC98E3C-048B-4949-A5AC-16A3F61CC37D}" sibTransId="{91E341DF-F84A-406F-A73B-03F51CD9D11E}"/>
    <dgm:cxn modelId="{ECF089E4-D744-4746-B6A6-07FB61569075}" type="presOf" srcId="{A93F95E1-5A98-4C4C-9976-0E91EFB19362}" destId="{9799C218-481F-4698-A444-DA31671319CB}" srcOrd="0" destOrd="0" presId="urn:microsoft.com/office/officeart/2005/8/layout/process1"/>
    <dgm:cxn modelId="{5C2850E7-DE78-456C-86C7-0E4D3416E106}" type="presOf" srcId="{B0B0ED3C-D4EF-4EEF-BD71-779E5B5F87E8}" destId="{D0B6C795-383A-41C9-8C93-5CCB6F60FD1A}" srcOrd="1" destOrd="0" presId="urn:microsoft.com/office/officeart/2005/8/layout/process1"/>
    <dgm:cxn modelId="{CDDE26E8-3C69-49FE-B0CE-09AC33456C64}" srcId="{8B073075-BE7B-4822-AFE5-1798A10D3820}" destId="{2705AA2F-F2F4-4443-895A-A611053A5607}" srcOrd="5" destOrd="0" parTransId="{EBBBE9C8-00D2-4E0F-B88D-D9D712C48321}" sibTransId="{74CA60C9-301B-4086-A542-4B9EEE508D88}"/>
    <dgm:cxn modelId="{3EDEE2E9-C3AB-4BFA-88E8-0FCE998ACD01}" type="presOf" srcId="{91E341DF-F84A-406F-A73B-03F51CD9D11E}" destId="{217A6281-BA03-4473-AFCC-CA20B9000918}" srcOrd="1" destOrd="0" presId="urn:microsoft.com/office/officeart/2005/8/layout/process1"/>
    <dgm:cxn modelId="{0B0C25FC-C90F-4F2A-8829-21E5E90AD238}" type="presOf" srcId="{81AF5FE1-DD2A-4A43-A553-7282C98BBCF2}" destId="{7742A9F8-FE7F-42AF-ACFA-9BC98BCF2CD9}" srcOrd="0" destOrd="0" presId="urn:microsoft.com/office/officeart/2005/8/layout/process1"/>
    <dgm:cxn modelId="{C30FEB78-5F01-4A33-AF38-1C571FA84372}" type="presParOf" srcId="{D5C36A16-0234-431B-9DEE-45CF6F12B4D3}" destId="{7742A9F8-FE7F-42AF-ACFA-9BC98BCF2CD9}" srcOrd="0" destOrd="0" presId="urn:microsoft.com/office/officeart/2005/8/layout/process1"/>
    <dgm:cxn modelId="{8D4E4C4D-C1C6-4241-A346-C04B5D4D3F1B}" type="presParOf" srcId="{D5C36A16-0234-431B-9DEE-45CF6F12B4D3}" destId="{09CAE958-BFA9-440D-AE07-1865A7A7384F}" srcOrd="1" destOrd="0" presId="urn:microsoft.com/office/officeart/2005/8/layout/process1"/>
    <dgm:cxn modelId="{AF24C882-2471-47EA-BA76-14CCA517BD1C}" type="presParOf" srcId="{09CAE958-BFA9-440D-AE07-1865A7A7384F}" destId="{CB5BCBB5-06EA-4213-BADF-00957B60F069}" srcOrd="0" destOrd="0" presId="urn:microsoft.com/office/officeart/2005/8/layout/process1"/>
    <dgm:cxn modelId="{40991C3C-2372-4588-9AA4-EB73A807AAB2}" type="presParOf" srcId="{D5C36A16-0234-431B-9DEE-45CF6F12B4D3}" destId="{0E045D25-DD41-4707-A42F-6B348CEB78A1}" srcOrd="2" destOrd="0" presId="urn:microsoft.com/office/officeart/2005/8/layout/process1"/>
    <dgm:cxn modelId="{C005775A-72E9-4855-8D6B-336E55A8B5E3}" type="presParOf" srcId="{D5C36A16-0234-431B-9DEE-45CF6F12B4D3}" destId="{78405E48-F189-4FA8-B2F1-77B5A9868134}" srcOrd="3" destOrd="0" presId="urn:microsoft.com/office/officeart/2005/8/layout/process1"/>
    <dgm:cxn modelId="{0EC6E300-5874-48F8-BF15-4AF36A57C1B9}" type="presParOf" srcId="{78405E48-F189-4FA8-B2F1-77B5A9868134}" destId="{D0B6C795-383A-41C9-8C93-5CCB6F60FD1A}" srcOrd="0" destOrd="0" presId="urn:microsoft.com/office/officeart/2005/8/layout/process1"/>
    <dgm:cxn modelId="{E461D866-7DDB-43DE-B4F9-B1A7C6C55344}" type="presParOf" srcId="{D5C36A16-0234-431B-9DEE-45CF6F12B4D3}" destId="{076D0E40-02BE-42A7-A90A-10BA950375B7}" srcOrd="4" destOrd="0" presId="urn:microsoft.com/office/officeart/2005/8/layout/process1"/>
    <dgm:cxn modelId="{BE808E6B-E2D2-4574-8B9F-75C781191AD6}" type="presParOf" srcId="{D5C36A16-0234-431B-9DEE-45CF6F12B4D3}" destId="{8BD15C6B-FDE1-440A-A941-D9A4BF633490}" srcOrd="5" destOrd="0" presId="urn:microsoft.com/office/officeart/2005/8/layout/process1"/>
    <dgm:cxn modelId="{11536913-0797-4ADC-9F35-CBCADD142E0A}" type="presParOf" srcId="{8BD15C6B-FDE1-440A-A941-D9A4BF633490}" destId="{B6AF58F7-FA9B-48DE-B0D5-4C76E41B0378}" srcOrd="0" destOrd="0" presId="urn:microsoft.com/office/officeart/2005/8/layout/process1"/>
    <dgm:cxn modelId="{2B25DB3F-DB33-49E4-B2C9-A68947284B20}" type="presParOf" srcId="{D5C36A16-0234-431B-9DEE-45CF6F12B4D3}" destId="{73A88DF6-E202-4D1D-9476-B77B3BE7C04C}" srcOrd="6" destOrd="0" presId="urn:microsoft.com/office/officeart/2005/8/layout/process1"/>
    <dgm:cxn modelId="{58BCE477-1225-437C-A652-2374E730DA6E}" type="presParOf" srcId="{D5C36A16-0234-431B-9DEE-45CF6F12B4D3}" destId="{DCFFF0E0-1965-4873-B35E-718C118DFAC3}" srcOrd="7" destOrd="0" presId="urn:microsoft.com/office/officeart/2005/8/layout/process1"/>
    <dgm:cxn modelId="{A5FEE182-3655-41C8-A37F-5FD0C7164595}" type="presParOf" srcId="{DCFFF0E0-1965-4873-B35E-718C118DFAC3}" destId="{8E55C171-80BF-4ED5-965D-64F887517787}" srcOrd="0" destOrd="0" presId="urn:microsoft.com/office/officeart/2005/8/layout/process1"/>
    <dgm:cxn modelId="{6A75863C-DE27-4294-8514-8B91C6B1EAE2}" type="presParOf" srcId="{D5C36A16-0234-431B-9DEE-45CF6F12B4D3}" destId="{9799C218-481F-4698-A444-DA31671319CB}" srcOrd="8" destOrd="0" presId="urn:microsoft.com/office/officeart/2005/8/layout/process1"/>
    <dgm:cxn modelId="{D525A6DC-40A1-402E-8E8B-E219C3A5B0B9}" type="presParOf" srcId="{D5C36A16-0234-431B-9DEE-45CF6F12B4D3}" destId="{185A1CD8-8558-4081-BB86-8CD6E65E4561}" srcOrd="9" destOrd="0" presId="urn:microsoft.com/office/officeart/2005/8/layout/process1"/>
    <dgm:cxn modelId="{3DE307C8-15E4-4F7A-B9B7-D06CE851ACDE}" type="presParOf" srcId="{185A1CD8-8558-4081-BB86-8CD6E65E4561}" destId="{217A6281-BA03-4473-AFCC-CA20B9000918}" srcOrd="0" destOrd="0" presId="urn:microsoft.com/office/officeart/2005/8/layout/process1"/>
    <dgm:cxn modelId="{A0661F80-00C0-49FA-9F4B-1FEB72512AA4}" type="presParOf" srcId="{D5C36A16-0234-431B-9DEE-45CF6F12B4D3}" destId="{CF4D4215-657D-494B-8E54-60B86C7D97FB}"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D57983-7204-054A-8CAA-35073008DADF}" type="doc">
      <dgm:prSet loTypeId="urn:microsoft.com/office/officeart/2005/8/layout/hProcess9" loCatId="" qsTypeId="urn:microsoft.com/office/officeart/2005/8/quickstyle/simple1" qsCatId="simple" csTypeId="urn:microsoft.com/office/officeart/2005/8/colors/accent0_1" csCatId="mainScheme" phldr="1"/>
      <dgm:spPr/>
    </dgm:pt>
    <dgm:pt modelId="{F7792750-EEE3-7348-BBD0-0D0B4A2D889B}">
      <dgm:prSet phldrT="[Text]" custT="1"/>
      <dgm:spPr/>
      <dgm:t>
        <a:bodyPr/>
        <a:lstStyle/>
        <a:p>
          <a:r>
            <a:rPr lang="en-US" sz="1800" b="0" i="0" dirty="0">
              <a:latin typeface="Calibri" panose="020F0502020204030204" pitchFamily="34" charset="0"/>
              <a:cs typeface="Calibri" panose="020F0502020204030204" pitchFamily="34" charset="0"/>
            </a:rPr>
            <a:t>VGG-16 with feature extractor</a:t>
          </a:r>
          <a:endParaRPr lang="en-US" sz="1800" b="0" dirty="0">
            <a:latin typeface="Calibri" panose="020F0502020204030204" pitchFamily="34" charset="0"/>
            <a:cs typeface="Calibri" panose="020F0502020204030204" pitchFamily="34" charset="0"/>
          </a:endParaRPr>
        </a:p>
      </dgm:t>
    </dgm:pt>
    <dgm:pt modelId="{7E14D1A3-2BD7-2840-A50F-C6024586CD5E}" type="parTrans" cxnId="{123908C2-B833-6648-986D-B7CEED3A7EAD}">
      <dgm:prSet/>
      <dgm:spPr/>
      <dgm:t>
        <a:bodyPr/>
        <a:lstStyle/>
        <a:p>
          <a:endParaRPr lang="en-US"/>
        </a:p>
      </dgm:t>
    </dgm:pt>
    <dgm:pt modelId="{B3C6A7D6-AF82-2F47-84D7-1982B4D673F5}" type="sibTrans" cxnId="{123908C2-B833-6648-986D-B7CEED3A7EAD}">
      <dgm:prSet/>
      <dgm:spPr/>
      <dgm:t>
        <a:bodyPr/>
        <a:lstStyle/>
        <a:p>
          <a:endParaRPr lang="en-US"/>
        </a:p>
      </dgm:t>
    </dgm:pt>
    <dgm:pt modelId="{10570BD5-9D8E-BF45-B353-15284F62FDF5}">
      <dgm:prSet phldrT="[Text]" custT="1"/>
      <dgm:spPr/>
      <dgm:t>
        <a:bodyPr/>
        <a:lstStyle/>
        <a:p>
          <a:r>
            <a:rPr lang="en-US" sz="1800" b="0" i="0" dirty="0">
              <a:latin typeface="Calibri" panose="020F0502020204030204" pitchFamily="34" charset="0"/>
              <a:cs typeface="Calibri" panose="020F0502020204030204" pitchFamily="34" charset="0"/>
            </a:rPr>
            <a:t>Grid cell</a:t>
          </a:r>
        </a:p>
        <a:p>
          <a:r>
            <a:rPr lang="en-US" sz="1800" b="0" i="0" dirty="0">
              <a:latin typeface="Calibri" panose="020F0502020204030204" pitchFamily="34" charset="0"/>
              <a:cs typeface="Calibri" panose="020F0502020204030204" pitchFamily="34" charset="0"/>
            </a:rPr>
            <a:t>Anchor box</a:t>
          </a:r>
        </a:p>
        <a:p>
          <a:r>
            <a:rPr lang="en-US" sz="1800" b="0" i="0" dirty="0">
              <a:latin typeface="Calibri" panose="020F0502020204030204" pitchFamily="34" charset="0"/>
              <a:cs typeface="Calibri" panose="020F0502020204030204" pitchFamily="34" charset="0"/>
            </a:rPr>
            <a:t>Aspect ratio</a:t>
          </a:r>
        </a:p>
        <a:p>
          <a:r>
            <a:rPr lang="en-US" sz="1800" b="0" i="0" dirty="0">
              <a:latin typeface="Calibri" panose="020F0502020204030204" pitchFamily="34" charset="0"/>
              <a:cs typeface="Calibri" panose="020F0502020204030204" pitchFamily="34" charset="0"/>
            </a:rPr>
            <a:t>Zoom parameters</a:t>
          </a:r>
        </a:p>
        <a:p>
          <a:r>
            <a:rPr lang="en-US" sz="1800" b="0" i="0" dirty="0">
              <a:latin typeface="Calibri" panose="020F0502020204030204" pitchFamily="34" charset="0"/>
              <a:cs typeface="Calibri" panose="020F0502020204030204" pitchFamily="34" charset="0"/>
            </a:rPr>
            <a:t>Rectified linear (</a:t>
          </a:r>
          <a:r>
            <a:rPr lang="en-US" sz="1800" b="0" i="0" dirty="0" err="1">
              <a:latin typeface="Calibri" panose="020F0502020204030204" pitchFamily="34" charset="0"/>
              <a:cs typeface="Calibri" panose="020F0502020204030204" pitchFamily="34" charset="0"/>
            </a:rPr>
            <a:t>ReLU</a:t>
          </a:r>
          <a:r>
            <a:rPr lang="en-US" sz="1800" b="0" i="0" dirty="0">
              <a:latin typeface="Calibri" panose="020F0502020204030204" pitchFamily="34" charset="0"/>
              <a:cs typeface="Calibri" panose="020F0502020204030204" pitchFamily="34" charset="0"/>
            </a:rPr>
            <a:t>) activation function</a:t>
          </a:r>
        </a:p>
        <a:p>
          <a:endParaRPr lang="en-US" sz="1800" b="0" dirty="0">
            <a:latin typeface="Calibri" panose="020F0502020204030204" pitchFamily="34" charset="0"/>
            <a:cs typeface="Calibri" panose="020F0502020204030204" pitchFamily="34" charset="0"/>
          </a:endParaRPr>
        </a:p>
      </dgm:t>
    </dgm:pt>
    <dgm:pt modelId="{E6102505-B5FF-6141-B072-EEF3694046A6}" type="parTrans" cxnId="{F5AC83EE-8F6F-E94B-95F8-DB25E9EEE68A}">
      <dgm:prSet/>
      <dgm:spPr/>
      <dgm:t>
        <a:bodyPr/>
        <a:lstStyle/>
        <a:p>
          <a:endParaRPr lang="en-US"/>
        </a:p>
      </dgm:t>
    </dgm:pt>
    <dgm:pt modelId="{CCDF2F4B-6493-A241-96E6-938F1C2FBC94}" type="sibTrans" cxnId="{F5AC83EE-8F6F-E94B-95F8-DB25E9EEE68A}">
      <dgm:prSet/>
      <dgm:spPr/>
      <dgm:t>
        <a:bodyPr/>
        <a:lstStyle/>
        <a:p>
          <a:endParaRPr lang="en-US"/>
        </a:p>
      </dgm:t>
    </dgm:pt>
    <dgm:pt modelId="{31C4A600-C0BE-F341-834E-808585EF898A}">
      <dgm:prSet custT="1"/>
      <dgm:spPr/>
      <dgm:t>
        <a:bodyPr/>
        <a:lstStyle/>
        <a:p>
          <a:r>
            <a:rPr lang="en-US" sz="1800" b="0" i="0" dirty="0">
              <a:latin typeface="Calibri" panose="020F0502020204030204" pitchFamily="34" charset="0"/>
              <a:cs typeface="Calibri" panose="020F0502020204030204" pitchFamily="34" charset="0"/>
            </a:rPr>
            <a:t>Custom cost function: classification loss &amp; bounding box loss</a:t>
          </a:r>
          <a:endParaRPr lang="en-US" sz="1800" b="0" dirty="0">
            <a:latin typeface="Calibri" panose="020F0502020204030204" pitchFamily="34" charset="0"/>
            <a:cs typeface="Calibri" panose="020F0502020204030204" pitchFamily="34" charset="0"/>
          </a:endParaRPr>
        </a:p>
      </dgm:t>
    </dgm:pt>
    <dgm:pt modelId="{1C285763-6450-8D44-84C9-377015281E6D}" type="parTrans" cxnId="{710DED9A-DEAD-5F42-84D0-B504E54B508F}">
      <dgm:prSet/>
      <dgm:spPr/>
      <dgm:t>
        <a:bodyPr/>
        <a:lstStyle/>
        <a:p>
          <a:endParaRPr lang="en-US"/>
        </a:p>
      </dgm:t>
    </dgm:pt>
    <dgm:pt modelId="{84046065-13C1-BC49-A28C-346ED671C9AD}" type="sibTrans" cxnId="{710DED9A-DEAD-5F42-84D0-B504E54B508F}">
      <dgm:prSet/>
      <dgm:spPr/>
      <dgm:t>
        <a:bodyPr/>
        <a:lstStyle/>
        <a:p>
          <a:endParaRPr lang="en-US"/>
        </a:p>
      </dgm:t>
    </dgm:pt>
    <dgm:pt modelId="{BF257389-2509-F041-A27F-B0670A853B5D}" type="pres">
      <dgm:prSet presAssocID="{C8D57983-7204-054A-8CAA-35073008DADF}" presName="CompostProcess" presStyleCnt="0">
        <dgm:presLayoutVars>
          <dgm:dir/>
          <dgm:resizeHandles val="exact"/>
        </dgm:presLayoutVars>
      </dgm:prSet>
      <dgm:spPr/>
    </dgm:pt>
    <dgm:pt modelId="{DDAA0245-5757-5343-8FBA-0A6EC21C27FF}" type="pres">
      <dgm:prSet presAssocID="{C8D57983-7204-054A-8CAA-35073008DADF}" presName="arrow" presStyleLbl="bgShp" presStyleIdx="0" presStyleCnt="1" custScaleX="113345" custLinFactNeighborX="2295"/>
      <dgm:spPr/>
    </dgm:pt>
    <dgm:pt modelId="{02D92465-B0D6-D147-A79C-8CD6D9DCFA4E}" type="pres">
      <dgm:prSet presAssocID="{C8D57983-7204-054A-8CAA-35073008DADF}" presName="linearProcess" presStyleCnt="0"/>
      <dgm:spPr/>
    </dgm:pt>
    <dgm:pt modelId="{56C6595C-9738-2A4B-BB4F-BD370CD971E0}" type="pres">
      <dgm:prSet presAssocID="{F7792750-EEE3-7348-BBD0-0D0B4A2D889B}" presName="textNode" presStyleLbl="node1" presStyleIdx="0" presStyleCnt="3" custScaleY="129367">
        <dgm:presLayoutVars>
          <dgm:bulletEnabled val="1"/>
        </dgm:presLayoutVars>
      </dgm:prSet>
      <dgm:spPr/>
    </dgm:pt>
    <dgm:pt modelId="{1207B742-A89C-604F-9F5D-337BCDD86E65}" type="pres">
      <dgm:prSet presAssocID="{B3C6A7D6-AF82-2F47-84D7-1982B4D673F5}" presName="sibTrans" presStyleCnt="0"/>
      <dgm:spPr/>
    </dgm:pt>
    <dgm:pt modelId="{2CFC1453-D182-4046-A3ED-6738AF04D3F4}" type="pres">
      <dgm:prSet presAssocID="{10570BD5-9D8E-BF45-B353-15284F62FDF5}" presName="textNode" presStyleLbl="node1" presStyleIdx="1" presStyleCnt="3" custScaleY="129367">
        <dgm:presLayoutVars>
          <dgm:bulletEnabled val="1"/>
        </dgm:presLayoutVars>
      </dgm:prSet>
      <dgm:spPr/>
    </dgm:pt>
    <dgm:pt modelId="{9228D30B-508B-E148-B353-BCFF4DE01163}" type="pres">
      <dgm:prSet presAssocID="{CCDF2F4B-6493-A241-96E6-938F1C2FBC94}" presName="sibTrans" presStyleCnt="0"/>
      <dgm:spPr/>
    </dgm:pt>
    <dgm:pt modelId="{5E86E6A3-C92B-8A47-B845-72317E1FAEB5}" type="pres">
      <dgm:prSet presAssocID="{31C4A600-C0BE-F341-834E-808585EF898A}" presName="textNode" presStyleLbl="node1" presStyleIdx="2" presStyleCnt="3" custScaleY="129367" custLinFactNeighborX="-43192" custLinFactNeighborY="2080">
        <dgm:presLayoutVars>
          <dgm:bulletEnabled val="1"/>
        </dgm:presLayoutVars>
      </dgm:prSet>
      <dgm:spPr/>
    </dgm:pt>
  </dgm:ptLst>
  <dgm:cxnLst>
    <dgm:cxn modelId="{A8D5480A-5E9E-C14B-AD1D-49A4ECC2738E}" type="presOf" srcId="{F7792750-EEE3-7348-BBD0-0D0B4A2D889B}" destId="{56C6595C-9738-2A4B-BB4F-BD370CD971E0}" srcOrd="0" destOrd="0" presId="urn:microsoft.com/office/officeart/2005/8/layout/hProcess9"/>
    <dgm:cxn modelId="{6AB00E27-158B-CA44-A92B-2C7D15564C9A}" type="presOf" srcId="{C8D57983-7204-054A-8CAA-35073008DADF}" destId="{BF257389-2509-F041-A27F-B0670A853B5D}" srcOrd="0" destOrd="0" presId="urn:microsoft.com/office/officeart/2005/8/layout/hProcess9"/>
    <dgm:cxn modelId="{1124E53F-BB57-EB4F-AEDE-052DD19BE15A}" type="presOf" srcId="{10570BD5-9D8E-BF45-B353-15284F62FDF5}" destId="{2CFC1453-D182-4046-A3ED-6738AF04D3F4}" srcOrd="0" destOrd="0" presId="urn:microsoft.com/office/officeart/2005/8/layout/hProcess9"/>
    <dgm:cxn modelId="{710DED9A-DEAD-5F42-84D0-B504E54B508F}" srcId="{C8D57983-7204-054A-8CAA-35073008DADF}" destId="{31C4A600-C0BE-F341-834E-808585EF898A}" srcOrd="2" destOrd="0" parTransId="{1C285763-6450-8D44-84C9-377015281E6D}" sibTransId="{84046065-13C1-BC49-A28C-346ED671C9AD}"/>
    <dgm:cxn modelId="{123908C2-B833-6648-986D-B7CEED3A7EAD}" srcId="{C8D57983-7204-054A-8CAA-35073008DADF}" destId="{F7792750-EEE3-7348-BBD0-0D0B4A2D889B}" srcOrd="0" destOrd="0" parTransId="{7E14D1A3-2BD7-2840-A50F-C6024586CD5E}" sibTransId="{B3C6A7D6-AF82-2F47-84D7-1982B4D673F5}"/>
    <dgm:cxn modelId="{A827BDD5-E2DF-CE4C-BA6D-D7BA6CD8CCF8}" type="presOf" srcId="{31C4A600-C0BE-F341-834E-808585EF898A}" destId="{5E86E6A3-C92B-8A47-B845-72317E1FAEB5}" srcOrd="0" destOrd="0" presId="urn:microsoft.com/office/officeart/2005/8/layout/hProcess9"/>
    <dgm:cxn modelId="{F5AC83EE-8F6F-E94B-95F8-DB25E9EEE68A}" srcId="{C8D57983-7204-054A-8CAA-35073008DADF}" destId="{10570BD5-9D8E-BF45-B353-15284F62FDF5}" srcOrd="1" destOrd="0" parTransId="{E6102505-B5FF-6141-B072-EEF3694046A6}" sibTransId="{CCDF2F4B-6493-A241-96E6-938F1C2FBC94}"/>
    <dgm:cxn modelId="{8433E435-4897-A94C-97CD-2E6FC2DEECDB}" type="presParOf" srcId="{BF257389-2509-F041-A27F-B0670A853B5D}" destId="{DDAA0245-5757-5343-8FBA-0A6EC21C27FF}" srcOrd="0" destOrd="0" presId="urn:microsoft.com/office/officeart/2005/8/layout/hProcess9"/>
    <dgm:cxn modelId="{0FA7D567-F239-5742-B3D2-0177122C79AA}" type="presParOf" srcId="{BF257389-2509-F041-A27F-B0670A853B5D}" destId="{02D92465-B0D6-D147-A79C-8CD6D9DCFA4E}" srcOrd="1" destOrd="0" presId="urn:microsoft.com/office/officeart/2005/8/layout/hProcess9"/>
    <dgm:cxn modelId="{055DEE67-2C71-4D4E-B59A-3207B33C2B77}" type="presParOf" srcId="{02D92465-B0D6-D147-A79C-8CD6D9DCFA4E}" destId="{56C6595C-9738-2A4B-BB4F-BD370CD971E0}" srcOrd="0" destOrd="0" presId="urn:microsoft.com/office/officeart/2005/8/layout/hProcess9"/>
    <dgm:cxn modelId="{50BCBE59-41D8-4940-902B-22D3584C0162}" type="presParOf" srcId="{02D92465-B0D6-D147-A79C-8CD6D9DCFA4E}" destId="{1207B742-A89C-604F-9F5D-337BCDD86E65}" srcOrd="1" destOrd="0" presId="urn:microsoft.com/office/officeart/2005/8/layout/hProcess9"/>
    <dgm:cxn modelId="{E95CB57A-31B5-3941-A64D-A8E78A816C60}" type="presParOf" srcId="{02D92465-B0D6-D147-A79C-8CD6D9DCFA4E}" destId="{2CFC1453-D182-4046-A3ED-6738AF04D3F4}" srcOrd="2" destOrd="0" presId="urn:microsoft.com/office/officeart/2005/8/layout/hProcess9"/>
    <dgm:cxn modelId="{B0BCCC1B-4D37-DF49-B529-E42B2C42F25D}" type="presParOf" srcId="{02D92465-B0D6-D147-A79C-8CD6D9DCFA4E}" destId="{9228D30B-508B-E148-B353-BCFF4DE01163}" srcOrd="3" destOrd="0" presId="urn:microsoft.com/office/officeart/2005/8/layout/hProcess9"/>
    <dgm:cxn modelId="{CA62A455-E391-854E-BCFF-D43CD772673E}" type="presParOf" srcId="{02D92465-B0D6-D147-A79C-8CD6D9DCFA4E}" destId="{5E86E6A3-C92B-8A47-B845-72317E1FAEB5}"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1A97A-E01B-5A49-A867-BC8EA2D66D75}">
      <dsp:nvSpPr>
        <dsp:cNvPr id="0" name=""/>
        <dsp:cNvSpPr/>
      </dsp:nvSpPr>
      <dsp:spPr>
        <a:xfrm>
          <a:off x="13918225" y="2447107"/>
          <a:ext cx="860295" cy="2062337"/>
        </a:xfrm>
        <a:custGeom>
          <a:avLst/>
          <a:gdLst/>
          <a:ahLst/>
          <a:cxnLst/>
          <a:rect l="0" t="0" r="0" b="0"/>
          <a:pathLst>
            <a:path>
              <a:moveTo>
                <a:pt x="0" y="0"/>
              </a:moveTo>
              <a:lnTo>
                <a:pt x="0" y="2062337"/>
              </a:lnTo>
              <a:lnTo>
                <a:pt x="860295" y="206233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E0B75E-8F32-6D42-ADB4-61D3289848BE}">
      <dsp:nvSpPr>
        <dsp:cNvPr id="0" name=""/>
        <dsp:cNvSpPr/>
      </dsp:nvSpPr>
      <dsp:spPr>
        <a:xfrm>
          <a:off x="13918225" y="2447107"/>
          <a:ext cx="928870" cy="605784"/>
        </a:xfrm>
        <a:custGeom>
          <a:avLst/>
          <a:gdLst/>
          <a:ahLst/>
          <a:cxnLst/>
          <a:rect l="0" t="0" r="0" b="0"/>
          <a:pathLst>
            <a:path>
              <a:moveTo>
                <a:pt x="0" y="0"/>
              </a:moveTo>
              <a:lnTo>
                <a:pt x="0" y="605784"/>
              </a:lnTo>
              <a:lnTo>
                <a:pt x="928870" y="60578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7FE2EF-176D-144E-84F4-56D5C45BEF84}">
      <dsp:nvSpPr>
        <dsp:cNvPr id="0" name=""/>
        <dsp:cNvSpPr/>
      </dsp:nvSpPr>
      <dsp:spPr>
        <a:xfrm>
          <a:off x="9031560" y="1013417"/>
          <a:ext cx="4886664" cy="424049"/>
        </a:xfrm>
        <a:custGeom>
          <a:avLst/>
          <a:gdLst/>
          <a:ahLst/>
          <a:cxnLst/>
          <a:rect l="0" t="0" r="0" b="0"/>
          <a:pathLst>
            <a:path>
              <a:moveTo>
                <a:pt x="0" y="0"/>
              </a:moveTo>
              <a:lnTo>
                <a:pt x="0" y="212024"/>
              </a:lnTo>
              <a:lnTo>
                <a:pt x="4886664" y="212024"/>
              </a:lnTo>
              <a:lnTo>
                <a:pt x="4886664" y="42404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92BD9B-2056-0748-9E82-CE6E5D448C6F}">
      <dsp:nvSpPr>
        <dsp:cNvPr id="0" name=""/>
        <dsp:cNvSpPr/>
      </dsp:nvSpPr>
      <dsp:spPr>
        <a:xfrm>
          <a:off x="11474892" y="2447107"/>
          <a:ext cx="928870" cy="2039475"/>
        </a:xfrm>
        <a:custGeom>
          <a:avLst/>
          <a:gdLst/>
          <a:ahLst/>
          <a:cxnLst/>
          <a:rect l="0" t="0" r="0" b="0"/>
          <a:pathLst>
            <a:path>
              <a:moveTo>
                <a:pt x="0" y="0"/>
              </a:moveTo>
              <a:lnTo>
                <a:pt x="0" y="2039475"/>
              </a:lnTo>
              <a:lnTo>
                <a:pt x="928870" y="203947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C7A880-F813-FF41-8127-649311824039}">
      <dsp:nvSpPr>
        <dsp:cNvPr id="0" name=""/>
        <dsp:cNvSpPr/>
      </dsp:nvSpPr>
      <dsp:spPr>
        <a:xfrm>
          <a:off x="11474892" y="2447107"/>
          <a:ext cx="928870" cy="605784"/>
        </a:xfrm>
        <a:custGeom>
          <a:avLst/>
          <a:gdLst/>
          <a:ahLst/>
          <a:cxnLst/>
          <a:rect l="0" t="0" r="0" b="0"/>
          <a:pathLst>
            <a:path>
              <a:moveTo>
                <a:pt x="0" y="0"/>
              </a:moveTo>
              <a:lnTo>
                <a:pt x="0" y="605784"/>
              </a:lnTo>
              <a:lnTo>
                <a:pt x="928870" y="60578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28B78A-7E55-4C41-92B2-2004F341AFD6}">
      <dsp:nvSpPr>
        <dsp:cNvPr id="0" name=""/>
        <dsp:cNvSpPr/>
      </dsp:nvSpPr>
      <dsp:spPr>
        <a:xfrm>
          <a:off x="9031560" y="1013417"/>
          <a:ext cx="2443332" cy="424049"/>
        </a:xfrm>
        <a:custGeom>
          <a:avLst/>
          <a:gdLst/>
          <a:ahLst/>
          <a:cxnLst/>
          <a:rect l="0" t="0" r="0" b="0"/>
          <a:pathLst>
            <a:path>
              <a:moveTo>
                <a:pt x="0" y="0"/>
              </a:moveTo>
              <a:lnTo>
                <a:pt x="0" y="212024"/>
              </a:lnTo>
              <a:lnTo>
                <a:pt x="2443332" y="212024"/>
              </a:lnTo>
              <a:lnTo>
                <a:pt x="2443332" y="42404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0203D2-4504-D149-9DFC-830C4A190D64}">
      <dsp:nvSpPr>
        <dsp:cNvPr id="0" name=""/>
        <dsp:cNvSpPr/>
      </dsp:nvSpPr>
      <dsp:spPr>
        <a:xfrm>
          <a:off x="9031560" y="2447107"/>
          <a:ext cx="928870" cy="605784"/>
        </a:xfrm>
        <a:custGeom>
          <a:avLst/>
          <a:gdLst/>
          <a:ahLst/>
          <a:cxnLst/>
          <a:rect l="0" t="0" r="0" b="0"/>
          <a:pathLst>
            <a:path>
              <a:moveTo>
                <a:pt x="0" y="0"/>
              </a:moveTo>
              <a:lnTo>
                <a:pt x="0" y="605784"/>
              </a:lnTo>
              <a:lnTo>
                <a:pt x="928870" y="60578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A37F47-4F0F-DD4F-BFD6-B26A9BF15572}">
      <dsp:nvSpPr>
        <dsp:cNvPr id="0" name=""/>
        <dsp:cNvSpPr/>
      </dsp:nvSpPr>
      <dsp:spPr>
        <a:xfrm>
          <a:off x="8985840" y="1013417"/>
          <a:ext cx="91440" cy="424049"/>
        </a:xfrm>
        <a:custGeom>
          <a:avLst/>
          <a:gdLst/>
          <a:ahLst/>
          <a:cxnLst/>
          <a:rect l="0" t="0" r="0" b="0"/>
          <a:pathLst>
            <a:path>
              <a:moveTo>
                <a:pt x="45720" y="0"/>
              </a:moveTo>
              <a:lnTo>
                <a:pt x="45720" y="42404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2C30E0-5221-4B4B-A29D-F560558C8B0D}">
      <dsp:nvSpPr>
        <dsp:cNvPr id="0" name=""/>
        <dsp:cNvSpPr/>
      </dsp:nvSpPr>
      <dsp:spPr>
        <a:xfrm>
          <a:off x="6588228" y="2447107"/>
          <a:ext cx="928870" cy="3473166"/>
        </a:xfrm>
        <a:custGeom>
          <a:avLst/>
          <a:gdLst/>
          <a:ahLst/>
          <a:cxnLst/>
          <a:rect l="0" t="0" r="0" b="0"/>
          <a:pathLst>
            <a:path>
              <a:moveTo>
                <a:pt x="0" y="0"/>
              </a:moveTo>
              <a:lnTo>
                <a:pt x="0" y="3473166"/>
              </a:lnTo>
              <a:lnTo>
                <a:pt x="928870" y="3473166"/>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E46303-5712-7F44-9F65-E42FD357D416}">
      <dsp:nvSpPr>
        <dsp:cNvPr id="0" name=""/>
        <dsp:cNvSpPr/>
      </dsp:nvSpPr>
      <dsp:spPr>
        <a:xfrm>
          <a:off x="6588228" y="2447107"/>
          <a:ext cx="928870" cy="2039475"/>
        </a:xfrm>
        <a:custGeom>
          <a:avLst/>
          <a:gdLst/>
          <a:ahLst/>
          <a:cxnLst/>
          <a:rect l="0" t="0" r="0" b="0"/>
          <a:pathLst>
            <a:path>
              <a:moveTo>
                <a:pt x="0" y="0"/>
              </a:moveTo>
              <a:lnTo>
                <a:pt x="0" y="2039475"/>
              </a:lnTo>
              <a:lnTo>
                <a:pt x="928870" y="203947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FE8293-E441-3840-8C35-D2D26F85F918}">
      <dsp:nvSpPr>
        <dsp:cNvPr id="0" name=""/>
        <dsp:cNvSpPr/>
      </dsp:nvSpPr>
      <dsp:spPr>
        <a:xfrm>
          <a:off x="6588228" y="2447107"/>
          <a:ext cx="928870" cy="605784"/>
        </a:xfrm>
        <a:custGeom>
          <a:avLst/>
          <a:gdLst/>
          <a:ahLst/>
          <a:cxnLst/>
          <a:rect l="0" t="0" r="0" b="0"/>
          <a:pathLst>
            <a:path>
              <a:moveTo>
                <a:pt x="0" y="0"/>
              </a:moveTo>
              <a:lnTo>
                <a:pt x="0" y="605784"/>
              </a:lnTo>
              <a:lnTo>
                <a:pt x="928870" y="60578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C3D06F-CB49-0449-9436-2D8ECF0F50ED}">
      <dsp:nvSpPr>
        <dsp:cNvPr id="0" name=""/>
        <dsp:cNvSpPr/>
      </dsp:nvSpPr>
      <dsp:spPr>
        <a:xfrm>
          <a:off x="6588228" y="1013417"/>
          <a:ext cx="2443332" cy="424049"/>
        </a:xfrm>
        <a:custGeom>
          <a:avLst/>
          <a:gdLst/>
          <a:ahLst/>
          <a:cxnLst/>
          <a:rect l="0" t="0" r="0" b="0"/>
          <a:pathLst>
            <a:path>
              <a:moveTo>
                <a:pt x="2443332" y="0"/>
              </a:moveTo>
              <a:lnTo>
                <a:pt x="2443332" y="212024"/>
              </a:lnTo>
              <a:lnTo>
                <a:pt x="0" y="212024"/>
              </a:lnTo>
              <a:lnTo>
                <a:pt x="0" y="42404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E47498-D3A3-D145-B5C5-9508C3F02CD8}">
      <dsp:nvSpPr>
        <dsp:cNvPr id="0" name=""/>
        <dsp:cNvSpPr/>
      </dsp:nvSpPr>
      <dsp:spPr>
        <a:xfrm>
          <a:off x="4144895" y="2447107"/>
          <a:ext cx="928870" cy="605784"/>
        </a:xfrm>
        <a:custGeom>
          <a:avLst/>
          <a:gdLst/>
          <a:ahLst/>
          <a:cxnLst/>
          <a:rect l="0" t="0" r="0" b="0"/>
          <a:pathLst>
            <a:path>
              <a:moveTo>
                <a:pt x="0" y="0"/>
              </a:moveTo>
              <a:lnTo>
                <a:pt x="0" y="605784"/>
              </a:lnTo>
              <a:lnTo>
                <a:pt x="928870" y="60578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D7FF1B-1704-6343-B3D4-9AE01F25FD55}">
      <dsp:nvSpPr>
        <dsp:cNvPr id="0" name=""/>
        <dsp:cNvSpPr/>
      </dsp:nvSpPr>
      <dsp:spPr>
        <a:xfrm>
          <a:off x="4144895" y="1013417"/>
          <a:ext cx="4886664" cy="424049"/>
        </a:xfrm>
        <a:custGeom>
          <a:avLst/>
          <a:gdLst/>
          <a:ahLst/>
          <a:cxnLst/>
          <a:rect l="0" t="0" r="0" b="0"/>
          <a:pathLst>
            <a:path>
              <a:moveTo>
                <a:pt x="4886664" y="0"/>
              </a:moveTo>
              <a:lnTo>
                <a:pt x="4886664" y="212024"/>
              </a:lnTo>
              <a:lnTo>
                <a:pt x="0" y="212024"/>
              </a:lnTo>
              <a:lnTo>
                <a:pt x="0" y="42404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41B469-1244-114B-9B8C-B6D86D6898BE}">
      <dsp:nvSpPr>
        <dsp:cNvPr id="0" name=""/>
        <dsp:cNvSpPr/>
      </dsp:nvSpPr>
      <dsp:spPr>
        <a:xfrm>
          <a:off x="8526739" y="3775"/>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A7531C-71D7-F845-B415-0B100FC2EDF7}">
      <dsp:nvSpPr>
        <dsp:cNvPr id="0" name=""/>
        <dsp:cNvSpPr/>
      </dsp:nvSpPr>
      <dsp:spPr>
        <a:xfrm>
          <a:off x="8526739" y="3775"/>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9EB6D9-B429-6A49-BD02-235F55ADCD28}">
      <dsp:nvSpPr>
        <dsp:cNvPr id="0" name=""/>
        <dsp:cNvSpPr/>
      </dsp:nvSpPr>
      <dsp:spPr>
        <a:xfrm>
          <a:off x="8021919" y="185511"/>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Bioinformatics/</a:t>
          </a:r>
        </a:p>
        <a:p>
          <a:pPr marL="0" lvl="0" indent="0" algn="ctr" defTabSz="711200">
            <a:lnSpc>
              <a:spcPct val="90000"/>
            </a:lnSpc>
            <a:spcBef>
              <a:spcPct val="0"/>
            </a:spcBef>
            <a:spcAft>
              <a:spcPct val="35000"/>
            </a:spcAft>
            <a:buNone/>
          </a:pPr>
          <a:r>
            <a:rPr lang="en-US" sz="1600" kern="1200" dirty="0"/>
            <a:t>Computational Biology</a:t>
          </a:r>
        </a:p>
      </dsp:txBody>
      <dsp:txXfrm>
        <a:off x="8021919" y="185511"/>
        <a:ext cx="2019282" cy="646170"/>
      </dsp:txXfrm>
    </dsp:sp>
    <dsp:sp modelId="{9A93EE85-7628-4146-9D16-66E2A6092189}">
      <dsp:nvSpPr>
        <dsp:cNvPr id="0" name=""/>
        <dsp:cNvSpPr/>
      </dsp:nvSpPr>
      <dsp:spPr>
        <a:xfrm>
          <a:off x="3640075" y="1437466"/>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0449F9-D8D0-EF4D-84B2-DF24E3055E99}">
      <dsp:nvSpPr>
        <dsp:cNvPr id="0" name=""/>
        <dsp:cNvSpPr/>
      </dsp:nvSpPr>
      <dsp:spPr>
        <a:xfrm>
          <a:off x="3640075" y="1437466"/>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0BF94-653F-D646-B9D2-3A0BFFBC84D2}">
      <dsp:nvSpPr>
        <dsp:cNvPr id="0" name=""/>
        <dsp:cNvSpPr/>
      </dsp:nvSpPr>
      <dsp:spPr>
        <a:xfrm>
          <a:off x="3135254" y="1619201"/>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        Computer Vision</a:t>
          </a:r>
        </a:p>
      </dsp:txBody>
      <dsp:txXfrm>
        <a:off x="3135254" y="1619201"/>
        <a:ext cx="2019282" cy="646170"/>
      </dsp:txXfrm>
    </dsp:sp>
    <dsp:sp modelId="{6A43D625-A44C-F14E-B787-82C4440FE50B}">
      <dsp:nvSpPr>
        <dsp:cNvPr id="0" name=""/>
        <dsp:cNvSpPr/>
      </dsp:nvSpPr>
      <dsp:spPr>
        <a:xfrm>
          <a:off x="4952609" y="2871157"/>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AC1108-6CC6-4541-BB3A-1B749DD06678}">
      <dsp:nvSpPr>
        <dsp:cNvPr id="0" name=""/>
        <dsp:cNvSpPr/>
      </dsp:nvSpPr>
      <dsp:spPr>
        <a:xfrm>
          <a:off x="4952609" y="2871157"/>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DD2F41-97FC-2F4D-A1D4-036EECBC20DE}">
      <dsp:nvSpPr>
        <dsp:cNvPr id="0" name=""/>
        <dsp:cNvSpPr/>
      </dsp:nvSpPr>
      <dsp:spPr>
        <a:xfrm>
          <a:off x="4447788" y="3052892"/>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0000"/>
              </a:solidFill>
            </a:rPr>
            <a:t>Machine Learning in CAD/Imaging dataset</a:t>
          </a:r>
        </a:p>
      </dsp:txBody>
      <dsp:txXfrm>
        <a:off x="4447788" y="3052892"/>
        <a:ext cx="2019282" cy="646170"/>
      </dsp:txXfrm>
    </dsp:sp>
    <dsp:sp modelId="{49B26BF2-9DBE-4642-AE52-80BB9D2F0E43}">
      <dsp:nvSpPr>
        <dsp:cNvPr id="0" name=""/>
        <dsp:cNvSpPr/>
      </dsp:nvSpPr>
      <dsp:spPr>
        <a:xfrm>
          <a:off x="6083407" y="1437466"/>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7CDC61-F43C-5645-9C58-57DE66271AE0}">
      <dsp:nvSpPr>
        <dsp:cNvPr id="0" name=""/>
        <dsp:cNvSpPr/>
      </dsp:nvSpPr>
      <dsp:spPr>
        <a:xfrm>
          <a:off x="6083407" y="1437466"/>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B813D5-FBD6-634D-8915-3CA88D8E7094}">
      <dsp:nvSpPr>
        <dsp:cNvPr id="0" name=""/>
        <dsp:cNvSpPr/>
      </dsp:nvSpPr>
      <dsp:spPr>
        <a:xfrm>
          <a:off x="5578586" y="1619201"/>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Sequence Analysis</a:t>
          </a:r>
        </a:p>
      </dsp:txBody>
      <dsp:txXfrm>
        <a:off x="5578586" y="1619201"/>
        <a:ext cx="2019282" cy="646170"/>
      </dsp:txXfrm>
    </dsp:sp>
    <dsp:sp modelId="{70FB7AB6-2D4D-0442-B962-AE6152A33B96}">
      <dsp:nvSpPr>
        <dsp:cNvPr id="0" name=""/>
        <dsp:cNvSpPr/>
      </dsp:nvSpPr>
      <dsp:spPr>
        <a:xfrm>
          <a:off x="7395941" y="2871157"/>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BBF869-5040-594E-A4EC-76AA803C07CE}">
      <dsp:nvSpPr>
        <dsp:cNvPr id="0" name=""/>
        <dsp:cNvSpPr/>
      </dsp:nvSpPr>
      <dsp:spPr>
        <a:xfrm>
          <a:off x="7395941" y="2871157"/>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F90D2E-DC47-E544-854B-4B65B180F5D5}">
      <dsp:nvSpPr>
        <dsp:cNvPr id="0" name=""/>
        <dsp:cNvSpPr/>
      </dsp:nvSpPr>
      <dsp:spPr>
        <a:xfrm>
          <a:off x="6891120" y="3052892"/>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NGS: Machine Learning Application </a:t>
          </a:r>
        </a:p>
      </dsp:txBody>
      <dsp:txXfrm>
        <a:off x="6891120" y="3052892"/>
        <a:ext cx="2019282" cy="646170"/>
      </dsp:txXfrm>
    </dsp:sp>
    <dsp:sp modelId="{89DF2FFC-59FA-AA4C-B6A4-AA3FDB207A47}">
      <dsp:nvSpPr>
        <dsp:cNvPr id="0" name=""/>
        <dsp:cNvSpPr/>
      </dsp:nvSpPr>
      <dsp:spPr>
        <a:xfrm>
          <a:off x="7395941" y="4304848"/>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48408F-167A-6844-A527-F929E674CD6D}">
      <dsp:nvSpPr>
        <dsp:cNvPr id="0" name=""/>
        <dsp:cNvSpPr/>
      </dsp:nvSpPr>
      <dsp:spPr>
        <a:xfrm>
          <a:off x="7395941" y="4304848"/>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D4A75B-1AF3-6444-B7ED-97C6D6204347}">
      <dsp:nvSpPr>
        <dsp:cNvPr id="0" name=""/>
        <dsp:cNvSpPr/>
      </dsp:nvSpPr>
      <dsp:spPr>
        <a:xfrm>
          <a:off x="6891120" y="4486583"/>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0000"/>
              </a:solidFill>
            </a:rPr>
            <a:t>NGS: Supervised Clustering Application </a:t>
          </a:r>
        </a:p>
      </dsp:txBody>
      <dsp:txXfrm>
        <a:off x="6891120" y="4486583"/>
        <a:ext cx="2019282" cy="646170"/>
      </dsp:txXfrm>
    </dsp:sp>
    <dsp:sp modelId="{5B975F6E-4707-6F4A-A651-D878D9DE977B}">
      <dsp:nvSpPr>
        <dsp:cNvPr id="0" name=""/>
        <dsp:cNvSpPr/>
      </dsp:nvSpPr>
      <dsp:spPr>
        <a:xfrm>
          <a:off x="7395941" y="5738538"/>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34303B-850A-F745-A33E-F8FF9780FF25}">
      <dsp:nvSpPr>
        <dsp:cNvPr id="0" name=""/>
        <dsp:cNvSpPr/>
      </dsp:nvSpPr>
      <dsp:spPr>
        <a:xfrm>
          <a:off x="7395941" y="5738538"/>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87F918-2DA5-7F4B-9B84-7429EAFE6C52}">
      <dsp:nvSpPr>
        <dsp:cNvPr id="0" name=""/>
        <dsp:cNvSpPr/>
      </dsp:nvSpPr>
      <dsp:spPr>
        <a:xfrm>
          <a:off x="6891120" y="5920274"/>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0000"/>
              </a:solidFill>
            </a:rPr>
            <a:t>Microarray Analysis </a:t>
          </a:r>
        </a:p>
      </dsp:txBody>
      <dsp:txXfrm>
        <a:off x="6891120" y="5920274"/>
        <a:ext cx="2019282" cy="646170"/>
      </dsp:txXfrm>
    </dsp:sp>
    <dsp:sp modelId="{C45F13DF-5DFC-8644-9F8A-BF1F088CAF9A}">
      <dsp:nvSpPr>
        <dsp:cNvPr id="0" name=""/>
        <dsp:cNvSpPr/>
      </dsp:nvSpPr>
      <dsp:spPr>
        <a:xfrm>
          <a:off x="8526739" y="1437466"/>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40BB14-A50A-A348-94B1-36C97ABA89D5}">
      <dsp:nvSpPr>
        <dsp:cNvPr id="0" name=""/>
        <dsp:cNvSpPr/>
      </dsp:nvSpPr>
      <dsp:spPr>
        <a:xfrm>
          <a:off x="8526739" y="1437466"/>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180F74-DA63-8741-A492-E2C4A1EA9664}">
      <dsp:nvSpPr>
        <dsp:cNvPr id="0" name=""/>
        <dsp:cNvSpPr/>
      </dsp:nvSpPr>
      <dsp:spPr>
        <a:xfrm>
          <a:off x="8021919" y="1619201"/>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Structural Biology</a:t>
          </a:r>
        </a:p>
      </dsp:txBody>
      <dsp:txXfrm>
        <a:off x="8021919" y="1619201"/>
        <a:ext cx="2019282" cy="646170"/>
      </dsp:txXfrm>
    </dsp:sp>
    <dsp:sp modelId="{8958A6AE-4479-F345-BDA8-9E45F11A666D}">
      <dsp:nvSpPr>
        <dsp:cNvPr id="0" name=""/>
        <dsp:cNvSpPr/>
      </dsp:nvSpPr>
      <dsp:spPr>
        <a:xfrm>
          <a:off x="9839273" y="2871157"/>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B6FAC4-0C9C-A64B-9E3A-8FC6A5933C30}">
      <dsp:nvSpPr>
        <dsp:cNvPr id="0" name=""/>
        <dsp:cNvSpPr/>
      </dsp:nvSpPr>
      <dsp:spPr>
        <a:xfrm>
          <a:off x="9839273" y="2871157"/>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862BF8-F978-C747-9AAF-EEF6C34F692D}">
      <dsp:nvSpPr>
        <dsp:cNvPr id="0" name=""/>
        <dsp:cNvSpPr/>
      </dsp:nvSpPr>
      <dsp:spPr>
        <a:xfrm>
          <a:off x="9334452" y="3052892"/>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0000"/>
              </a:solidFill>
            </a:rPr>
            <a:t>X-ray Crystallography on HIV-1 Protease</a:t>
          </a:r>
        </a:p>
      </dsp:txBody>
      <dsp:txXfrm>
        <a:off x="9334452" y="3052892"/>
        <a:ext cx="2019282" cy="646170"/>
      </dsp:txXfrm>
    </dsp:sp>
    <dsp:sp modelId="{18DAB39D-2CBF-E447-B912-73289960E22F}">
      <dsp:nvSpPr>
        <dsp:cNvPr id="0" name=""/>
        <dsp:cNvSpPr/>
      </dsp:nvSpPr>
      <dsp:spPr>
        <a:xfrm>
          <a:off x="10970072" y="1437466"/>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FE38F0-94B9-DF47-B5C1-B422BBABF558}">
      <dsp:nvSpPr>
        <dsp:cNvPr id="0" name=""/>
        <dsp:cNvSpPr/>
      </dsp:nvSpPr>
      <dsp:spPr>
        <a:xfrm>
          <a:off x="10970072" y="1437466"/>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09453E-0DBC-6A47-9ECA-32846A5B8CD5}">
      <dsp:nvSpPr>
        <dsp:cNvPr id="0" name=""/>
        <dsp:cNvSpPr/>
      </dsp:nvSpPr>
      <dsp:spPr>
        <a:xfrm>
          <a:off x="10465251" y="1619201"/>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Network/Systems Biology</a:t>
          </a:r>
        </a:p>
      </dsp:txBody>
      <dsp:txXfrm>
        <a:off x="10465251" y="1619201"/>
        <a:ext cx="2019282" cy="646170"/>
      </dsp:txXfrm>
    </dsp:sp>
    <dsp:sp modelId="{4434DDD4-E48A-A944-B21A-3543AB2A040C}">
      <dsp:nvSpPr>
        <dsp:cNvPr id="0" name=""/>
        <dsp:cNvSpPr/>
      </dsp:nvSpPr>
      <dsp:spPr>
        <a:xfrm>
          <a:off x="12282606" y="2871157"/>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05541D-A52D-AC48-9EDF-21214505992B}">
      <dsp:nvSpPr>
        <dsp:cNvPr id="0" name=""/>
        <dsp:cNvSpPr/>
      </dsp:nvSpPr>
      <dsp:spPr>
        <a:xfrm>
          <a:off x="12282606" y="2871157"/>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D1D223-B4B6-9141-9D37-6ECDFF7E9E08}">
      <dsp:nvSpPr>
        <dsp:cNvPr id="0" name=""/>
        <dsp:cNvSpPr/>
      </dsp:nvSpPr>
      <dsp:spPr>
        <a:xfrm>
          <a:off x="11777785" y="3052892"/>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t>Cancer Drug Targets </a:t>
          </a:r>
          <a:endParaRPr lang="en-US" sz="1600" kern="1200" dirty="0"/>
        </a:p>
      </dsp:txBody>
      <dsp:txXfrm>
        <a:off x="11777785" y="3052892"/>
        <a:ext cx="2019282" cy="646170"/>
      </dsp:txXfrm>
    </dsp:sp>
    <dsp:sp modelId="{1C972420-54A4-EB47-BC9C-47A607E6FA8E}">
      <dsp:nvSpPr>
        <dsp:cNvPr id="0" name=""/>
        <dsp:cNvSpPr/>
      </dsp:nvSpPr>
      <dsp:spPr>
        <a:xfrm>
          <a:off x="12282606" y="4304848"/>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7AB62C-B03C-2048-82CA-C514D476369E}">
      <dsp:nvSpPr>
        <dsp:cNvPr id="0" name=""/>
        <dsp:cNvSpPr/>
      </dsp:nvSpPr>
      <dsp:spPr>
        <a:xfrm>
          <a:off x="12282606" y="4304848"/>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E26335-B01C-814E-BA84-537F7588E7BC}">
      <dsp:nvSpPr>
        <dsp:cNvPr id="0" name=""/>
        <dsp:cNvSpPr/>
      </dsp:nvSpPr>
      <dsp:spPr>
        <a:xfrm>
          <a:off x="11777785" y="4486583"/>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t>Indispensable Proteins in </a:t>
          </a:r>
          <a:r>
            <a:rPr lang="en-US" sz="1600" b="0" i="1" kern="1200" dirty="0"/>
            <a:t>P. mirabilis</a:t>
          </a:r>
          <a:endParaRPr lang="en-US" sz="1600" kern="1200" dirty="0"/>
        </a:p>
      </dsp:txBody>
      <dsp:txXfrm>
        <a:off x="11777785" y="4486583"/>
        <a:ext cx="2019282" cy="646170"/>
      </dsp:txXfrm>
    </dsp:sp>
    <dsp:sp modelId="{E141EAA5-7731-EE4D-97AA-2E35A3D03F29}">
      <dsp:nvSpPr>
        <dsp:cNvPr id="0" name=""/>
        <dsp:cNvSpPr/>
      </dsp:nvSpPr>
      <dsp:spPr>
        <a:xfrm>
          <a:off x="13413404" y="1437466"/>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372D2D-B53C-D349-B5BF-9836FD7596B7}">
      <dsp:nvSpPr>
        <dsp:cNvPr id="0" name=""/>
        <dsp:cNvSpPr/>
      </dsp:nvSpPr>
      <dsp:spPr>
        <a:xfrm>
          <a:off x="13413404" y="1437466"/>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695153-20BE-F74C-ACB9-1830878258A5}">
      <dsp:nvSpPr>
        <dsp:cNvPr id="0" name=""/>
        <dsp:cNvSpPr/>
      </dsp:nvSpPr>
      <dsp:spPr>
        <a:xfrm>
          <a:off x="12908583" y="1619201"/>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Databases, Software Development &amp; Simulations</a:t>
          </a:r>
        </a:p>
      </dsp:txBody>
      <dsp:txXfrm>
        <a:off x="12908583" y="1619201"/>
        <a:ext cx="2019282" cy="646170"/>
      </dsp:txXfrm>
    </dsp:sp>
    <dsp:sp modelId="{8D1877C1-E2B9-0044-A5A4-24F3984FA950}">
      <dsp:nvSpPr>
        <dsp:cNvPr id="0" name=""/>
        <dsp:cNvSpPr/>
      </dsp:nvSpPr>
      <dsp:spPr>
        <a:xfrm>
          <a:off x="14725938" y="2871157"/>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77210C-042F-AA45-B6DE-A9AD01AF8C6E}">
      <dsp:nvSpPr>
        <dsp:cNvPr id="0" name=""/>
        <dsp:cNvSpPr/>
      </dsp:nvSpPr>
      <dsp:spPr>
        <a:xfrm>
          <a:off x="14725938" y="2871157"/>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52B1F9-BEA0-3A43-A8D3-7DB5F6130BE6}">
      <dsp:nvSpPr>
        <dsp:cNvPr id="0" name=""/>
        <dsp:cNvSpPr/>
      </dsp:nvSpPr>
      <dsp:spPr>
        <a:xfrm>
          <a:off x="14221117" y="3052892"/>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err="1"/>
            <a:t>RodentSQL</a:t>
          </a:r>
          <a:r>
            <a:rPr lang="en-US" sz="1600" b="0" i="0" kern="1200" dirty="0"/>
            <a:t>, </a:t>
          </a:r>
        </a:p>
        <a:p>
          <a:pPr marL="0" lvl="0" indent="0" algn="ctr" defTabSz="711200">
            <a:lnSpc>
              <a:spcPct val="90000"/>
            </a:lnSpc>
            <a:spcBef>
              <a:spcPct val="0"/>
            </a:spcBef>
            <a:spcAft>
              <a:spcPct val="35000"/>
            </a:spcAft>
            <a:buNone/>
          </a:pPr>
          <a:r>
            <a:rPr lang="en-US" sz="1600" kern="1200" dirty="0"/>
            <a:t>Electronic Lab Notebook</a:t>
          </a:r>
        </a:p>
      </dsp:txBody>
      <dsp:txXfrm>
        <a:off x="14221117" y="3052892"/>
        <a:ext cx="2019282" cy="646170"/>
      </dsp:txXfrm>
    </dsp:sp>
    <dsp:sp modelId="{C63E65A2-90C8-5A42-A3DC-7475CFBCCE33}">
      <dsp:nvSpPr>
        <dsp:cNvPr id="0" name=""/>
        <dsp:cNvSpPr/>
      </dsp:nvSpPr>
      <dsp:spPr>
        <a:xfrm>
          <a:off x="14657363" y="4327709"/>
          <a:ext cx="1009641" cy="1009641"/>
        </a:xfrm>
        <a:prstGeom prst="arc">
          <a:avLst>
            <a:gd name="adj1" fmla="val 13200000"/>
            <a:gd name="adj2" fmla="val 192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2A0051-06BD-E748-AE24-49176A60F6A7}">
      <dsp:nvSpPr>
        <dsp:cNvPr id="0" name=""/>
        <dsp:cNvSpPr/>
      </dsp:nvSpPr>
      <dsp:spPr>
        <a:xfrm>
          <a:off x="14657363" y="4327709"/>
          <a:ext cx="1009641" cy="1009641"/>
        </a:xfrm>
        <a:prstGeom prst="arc">
          <a:avLst>
            <a:gd name="adj1" fmla="val 2400000"/>
            <a:gd name="adj2" fmla="val 840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D7092C-703C-4B4D-B996-091FAFCBE2E0}">
      <dsp:nvSpPr>
        <dsp:cNvPr id="0" name=""/>
        <dsp:cNvSpPr/>
      </dsp:nvSpPr>
      <dsp:spPr>
        <a:xfrm>
          <a:off x="14152542" y="4509445"/>
          <a:ext cx="2019282" cy="646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t>Simulation study: </a:t>
          </a:r>
        </a:p>
        <a:p>
          <a:pPr marL="0" lvl="0" indent="0" algn="ctr" defTabSz="711200">
            <a:lnSpc>
              <a:spcPct val="90000"/>
            </a:lnSpc>
            <a:spcBef>
              <a:spcPct val="0"/>
            </a:spcBef>
            <a:spcAft>
              <a:spcPct val="35000"/>
            </a:spcAft>
            <a:buNone/>
          </a:pPr>
          <a:r>
            <a:rPr lang="en-US" sz="1600" b="0" i="0" kern="1200" dirty="0"/>
            <a:t>DEVS-JAVA Model</a:t>
          </a:r>
          <a:endParaRPr lang="en-US" sz="1600" kern="1200" dirty="0"/>
        </a:p>
      </dsp:txBody>
      <dsp:txXfrm>
        <a:off x="14152542" y="4509445"/>
        <a:ext cx="2019282" cy="6461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2A9F8-FE7F-42AF-ACFA-9BC98BCF2CD9}">
      <dsp:nvSpPr>
        <dsp:cNvPr id="0" name=""/>
        <dsp:cNvSpPr/>
      </dsp:nvSpPr>
      <dsp:spPr>
        <a:xfrm>
          <a:off x="8021" y="2294220"/>
          <a:ext cx="1452633" cy="224923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Coordinates for WT HIV-1 PR with its protein sequence information </a:t>
          </a:r>
        </a:p>
      </dsp:txBody>
      <dsp:txXfrm>
        <a:off x="50567" y="2336766"/>
        <a:ext cx="1367541" cy="2164146"/>
      </dsp:txXfrm>
    </dsp:sp>
    <dsp:sp modelId="{09CAE958-BFA9-440D-AE07-1865A7A7384F}">
      <dsp:nvSpPr>
        <dsp:cNvPr id="0" name=""/>
        <dsp:cNvSpPr/>
      </dsp:nvSpPr>
      <dsp:spPr>
        <a:xfrm>
          <a:off x="1605918" y="3238713"/>
          <a:ext cx="307958" cy="3602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605918" y="3310764"/>
        <a:ext cx="215571" cy="216151"/>
      </dsp:txXfrm>
    </dsp:sp>
    <dsp:sp modelId="{0E045D25-DD41-4707-A42F-6B348CEB78A1}">
      <dsp:nvSpPr>
        <dsp:cNvPr id="0" name=""/>
        <dsp:cNvSpPr/>
      </dsp:nvSpPr>
      <dsp:spPr>
        <a:xfrm>
          <a:off x="2041708" y="2294220"/>
          <a:ext cx="1452633" cy="224923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Encode WT protein sequence and structure with Delaunay triangulation</a:t>
          </a:r>
        </a:p>
      </dsp:txBody>
      <dsp:txXfrm>
        <a:off x="2084254" y="2336766"/>
        <a:ext cx="1367541" cy="2164146"/>
      </dsp:txXfrm>
    </dsp:sp>
    <dsp:sp modelId="{78405E48-F189-4FA8-B2F1-77B5A9868134}">
      <dsp:nvSpPr>
        <dsp:cNvPr id="0" name=""/>
        <dsp:cNvSpPr/>
      </dsp:nvSpPr>
      <dsp:spPr>
        <a:xfrm>
          <a:off x="3639605" y="3238713"/>
          <a:ext cx="307958" cy="3602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639605" y="3310764"/>
        <a:ext cx="215571" cy="216151"/>
      </dsp:txXfrm>
    </dsp:sp>
    <dsp:sp modelId="{076D0E40-02BE-42A7-A90A-10BA950375B7}">
      <dsp:nvSpPr>
        <dsp:cNvPr id="0" name=""/>
        <dsp:cNvSpPr/>
      </dsp:nvSpPr>
      <dsp:spPr>
        <a:xfrm>
          <a:off x="4075395" y="2294220"/>
          <a:ext cx="1452633" cy="224923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Represent all the isolate sequences from Stanford database in form of 210 vectors </a:t>
          </a:r>
        </a:p>
      </dsp:txBody>
      <dsp:txXfrm>
        <a:off x="4117941" y="2336766"/>
        <a:ext cx="1367541" cy="2164146"/>
      </dsp:txXfrm>
    </dsp:sp>
    <dsp:sp modelId="{8BD15C6B-FDE1-440A-A941-D9A4BF633490}">
      <dsp:nvSpPr>
        <dsp:cNvPr id="0" name=""/>
        <dsp:cNvSpPr/>
      </dsp:nvSpPr>
      <dsp:spPr>
        <a:xfrm>
          <a:off x="5673291" y="3238713"/>
          <a:ext cx="307958" cy="3602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673291" y="3310764"/>
        <a:ext cx="215571" cy="216151"/>
      </dsp:txXfrm>
    </dsp:sp>
    <dsp:sp modelId="{73A88DF6-E202-4D1D-9476-B77B3BE7C04C}">
      <dsp:nvSpPr>
        <dsp:cNvPr id="0" name=""/>
        <dsp:cNvSpPr/>
      </dsp:nvSpPr>
      <dsp:spPr>
        <a:xfrm>
          <a:off x="6109081" y="2294220"/>
          <a:ext cx="1452633" cy="224923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Apply RBM, SVM and RF for checking encoding accuracy</a:t>
          </a:r>
        </a:p>
      </dsp:txBody>
      <dsp:txXfrm>
        <a:off x="6151627" y="2336766"/>
        <a:ext cx="1367541" cy="2164146"/>
      </dsp:txXfrm>
    </dsp:sp>
    <dsp:sp modelId="{DCFFF0E0-1965-4873-B35E-718C118DFAC3}">
      <dsp:nvSpPr>
        <dsp:cNvPr id="0" name=""/>
        <dsp:cNvSpPr/>
      </dsp:nvSpPr>
      <dsp:spPr>
        <a:xfrm>
          <a:off x="7706978" y="3238713"/>
          <a:ext cx="307958" cy="3602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706978" y="3310764"/>
        <a:ext cx="215571" cy="216151"/>
      </dsp:txXfrm>
    </dsp:sp>
    <dsp:sp modelId="{9799C218-481F-4698-A444-DA31671319CB}">
      <dsp:nvSpPr>
        <dsp:cNvPr id="0" name=""/>
        <dsp:cNvSpPr/>
      </dsp:nvSpPr>
      <dsp:spPr>
        <a:xfrm>
          <a:off x="8142768" y="2294220"/>
          <a:ext cx="1585883" cy="224923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K means, Agglomerative and Divisive Clustering</a:t>
          </a:r>
        </a:p>
      </dsp:txBody>
      <dsp:txXfrm>
        <a:off x="8189217" y="2340669"/>
        <a:ext cx="1492985" cy="2156340"/>
      </dsp:txXfrm>
    </dsp:sp>
    <dsp:sp modelId="{185A1CD8-8558-4081-BB86-8CD6E65E4561}">
      <dsp:nvSpPr>
        <dsp:cNvPr id="0" name=""/>
        <dsp:cNvSpPr/>
      </dsp:nvSpPr>
      <dsp:spPr>
        <a:xfrm>
          <a:off x="9873914" y="3238713"/>
          <a:ext cx="307958" cy="3602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9873914" y="3310764"/>
        <a:ext cx="215571" cy="216151"/>
      </dsp:txXfrm>
    </dsp:sp>
    <dsp:sp modelId="{CF4D4215-657D-494B-8E54-60B86C7D97FB}">
      <dsp:nvSpPr>
        <dsp:cNvPr id="0" name=""/>
        <dsp:cNvSpPr/>
      </dsp:nvSpPr>
      <dsp:spPr>
        <a:xfrm>
          <a:off x="10309704" y="2294220"/>
          <a:ext cx="1452633" cy="224923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Select sequences using intersection amongst techniques</a:t>
          </a:r>
        </a:p>
      </dsp:txBody>
      <dsp:txXfrm>
        <a:off x="10352250" y="2336766"/>
        <a:ext cx="1367541" cy="21641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A0245-5757-5343-8FBA-0A6EC21C27FF}">
      <dsp:nvSpPr>
        <dsp:cNvPr id="0" name=""/>
        <dsp:cNvSpPr/>
      </dsp:nvSpPr>
      <dsp:spPr>
        <a:xfrm>
          <a:off x="407195" y="0"/>
          <a:ext cx="10728240" cy="4921369"/>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C6595C-9738-2A4B-BB4F-BD370CD971E0}">
      <dsp:nvSpPr>
        <dsp:cNvPr id="0" name=""/>
        <dsp:cNvSpPr/>
      </dsp:nvSpPr>
      <dsp:spPr>
        <a:xfrm>
          <a:off x="611" y="1187359"/>
          <a:ext cx="3417431" cy="25466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Calibri" panose="020F0502020204030204" pitchFamily="34" charset="0"/>
              <a:cs typeface="Calibri" panose="020F0502020204030204" pitchFamily="34" charset="0"/>
            </a:rPr>
            <a:t>VGG-16 with feature extractor</a:t>
          </a:r>
          <a:endParaRPr lang="en-US" sz="1800" b="0" kern="1200" dirty="0">
            <a:latin typeface="Calibri" panose="020F0502020204030204" pitchFamily="34" charset="0"/>
            <a:cs typeface="Calibri" panose="020F0502020204030204" pitchFamily="34" charset="0"/>
          </a:endParaRPr>
        </a:p>
      </dsp:txBody>
      <dsp:txXfrm>
        <a:off x="124928" y="1311676"/>
        <a:ext cx="3168797" cy="2298016"/>
      </dsp:txXfrm>
    </dsp:sp>
    <dsp:sp modelId="{2CFC1453-D182-4046-A3ED-6738AF04D3F4}">
      <dsp:nvSpPr>
        <dsp:cNvPr id="0" name=""/>
        <dsp:cNvSpPr/>
      </dsp:nvSpPr>
      <dsp:spPr>
        <a:xfrm>
          <a:off x="3859002" y="1187359"/>
          <a:ext cx="3417431" cy="25466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Calibri" panose="020F0502020204030204" pitchFamily="34" charset="0"/>
              <a:cs typeface="Calibri" panose="020F0502020204030204" pitchFamily="34" charset="0"/>
            </a:rPr>
            <a:t>Grid cell</a:t>
          </a:r>
        </a:p>
        <a:p>
          <a:pPr marL="0" lvl="0" indent="0" algn="ctr" defTabSz="800100">
            <a:lnSpc>
              <a:spcPct val="90000"/>
            </a:lnSpc>
            <a:spcBef>
              <a:spcPct val="0"/>
            </a:spcBef>
            <a:spcAft>
              <a:spcPct val="35000"/>
            </a:spcAft>
            <a:buNone/>
          </a:pPr>
          <a:r>
            <a:rPr lang="en-US" sz="1800" b="0" i="0" kern="1200" dirty="0">
              <a:latin typeface="Calibri" panose="020F0502020204030204" pitchFamily="34" charset="0"/>
              <a:cs typeface="Calibri" panose="020F0502020204030204" pitchFamily="34" charset="0"/>
            </a:rPr>
            <a:t>Anchor box</a:t>
          </a:r>
        </a:p>
        <a:p>
          <a:pPr marL="0" lvl="0" indent="0" algn="ctr" defTabSz="800100">
            <a:lnSpc>
              <a:spcPct val="90000"/>
            </a:lnSpc>
            <a:spcBef>
              <a:spcPct val="0"/>
            </a:spcBef>
            <a:spcAft>
              <a:spcPct val="35000"/>
            </a:spcAft>
            <a:buNone/>
          </a:pPr>
          <a:r>
            <a:rPr lang="en-US" sz="1800" b="0" i="0" kern="1200" dirty="0">
              <a:latin typeface="Calibri" panose="020F0502020204030204" pitchFamily="34" charset="0"/>
              <a:cs typeface="Calibri" panose="020F0502020204030204" pitchFamily="34" charset="0"/>
            </a:rPr>
            <a:t>Aspect ratio</a:t>
          </a:r>
        </a:p>
        <a:p>
          <a:pPr marL="0" lvl="0" indent="0" algn="ctr" defTabSz="800100">
            <a:lnSpc>
              <a:spcPct val="90000"/>
            </a:lnSpc>
            <a:spcBef>
              <a:spcPct val="0"/>
            </a:spcBef>
            <a:spcAft>
              <a:spcPct val="35000"/>
            </a:spcAft>
            <a:buNone/>
          </a:pPr>
          <a:r>
            <a:rPr lang="en-US" sz="1800" b="0" i="0" kern="1200" dirty="0">
              <a:latin typeface="Calibri" panose="020F0502020204030204" pitchFamily="34" charset="0"/>
              <a:cs typeface="Calibri" panose="020F0502020204030204" pitchFamily="34" charset="0"/>
            </a:rPr>
            <a:t>Zoom parameters</a:t>
          </a:r>
        </a:p>
        <a:p>
          <a:pPr marL="0" lvl="0" indent="0" algn="ctr" defTabSz="800100">
            <a:lnSpc>
              <a:spcPct val="90000"/>
            </a:lnSpc>
            <a:spcBef>
              <a:spcPct val="0"/>
            </a:spcBef>
            <a:spcAft>
              <a:spcPct val="35000"/>
            </a:spcAft>
            <a:buNone/>
          </a:pPr>
          <a:r>
            <a:rPr lang="en-US" sz="1800" b="0" i="0" kern="1200" dirty="0">
              <a:latin typeface="Calibri" panose="020F0502020204030204" pitchFamily="34" charset="0"/>
              <a:cs typeface="Calibri" panose="020F0502020204030204" pitchFamily="34" charset="0"/>
            </a:rPr>
            <a:t>Rectified linear (</a:t>
          </a:r>
          <a:r>
            <a:rPr lang="en-US" sz="1800" b="0" i="0" kern="1200" dirty="0" err="1">
              <a:latin typeface="Calibri" panose="020F0502020204030204" pitchFamily="34" charset="0"/>
              <a:cs typeface="Calibri" panose="020F0502020204030204" pitchFamily="34" charset="0"/>
            </a:rPr>
            <a:t>ReLU</a:t>
          </a:r>
          <a:r>
            <a:rPr lang="en-US" sz="1800" b="0" i="0" kern="1200" dirty="0">
              <a:latin typeface="Calibri" panose="020F0502020204030204" pitchFamily="34" charset="0"/>
              <a:cs typeface="Calibri" panose="020F0502020204030204" pitchFamily="34" charset="0"/>
            </a:rPr>
            <a:t>) activation function</a:t>
          </a:r>
        </a:p>
        <a:p>
          <a:pPr marL="0" lvl="0" indent="0" algn="ctr" defTabSz="800100">
            <a:lnSpc>
              <a:spcPct val="90000"/>
            </a:lnSpc>
            <a:spcBef>
              <a:spcPct val="0"/>
            </a:spcBef>
            <a:spcAft>
              <a:spcPct val="35000"/>
            </a:spcAft>
            <a:buNone/>
          </a:pPr>
          <a:endParaRPr lang="en-US" sz="1800" b="0" kern="1200" dirty="0">
            <a:latin typeface="Calibri" panose="020F0502020204030204" pitchFamily="34" charset="0"/>
            <a:cs typeface="Calibri" panose="020F0502020204030204" pitchFamily="34" charset="0"/>
          </a:endParaRPr>
        </a:p>
      </dsp:txBody>
      <dsp:txXfrm>
        <a:off x="3983319" y="1311676"/>
        <a:ext cx="3168797" cy="2298016"/>
      </dsp:txXfrm>
    </dsp:sp>
    <dsp:sp modelId="{5E86E6A3-C92B-8A47-B845-72317E1FAEB5}">
      <dsp:nvSpPr>
        <dsp:cNvPr id="0" name=""/>
        <dsp:cNvSpPr/>
      </dsp:nvSpPr>
      <dsp:spPr>
        <a:xfrm>
          <a:off x="7526933" y="1228304"/>
          <a:ext cx="3417431" cy="25466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Calibri" panose="020F0502020204030204" pitchFamily="34" charset="0"/>
              <a:cs typeface="Calibri" panose="020F0502020204030204" pitchFamily="34" charset="0"/>
            </a:rPr>
            <a:t>Custom cost function: classification loss &amp; bounding box loss</a:t>
          </a:r>
          <a:endParaRPr lang="en-US" sz="1800" b="0" kern="1200" dirty="0">
            <a:latin typeface="Calibri" panose="020F0502020204030204" pitchFamily="34" charset="0"/>
            <a:cs typeface="Calibri" panose="020F0502020204030204" pitchFamily="34" charset="0"/>
          </a:endParaRPr>
        </a:p>
      </dsp:txBody>
      <dsp:txXfrm>
        <a:off x="7651250" y="1352621"/>
        <a:ext cx="3168797" cy="2298016"/>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DF025-AD3D-3F43-9A83-F258CC9CE124}" type="datetimeFigureOut">
              <a:rPr lang="en-US" smtClean="0"/>
              <a:t>3/26/26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1C5C09-66F3-F64D-9CDF-BD998DB194C8}" type="slidenum">
              <a:rPr lang="en-US" smtClean="0"/>
              <a:t>‹#›</a:t>
            </a:fld>
            <a:endParaRPr lang="en-US"/>
          </a:p>
        </p:txBody>
      </p:sp>
    </p:spTree>
    <p:extLst>
      <p:ext uri="{BB962C8B-B14F-4D97-AF65-F5344CB8AC3E}">
        <p14:creationId xmlns:p14="http://schemas.microsoft.com/office/powerpoint/2010/main" val="11552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geeksforgeeks.org/dropout-in-neural-networks/" TargetMode="External"/><Relationship Id="rId3" Type="http://schemas.openxmlformats.org/officeDocument/2006/relationships/hyperlink" Target="https://www.geeksforgeeks.org/what-is-feature-engineering/" TargetMode="External"/><Relationship Id="rId7" Type="http://schemas.openxmlformats.org/officeDocument/2006/relationships/hyperlink" Target="https://www.geeksforgeeks.org/implementation-of-lasso-regression-from-scratch-using-python/"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geeksforgeeks.org/lasso-vs-ridge-vs-elastic-net-ml/" TargetMode="External"/><Relationship Id="rId5" Type="http://schemas.openxmlformats.org/officeDocument/2006/relationships/hyperlink" Target="https://www.geeksforgeeks.org/regularization-by-early-stopping/" TargetMode="External"/><Relationship Id="rId4" Type="http://schemas.openxmlformats.org/officeDocument/2006/relationships/hyperlink" Target="https://www.geeksforgeeks.org/epoch-in-machine-learning/" TargetMode="External"/><Relationship Id="rId9" Type="http://schemas.openxmlformats.org/officeDocument/2006/relationships/hyperlink" Target="https://www.geeksforgeeks.org/neural-networks-a-beginners-guid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C5C09-66F3-F64D-9CDF-BD998DB194C8}" type="slidenum">
              <a:rPr lang="en-US" smtClean="0"/>
              <a:t>1</a:t>
            </a:fld>
            <a:endParaRPr lang="en-US"/>
          </a:p>
        </p:txBody>
      </p:sp>
    </p:spTree>
    <p:extLst>
      <p:ext uri="{BB962C8B-B14F-4D97-AF65-F5344CB8AC3E}">
        <p14:creationId xmlns:p14="http://schemas.microsoft.com/office/powerpoint/2010/main" val="275341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C5C09-66F3-F64D-9CDF-BD998DB194C8}" type="slidenum">
              <a:rPr lang="en-US" smtClean="0"/>
              <a:t>2</a:t>
            </a:fld>
            <a:endParaRPr lang="en-US"/>
          </a:p>
        </p:txBody>
      </p:sp>
    </p:spTree>
    <p:extLst>
      <p:ext uri="{BB962C8B-B14F-4D97-AF65-F5344CB8AC3E}">
        <p14:creationId xmlns:p14="http://schemas.microsoft.com/office/powerpoint/2010/main" val="4180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medium.com</a:t>
            </a:r>
            <a:r>
              <a:rPr lang="en-US" dirty="0"/>
              <a:t>/machine-learning-researcher/boltzmann-machine-c2ce76d94da5</a:t>
            </a:r>
          </a:p>
        </p:txBody>
      </p:sp>
      <p:sp>
        <p:nvSpPr>
          <p:cNvPr id="4" name="Slide Number Placeholder 3"/>
          <p:cNvSpPr>
            <a:spLocks noGrp="1"/>
          </p:cNvSpPr>
          <p:nvPr>
            <p:ph type="sldNum" sz="quarter" idx="5"/>
          </p:nvPr>
        </p:nvSpPr>
        <p:spPr/>
        <p:txBody>
          <a:bodyPr/>
          <a:lstStyle/>
          <a:p>
            <a:fld id="{EC1C5C09-66F3-F64D-9CDF-BD998DB194C8}" type="slidenum">
              <a:rPr lang="en-US" smtClean="0"/>
              <a:t>9</a:t>
            </a:fld>
            <a:endParaRPr lang="en-US"/>
          </a:p>
        </p:txBody>
      </p:sp>
    </p:spTree>
    <p:extLst>
      <p:ext uri="{BB962C8B-B14F-4D97-AF65-F5344CB8AC3E}">
        <p14:creationId xmlns:p14="http://schemas.microsoft.com/office/powerpoint/2010/main" val="4109448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34343"/>
                </a:solidFill>
                <a:effectLst/>
                <a:highlight>
                  <a:srgbClr val="FFFFFF"/>
                </a:highlight>
                <a:latin typeface="Helvetica Neue" panose="02000503000000020004" pitchFamily="2" charset="0"/>
              </a:rPr>
              <a:t>The rectified linear activation function is a simple calculation that returns the value provided as input directly, or the value 0.0 if the input is 0.0 or less.</a:t>
            </a:r>
          </a:p>
          <a:p>
            <a:r>
              <a:rPr lang="en-US" dirty="0">
                <a:solidFill>
                  <a:srgbClr val="434343"/>
                </a:solidFill>
                <a:effectLst/>
                <a:highlight>
                  <a:srgbClr val="FFFFFF"/>
                </a:highlight>
                <a:latin typeface="Helvetica Neue" panose="02000503000000020004" pitchFamily="2" charset="0"/>
              </a:rPr>
              <a:t>The function is linear for values greater than zero, meaning it has a lot of the desirable properties of a linear activation function when training a neural network using backpropagation. Yet, it is a nonlinear function as negative values are always output as zero.</a:t>
            </a:r>
          </a:p>
          <a:p>
            <a:br>
              <a:rPr lang="en-US" dirty="0">
                <a:solidFill>
                  <a:srgbClr val="434343"/>
                </a:solidFill>
                <a:effectLst/>
                <a:highlight>
                  <a:srgbClr val="FFFFFF"/>
                </a:highlight>
                <a:latin typeface="Helvetica Neue" panose="02000503000000020004" pitchFamily="2" charset="0"/>
              </a:rPr>
            </a:br>
            <a:endParaRPr lang="en-US" dirty="0">
              <a:solidFill>
                <a:srgbClr val="434343"/>
              </a:solidFill>
              <a:effectLst/>
              <a:highlight>
                <a:srgbClr val="FFFFFF"/>
              </a:highlight>
              <a:latin typeface="Helvetica Neue" panose="02000503000000020004" pitchFamily="2" charset="0"/>
            </a:endParaRPr>
          </a:p>
          <a:p>
            <a:r>
              <a:rPr lang="en-US" dirty="0">
                <a:solidFill>
                  <a:srgbClr val="1B1B1B"/>
                </a:solidFill>
                <a:effectLst/>
                <a:highlight>
                  <a:srgbClr val="FFFFFF"/>
                </a:highlight>
                <a:latin typeface="Georgia" panose="02040502050405020303" pitchFamily="18" charset="0"/>
              </a:rPr>
              <a:t>The 16 in VGG16 refers to 16 layers that have weights. In VGG16 there are </a:t>
            </a:r>
            <a:r>
              <a:rPr lang="en-US" dirty="0">
                <a:solidFill>
                  <a:srgbClr val="000000"/>
                </a:solidFill>
                <a:effectLst/>
                <a:highlight>
                  <a:srgbClr val="E3F1E2"/>
                </a:highlight>
                <a:latin typeface="Georgia" panose="02040502050405020303" pitchFamily="18" charset="0"/>
              </a:rPr>
              <a:t>thirteen convolutional layers</a:t>
            </a:r>
            <a:r>
              <a:rPr lang="en-US" dirty="0">
                <a:solidFill>
                  <a:srgbClr val="1B1B1B"/>
                </a:solidFill>
                <a:effectLst/>
                <a:highlight>
                  <a:srgbClr val="FFFFFF"/>
                </a:highlight>
                <a:latin typeface="Georgia" panose="02040502050405020303" pitchFamily="18" charset="0"/>
              </a:rPr>
              <a:t>, five Max Pooling layers, and three Dense layers which sum up to 21 layers but it has only sixteen weight layers</a:t>
            </a:r>
          </a:p>
          <a:p>
            <a:br>
              <a:rPr lang="en-US" dirty="0">
                <a:solidFill>
                  <a:srgbClr val="1B1B1B"/>
                </a:solidFill>
                <a:effectLst/>
                <a:highlight>
                  <a:srgbClr val="FFFFFF"/>
                </a:highlight>
                <a:latin typeface="Georgia" panose="02040502050405020303" pitchFamily="18" charset="0"/>
              </a:rPr>
            </a:br>
            <a:endParaRPr lang="en-US" dirty="0">
              <a:solidFill>
                <a:srgbClr val="1B1B1B"/>
              </a:solidFill>
              <a:effectLst/>
              <a:highlight>
                <a:srgbClr val="FFFFFF"/>
              </a:highlight>
              <a:latin typeface="Georgia" panose="02040502050405020303" pitchFamily="18" charset="0"/>
            </a:endParaRPr>
          </a:p>
          <a:p>
            <a:r>
              <a:rPr lang="en-US" dirty="0">
                <a:solidFill>
                  <a:srgbClr val="1B1B1B"/>
                </a:solidFill>
                <a:effectLst/>
                <a:highlight>
                  <a:srgbClr val="FFFFFF"/>
                </a:highlight>
                <a:latin typeface="Georgia" panose="02040502050405020303" pitchFamily="18" charset="0"/>
              </a:rPr>
              <a:t>The </a:t>
            </a:r>
            <a:r>
              <a:rPr lang="en-US" b="1" dirty="0">
                <a:solidFill>
                  <a:srgbClr val="1B1B1B"/>
                </a:solidFill>
                <a:effectLst/>
                <a:highlight>
                  <a:srgbClr val="FFFFFF"/>
                </a:highlight>
                <a:latin typeface="Georgia" panose="02040502050405020303" pitchFamily="18" charset="0"/>
              </a:rPr>
              <a:t>localization loss</a:t>
            </a:r>
            <a:r>
              <a:rPr lang="en-US" dirty="0">
                <a:solidFill>
                  <a:srgbClr val="1B1B1B"/>
                </a:solidFill>
                <a:effectLst/>
                <a:highlight>
                  <a:srgbClr val="FFFFFF"/>
                </a:highlight>
                <a:latin typeface="Georgia" panose="02040502050405020303" pitchFamily="18" charset="0"/>
              </a:rPr>
              <a:t> is the mismatch between the ground truth box and the predicted boundary box. SSD only penalizes predictions from positive matches. We want the predictions from the positive matches to get closer to the ground truth. Negative matches can be ignored.</a:t>
            </a:r>
          </a:p>
          <a:p>
            <a:br>
              <a:rPr lang="en-US" dirty="0">
                <a:solidFill>
                  <a:srgbClr val="1B1B1B"/>
                </a:solidFill>
                <a:effectLst/>
                <a:highlight>
                  <a:srgbClr val="FFFFFF"/>
                </a:highlight>
                <a:latin typeface="Georgia" panose="02040502050405020303" pitchFamily="18" charset="0"/>
              </a:rPr>
            </a:br>
            <a:endParaRPr lang="en-US" dirty="0">
              <a:solidFill>
                <a:srgbClr val="1B1B1B"/>
              </a:solidFill>
              <a:effectLst/>
              <a:highlight>
                <a:srgbClr val="FFFFFF"/>
              </a:highlight>
              <a:latin typeface="Georgia" panose="02040502050405020303" pitchFamily="18" charset="0"/>
            </a:endParaRPr>
          </a:p>
          <a:p>
            <a:r>
              <a:rPr lang="en-US" dirty="0">
                <a:solidFill>
                  <a:srgbClr val="1B1B1B"/>
                </a:solidFill>
                <a:effectLst/>
                <a:highlight>
                  <a:srgbClr val="FFFFFF"/>
                </a:highlight>
                <a:latin typeface="Georgia" panose="02040502050405020303" pitchFamily="18" charset="0"/>
              </a:rPr>
              <a:t>The </a:t>
            </a:r>
            <a:r>
              <a:rPr lang="en-US" b="1" dirty="0">
                <a:solidFill>
                  <a:srgbClr val="1B1B1B"/>
                </a:solidFill>
                <a:effectLst/>
                <a:highlight>
                  <a:srgbClr val="FFFFFF"/>
                </a:highlight>
                <a:latin typeface="Georgia" panose="02040502050405020303" pitchFamily="18" charset="0"/>
              </a:rPr>
              <a:t>confidence loss</a:t>
            </a:r>
            <a:r>
              <a:rPr lang="en-US" dirty="0">
                <a:solidFill>
                  <a:srgbClr val="1B1B1B"/>
                </a:solidFill>
                <a:effectLst/>
                <a:highlight>
                  <a:srgbClr val="FFFFFF"/>
                </a:highlight>
                <a:latin typeface="Georgia" panose="02040502050405020303" pitchFamily="18" charset="0"/>
              </a:rPr>
              <a:t> is the loss of making a class prediction. For every positive match prediction, we penalize the loss according to the confidence score of the corresponding class.</a:t>
            </a:r>
          </a:p>
          <a:p>
            <a:br>
              <a:rPr lang="en-US" dirty="0">
                <a:solidFill>
                  <a:srgbClr val="1B1B1B"/>
                </a:solidFill>
                <a:effectLst/>
                <a:highlight>
                  <a:srgbClr val="FFFFFF"/>
                </a:highlight>
                <a:latin typeface="Georgia" panose="02040502050405020303" pitchFamily="18" charset="0"/>
              </a:rPr>
            </a:br>
            <a:endParaRPr lang="en-US" dirty="0">
              <a:solidFill>
                <a:srgbClr val="1B1B1B"/>
              </a:solidFill>
              <a:effectLst/>
              <a:highlight>
                <a:srgbClr val="FFFFFF"/>
              </a:highlight>
              <a:latin typeface="Georgia" panose="02040502050405020303" pitchFamily="18" charset="0"/>
            </a:endParaRPr>
          </a:p>
          <a:p>
            <a:r>
              <a:rPr lang="en-US" b="1" dirty="0">
                <a:solidFill>
                  <a:srgbClr val="1D262B"/>
                </a:solidFill>
                <a:effectLst/>
                <a:highlight>
                  <a:srgbClr val="FFFFFF"/>
                </a:highlight>
                <a:latin typeface="Helvetica" pitchFamily="2" charset="0"/>
              </a:rPr>
              <a:t>Techniques to Reduce Underfitting</a:t>
            </a:r>
            <a:endParaRPr lang="en-US" dirty="0">
              <a:solidFill>
                <a:srgbClr val="1D262B"/>
              </a:solidFill>
              <a:effectLst/>
              <a:highlight>
                <a:srgbClr val="FFFFFF"/>
              </a:highlight>
              <a:latin typeface="Helvetica" pitchFamily="2" charset="0"/>
            </a:endParaRPr>
          </a:p>
          <a:p>
            <a:pPr>
              <a:buFont typeface="+mj-lt"/>
              <a:buAutoNum type="arabicPeriod"/>
            </a:pPr>
            <a:r>
              <a:rPr lang="en-US" dirty="0">
                <a:solidFill>
                  <a:srgbClr val="1D262B"/>
                </a:solidFill>
                <a:effectLst/>
                <a:highlight>
                  <a:srgbClr val="FFFFFF"/>
                </a:highlight>
                <a:latin typeface="Helvetica" pitchFamily="2" charset="0"/>
              </a:rPr>
              <a:t>Increase model complexity.</a:t>
            </a:r>
            <a:endParaRPr lang="en-US" dirty="0">
              <a:solidFill>
                <a:srgbClr val="1D262B"/>
              </a:solidFill>
              <a:effectLst/>
              <a:latin typeface="Helvetica" pitchFamily="2" charset="0"/>
            </a:endParaRPr>
          </a:p>
          <a:p>
            <a:pPr>
              <a:buFont typeface="+mj-lt"/>
              <a:buAutoNum type="arabicPeriod"/>
            </a:pPr>
            <a:r>
              <a:rPr lang="en-US" dirty="0">
                <a:solidFill>
                  <a:srgbClr val="1D262B"/>
                </a:solidFill>
                <a:effectLst/>
                <a:highlight>
                  <a:srgbClr val="FFFFFF"/>
                </a:highlight>
                <a:latin typeface="Helvetica" pitchFamily="2" charset="0"/>
              </a:rPr>
              <a:t>Increase the number of features, performing </a:t>
            </a:r>
            <a:r>
              <a:rPr lang="en-US" u="sng" dirty="0">
                <a:solidFill>
                  <a:srgbClr val="1D262B"/>
                </a:solidFill>
                <a:effectLst/>
                <a:highlight>
                  <a:srgbClr val="FFFFFF"/>
                </a:highlight>
                <a:latin typeface="Helvetica" pitchFamily="2" charset="0"/>
                <a:hlinkClick r:id="rId3"/>
              </a:rPr>
              <a:t>feature engineering</a:t>
            </a:r>
            <a:r>
              <a:rPr lang="en-US" dirty="0">
                <a:solidFill>
                  <a:srgbClr val="1D262B"/>
                </a:solidFill>
                <a:effectLst/>
                <a:highlight>
                  <a:srgbClr val="FFFFFF"/>
                </a:highlight>
                <a:latin typeface="Helvetica" pitchFamily="2" charset="0"/>
              </a:rPr>
              <a:t>.</a:t>
            </a:r>
            <a:endParaRPr lang="en-US" dirty="0">
              <a:solidFill>
                <a:srgbClr val="1D262B"/>
              </a:solidFill>
              <a:effectLst/>
              <a:latin typeface="Helvetica" pitchFamily="2" charset="0"/>
            </a:endParaRPr>
          </a:p>
          <a:p>
            <a:pPr>
              <a:buFont typeface="+mj-lt"/>
              <a:buAutoNum type="arabicPeriod"/>
            </a:pPr>
            <a:r>
              <a:rPr lang="en-US" dirty="0">
                <a:solidFill>
                  <a:srgbClr val="1D262B"/>
                </a:solidFill>
                <a:effectLst/>
                <a:highlight>
                  <a:srgbClr val="FFFFFF"/>
                </a:highlight>
                <a:latin typeface="Helvetica" pitchFamily="2" charset="0"/>
              </a:rPr>
              <a:t>Remove noise from the data.</a:t>
            </a:r>
            <a:endParaRPr lang="en-US" dirty="0">
              <a:solidFill>
                <a:srgbClr val="1D262B"/>
              </a:solidFill>
              <a:effectLst/>
              <a:latin typeface="Helvetica" pitchFamily="2" charset="0"/>
            </a:endParaRPr>
          </a:p>
          <a:p>
            <a:pPr>
              <a:buFont typeface="+mj-lt"/>
              <a:buAutoNum type="arabicPeriod"/>
            </a:pPr>
            <a:r>
              <a:rPr lang="en-US" dirty="0">
                <a:solidFill>
                  <a:srgbClr val="1D262B"/>
                </a:solidFill>
                <a:effectLst/>
                <a:highlight>
                  <a:srgbClr val="FFFFFF"/>
                </a:highlight>
                <a:latin typeface="Helvetica" pitchFamily="2" charset="0"/>
              </a:rPr>
              <a:t>Increase the number of </a:t>
            </a:r>
            <a:r>
              <a:rPr lang="en-US" u="sng" dirty="0">
                <a:solidFill>
                  <a:srgbClr val="1D262B"/>
                </a:solidFill>
                <a:effectLst/>
                <a:highlight>
                  <a:srgbClr val="FFFFFF"/>
                </a:highlight>
                <a:latin typeface="Helvetica" pitchFamily="2" charset="0"/>
                <a:hlinkClick r:id="rId4"/>
              </a:rPr>
              <a:t>epochs</a:t>
            </a:r>
            <a:r>
              <a:rPr lang="en-US" dirty="0">
                <a:solidFill>
                  <a:srgbClr val="1D262B"/>
                </a:solidFill>
                <a:effectLst/>
                <a:highlight>
                  <a:srgbClr val="FFFFFF"/>
                </a:highlight>
                <a:latin typeface="Helvetica" pitchFamily="2" charset="0"/>
              </a:rPr>
              <a:t> or increase the duration of training to get better results.</a:t>
            </a:r>
            <a:endParaRPr lang="en-US" dirty="0">
              <a:solidFill>
                <a:srgbClr val="1D262B"/>
              </a:solidFill>
              <a:effectLst/>
              <a:latin typeface="Helvetica" pitchFamily="2" charset="0"/>
            </a:endParaRPr>
          </a:p>
          <a:p>
            <a:br>
              <a:rPr lang="en-US" dirty="0">
                <a:solidFill>
                  <a:srgbClr val="434343"/>
                </a:solidFill>
                <a:effectLst/>
                <a:highlight>
                  <a:srgbClr val="FFFFFF"/>
                </a:highlight>
                <a:latin typeface="Helvetica Neue" panose="02000503000000020004" pitchFamily="2" charset="0"/>
              </a:rPr>
            </a:br>
            <a:endParaRPr lang="en-US" dirty="0">
              <a:solidFill>
                <a:srgbClr val="434343"/>
              </a:solidFill>
              <a:effectLst/>
              <a:highlight>
                <a:srgbClr val="FFFFFF"/>
              </a:highlight>
              <a:latin typeface="Helvetica Neue" panose="02000503000000020004" pitchFamily="2" charset="0"/>
            </a:endParaRPr>
          </a:p>
          <a:p>
            <a:br>
              <a:rPr lang="en-US" dirty="0">
                <a:solidFill>
                  <a:srgbClr val="434343"/>
                </a:solidFill>
                <a:effectLst/>
                <a:highlight>
                  <a:srgbClr val="FFFFFF"/>
                </a:highlight>
                <a:latin typeface="Helvetica Neue" panose="02000503000000020004" pitchFamily="2" charset="0"/>
              </a:rPr>
            </a:br>
            <a:endParaRPr lang="en-US" dirty="0">
              <a:solidFill>
                <a:srgbClr val="434343"/>
              </a:solidFill>
              <a:effectLst/>
              <a:highlight>
                <a:srgbClr val="FFFFFF"/>
              </a:highlight>
              <a:latin typeface="Helvetica Neue" panose="02000503000000020004" pitchFamily="2" charset="0"/>
            </a:endParaRPr>
          </a:p>
          <a:p>
            <a:r>
              <a:rPr lang="en-US" b="1" dirty="0">
                <a:solidFill>
                  <a:srgbClr val="1D262B"/>
                </a:solidFill>
                <a:effectLst/>
                <a:highlight>
                  <a:srgbClr val="FFFFFF"/>
                </a:highlight>
                <a:latin typeface="Helvetica" pitchFamily="2" charset="0"/>
              </a:rPr>
              <a:t>Overfitting in Machine Learning </a:t>
            </a:r>
            <a:r>
              <a:rPr lang="en-US" dirty="0">
                <a:solidFill>
                  <a:srgbClr val="1D262B"/>
                </a:solidFill>
                <a:effectLst/>
                <a:highlight>
                  <a:srgbClr val="FFFFFF"/>
                </a:highlight>
                <a:latin typeface="Helvetica" pitchFamily="2" charset="0"/>
              </a:rPr>
              <a:t> When a model gets trained with so much data, it starts learning from the noise and inaccurate data entries in our data set. And when testing with test data results in High variance. Then the model does not categorize the data correctly, because of too many details and noise. </a:t>
            </a:r>
          </a:p>
          <a:p>
            <a:br>
              <a:rPr lang="en-US" dirty="0">
                <a:solidFill>
                  <a:srgbClr val="1D262B"/>
                </a:solidFill>
                <a:effectLst/>
                <a:highlight>
                  <a:srgbClr val="FFFFFF"/>
                </a:highlight>
                <a:latin typeface="Helvetica" pitchFamily="2" charset="0"/>
              </a:rPr>
            </a:br>
            <a:endParaRPr lang="en-US" dirty="0">
              <a:solidFill>
                <a:srgbClr val="1D262B"/>
              </a:solidFill>
              <a:effectLst/>
              <a:highlight>
                <a:srgbClr val="FFFFFF"/>
              </a:highlight>
              <a:latin typeface="Helvetica" pitchFamily="2" charset="0"/>
            </a:endParaRPr>
          </a:p>
          <a:p>
            <a:pPr>
              <a:buFont typeface="+mj-lt"/>
              <a:buAutoNum type="arabicPeriod"/>
            </a:pPr>
            <a:r>
              <a:rPr lang="en-US" dirty="0">
                <a:solidFill>
                  <a:srgbClr val="1D262B"/>
                </a:solidFill>
                <a:effectLst/>
                <a:highlight>
                  <a:srgbClr val="FFFFFF"/>
                </a:highlight>
                <a:latin typeface="Helvetica" pitchFamily="2" charset="0"/>
              </a:rPr>
              <a:t>Improving the quality of training data reduces overfitting by focusing on meaningful patterns, mitigate the risk of fitting the noise or irrelevant features.</a:t>
            </a:r>
            <a:endParaRPr lang="en-US" dirty="0">
              <a:solidFill>
                <a:srgbClr val="1D262B"/>
              </a:solidFill>
              <a:effectLst/>
              <a:latin typeface="Helvetica" pitchFamily="2" charset="0"/>
            </a:endParaRPr>
          </a:p>
          <a:p>
            <a:pPr>
              <a:buFont typeface="+mj-lt"/>
              <a:buAutoNum type="arabicPeriod"/>
            </a:pPr>
            <a:r>
              <a:rPr lang="en-US" dirty="0">
                <a:solidFill>
                  <a:srgbClr val="1D262B"/>
                </a:solidFill>
                <a:effectLst/>
                <a:highlight>
                  <a:srgbClr val="FFFFFF"/>
                </a:highlight>
                <a:latin typeface="Helvetica" pitchFamily="2" charset="0"/>
              </a:rPr>
              <a:t>Increase the training data can improve the model’s ability to generalize to unseen data and reduce the likelihood of overfitting.</a:t>
            </a:r>
            <a:endParaRPr lang="en-US" dirty="0">
              <a:solidFill>
                <a:srgbClr val="1D262B"/>
              </a:solidFill>
              <a:effectLst/>
              <a:latin typeface="Helvetica" pitchFamily="2" charset="0"/>
            </a:endParaRPr>
          </a:p>
          <a:p>
            <a:pPr>
              <a:buFont typeface="+mj-lt"/>
              <a:buAutoNum type="arabicPeriod"/>
            </a:pPr>
            <a:r>
              <a:rPr lang="en-US" dirty="0">
                <a:solidFill>
                  <a:srgbClr val="1D262B"/>
                </a:solidFill>
                <a:effectLst/>
                <a:highlight>
                  <a:srgbClr val="FFFFFF"/>
                </a:highlight>
                <a:latin typeface="Helvetica" pitchFamily="2" charset="0"/>
              </a:rPr>
              <a:t>Reduce model complexity.</a:t>
            </a:r>
            <a:endParaRPr lang="en-US" dirty="0">
              <a:solidFill>
                <a:srgbClr val="1D262B"/>
              </a:solidFill>
              <a:effectLst/>
              <a:latin typeface="Helvetica" pitchFamily="2" charset="0"/>
            </a:endParaRPr>
          </a:p>
          <a:p>
            <a:pPr>
              <a:buFont typeface="+mj-lt"/>
              <a:buAutoNum type="arabicPeriod"/>
            </a:pPr>
            <a:r>
              <a:rPr lang="en-US" u="sng" dirty="0">
                <a:solidFill>
                  <a:srgbClr val="1D262B"/>
                </a:solidFill>
                <a:effectLst/>
                <a:highlight>
                  <a:srgbClr val="FFFFFF"/>
                </a:highlight>
                <a:latin typeface="Helvetica" pitchFamily="2" charset="0"/>
                <a:hlinkClick r:id="rId5"/>
              </a:rPr>
              <a:t>Early stopping</a:t>
            </a:r>
            <a:r>
              <a:rPr lang="en-US" dirty="0">
                <a:solidFill>
                  <a:srgbClr val="1D262B"/>
                </a:solidFill>
                <a:effectLst/>
                <a:highlight>
                  <a:srgbClr val="FFFFFF"/>
                </a:highlight>
                <a:latin typeface="Helvetica" pitchFamily="2" charset="0"/>
              </a:rPr>
              <a:t> during the training phase (have an eye over the loss over the training period as soon as loss begins to increase stop training).</a:t>
            </a:r>
            <a:endParaRPr lang="en-US" dirty="0">
              <a:solidFill>
                <a:srgbClr val="1D262B"/>
              </a:solidFill>
              <a:effectLst/>
              <a:latin typeface="Helvetica" pitchFamily="2" charset="0"/>
            </a:endParaRPr>
          </a:p>
          <a:p>
            <a:pPr>
              <a:buFont typeface="+mj-lt"/>
              <a:buAutoNum type="arabicPeriod"/>
            </a:pPr>
            <a:r>
              <a:rPr lang="en-US" u="sng" dirty="0">
                <a:solidFill>
                  <a:srgbClr val="1D262B"/>
                </a:solidFill>
                <a:effectLst/>
                <a:highlight>
                  <a:srgbClr val="FFFFFF"/>
                </a:highlight>
                <a:latin typeface="Helvetica" pitchFamily="2" charset="0"/>
                <a:hlinkClick r:id="rId6"/>
              </a:rPr>
              <a:t>Ridge Regularization</a:t>
            </a:r>
            <a:r>
              <a:rPr lang="en-US" dirty="0">
                <a:solidFill>
                  <a:srgbClr val="1D262B"/>
                </a:solidFill>
                <a:effectLst/>
                <a:highlight>
                  <a:srgbClr val="FFFFFF"/>
                </a:highlight>
                <a:latin typeface="Helvetica" pitchFamily="2" charset="0"/>
              </a:rPr>
              <a:t> and </a:t>
            </a:r>
            <a:r>
              <a:rPr lang="en-US" u="sng" dirty="0">
                <a:solidFill>
                  <a:srgbClr val="1D262B"/>
                </a:solidFill>
                <a:effectLst/>
                <a:highlight>
                  <a:srgbClr val="FFFFFF"/>
                </a:highlight>
                <a:latin typeface="Helvetica" pitchFamily="2" charset="0"/>
                <a:hlinkClick r:id="rId7"/>
              </a:rPr>
              <a:t>Lasso Regularization</a:t>
            </a:r>
            <a:r>
              <a:rPr lang="en-US" dirty="0">
                <a:solidFill>
                  <a:srgbClr val="1D262B"/>
                </a:solidFill>
                <a:effectLst/>
                <a:highlight>
                  <a:srgbClr val="FFFFFF"/>
                </a:highlight>
                <a:latin typeface="Helvetica" pitchFamily="2" charset="0"/>
              </a:rPr>
              <a:t>.</a:t>
            </a:r>
            <a:endParaRPr lang="en-US" dirty="0">
              <a:solidFill>
                <a:srgbClr val="1D262B"/>
              </a:solidFill>
              <a:effectLst/>
              <a:latin typeface="Helvetica" pitchFamily="2" charset="0"/>
            </a:endParaRPr>
          </a:p>
          <a:p>
            <a:pPr>
              <a:buFont typeface="+mj-lt"/>
              <a:buAutoNum type="arabicPeriod"/>
            </a:pPr>
            <a:r>
              <a:rPr lang="en-US" dirty="0">
                <a:solidFill>
                  <a:srgbClr val="1D262B"/>
                </a:solidFill>
                <a:effectLst/>
                <a:highlight>
                  <a:srgbClr val="FFFFFF"/>
                </a:highlight>
                <a:latin typeface="Helvetica" pitchFamily="2" charset="0"/>
              </a:rPr>
              <a:t>Use </a:t>
            </a:r>
            <a:r>
              <a:rPr lang="en-US" u="sng" dirty="0">
                <a:solidFill>
                  <a:srgbClr val="1D262B"/>
                </a:solidFill>
                <a:effectLst/>
                <a:highlight>
                  <a:srgbClr val="FFFFFF"/>
                </a:highlight>
                <a:latin typeface="Helvetica" pitchFamily="2" charset="0"/>
                <a:hlinkClick r:id="rId8"/>
              </a:rPr>
              <a:t>dropout</a:t>
            </a:r>
            <a:r>
              <a:rPr lang="en-US" dirty="0">
                <a:solidFill>
                  <a:srgbClr val="1D262B"/>
                </a:solidFill>
                <a:effectLst/>
                <a:highlight>
                  <a:srgbClr val="FFFFFF"/>
                </a:highlight>
                <a:latin typeface="Helvetica" pitchFamily="2" charset="0"/>
              </a:rPr>
              <a:t> for </a:t>
            </a:r>
            <a:r>
              <a:rPr lang="en-US" u="sng" dirty="0">
                <a:solidFill>
                  <a:srgbClr val="1D262B"/>
                </a:solidFill>
                <a:effectLst/>
                <a:highlight>
                  <a:srgbClr val="FFFFFF"/>
                </a:highlight>
                <a:latin typeface="Helvetica" pitchFamily="2" charset="0"/>
                <a:hlinkClick r:id="rId9"/>
              </a:rPr>
              <a:t>neural networks</a:t>
            </a:r>
            <a:r>
              <a:rPr lang="en-US" dirty="0">
                <a:solidFill>
                  <a:srgbClr val="1D262B"/>
                </a:solidFill>
                <a:effectLst/>
                <a:highlight>
                  <a:srgbClr val="FFFFFF"/>
                </a:highlight>
                <a:latin typeface="Helvetica" pitchFamily="2" charset="0"/>
              </a:rPr>
              <a:t> to tackle overfitting.</a:t>
            </a:r>
          </a:p>
          <a:p>
            <a:br>
              <a:rPr lang="en-US" dirty="0">
                <a:solidFill>
                  <a:srgbClr val="434343"/>
                </a:solidFill>
                <a:effectLst/>
                <a:highlight>
                  <a:srgbClr val="FFFFFF"/>
                </a:highlight>
                <a:latin typeface="Helvetica Neue" panose="02000503000000020004" pitchFamily="2" charset="0"/>
              </a:rPr>
            </a:br>
            <a:endParaRPr lang="en-US" dirty="0">
              <a:solidFill>
                <a:srgbClr val="434343"/>
              </a:solidFill>
              <a:effectLst/>
              <a:highlight>
                <a:srgbClr val="FFFFFF"/>
              </a:highlight>
              <a:latin typeface="Helvetica Neue" panose="02000503000000020004" pitchFamily="2" charset="0"/>
            </a:endParaRPr>
          </a:p>
          <a:p>
            <a:br>
              <a:rPr lang="en-US" dirty="0">
                <a:solidFill>
                  <a:srgbClr val="434343"/>
                </a:solidFill>
                <a:effectLst/>
                <a:highlight>
                  <a:srgbClr val="FFFFFF"/>
                </a:highlight>
                <a:latin typeface="Helvetica Neue" panose="02000503000000020004" pitchFamily="2" charset="0"/>
              </a:rPr>
            </a:br>
            <a:endParaRPr lang="en-US" dirty="0">
              <a:solidFill>
                <a:srgbClr val="434343"/>
              </a:solidFill>
              <a:effectLst/>
              <a:highlight>
                <a:srgbClr val="FFFFFF"/>
              </a:highlight>
              <a:latin typeface="Helvetica Neue" panose="02000503000000020004" pitchFamily="2" charset="0"/>
            </a:endParaRPr>
          </a:p>
          <a:p>
            <a:r>
              <a:rPr lang="en-US" dirty="0">
                <a:solidFill>
                  <a:srgbClr val="434343"/>
                </a:solidFill>
                <a:effectLst/>
                <a:highlight>
                  <a:srgbClr val="FFFFFF"/>
                </a:highlight>
                <a:latin typeface="Helvetica Neue" panose="02000503000000020004" pitchFamily="2" charset="0"/>
              </a:rPr>
              <a:t>SVM, RF supervised </a:t>
            </a:r>
          </a:p>
          <a:p>
            <a:r>
              <a:rPr lang="en-US" dirty="0" err="1">
                <a:solidFill>
                  <a:srgbClr val="434343"/>
                </a:solidFill>
                <a:effectLst/>
                <a:highlight>
                  <a:srgbClr val="FFFFFF"/>
                </a:highlight>
                <a:latin typeface="Helvetica Neue" panose="02000503000000020004" pitchFamily="2" charset="0"/>
              </a:rPr>
              <a:t>CLustering</a:t>
            </a:r>
            <a:r>
              <a:rPr lang="en-US" dirty="0">
                <a:solidFill>
                  <a:srgbClr val="434343"/>
                </a:solidFill>
                <a:effectLst/>
                <a:highlight>
                  <a:srgbClr val="FFFFFF"/>
                </a:highlight>
                <a:latin typeface="Helvetica Neue" panose="02000503000000020004" pitchFamily="2" charset="0"/>
              </a:rPr>
              <a:t> un supervised</a:t>
            </a:r>
          </a:p>
          <a:p>
            <a:endParaRPr lang="en-US" dirty="0"/>
          </a:p>
        </p:txBody>
      </p:sp>
      <p:sp>
        <p:nvSpPr>
          <p:cNvPr id="4" name="Slide Number Placeholder 3"/>
          <p:cNvSpPr>
            <a:spLocks noGrp="1"/>
          </p:cNvSpPr>
          <p:nvPr>
            <p:ph type="sldNum" sz="quarter" idx="5"/>
          </p:nvPr>
        </p:nvSpPr>
        <p:spPr/>
        <p:txBody>
          <a:bodyPr/>
          <a:lstStyle/>
          <a:p>
            <a:fld id="{EC1C5C09-66F3-F64D-9CDF-BD998DB194C8}" type="slidenum">
              <a:rPr lang="en-US" smtClean="0"/>
              <a:t>22</a:t>
            </a:fld>
            <a:endParaRPr lang="en-US"/>
          </a:p>
        </p:txBody>
      </p:sp>
    </p:spTree>
    <p:extLst>
      <p:ext uri="{BB962C8B-B14F-4D97-AF65-F5344CB8AC3E}">
        <p14:creationId xmlns:p14="http://schemas.microsoft.com/office/powerpoint/2010/main" val="3258563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IOU&gt;0.5</a:t>
            </a:r>
          </a:p>
        </p:txBody>
      </p:sp>
      <p:sp>
        <p:nvSpPr>
          <p:cNvPr id="4" name="Slide Number Placeholder 3"/>
          <p:cNvSpPr>
            <a:spLocks noGrp="1"/>
          </p:cNvSpPr>
          <p:nvPr>
            <p:ph type="sldNum" sz="quarter" idx="5"/>
          </p:nvPr>
        </p:nvSpPr>
        <p:spPr/>
        <p:txBody>
          <a:bodyPr/>
          <a:lstStyle/>
          <a:p>
            <a:fld id="{EC1C5C09-66F3-F64D-9CDF-BD998DB194C8}" type="slidenum">
              <a:rPr lang="en-US" smtClean="0"/>
              <a:t>23</a:t>
            </a:fld>
            <a:endParaRPr lang="en-US"/>
          </a:p>
        </p:txBody>
      </p:sp>
    </p:spTree>
    <p:extLst>
      <p:ext uri="{BB962C8B-B14F-4D97-AF65-F5344CB8AC3E}">
        <p14:creationId xmlns:p14="http://schemas.microsoft.com/office/powerpoint/2010/main" val="2167945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Undergraduate and graduate students:</a:t>
            </a:r>
          </a:p>
          <a:p>
            <a:r>
              <a:rPr lang="en-US" dirty="0"/>
              <a:t>Joshua </a:t>
            </a:r>
            <a:r>
              <a:rPr lang="en-US" dirty="0" err="1"/>
              <a:t>Kiprano</a:t>
            </a:r>
            <a:r>
              <a:rPr lang="en-US" dirty="0"/>
              <a:t>, Emmanual </a:t>
            </a:r>
            <a:r>
              <a:rPr lang="en-US" dirty="0" err="1"/>
              <a:t>Nbuski</a:t>
            </a:r>
            <a:r>
              <a:rPr lang="en-US" dirty="0"/>
              <a:t>: Presently at Microsoft, Atlanta</a:t>
            </a:r>
          </a:p>
          <a:p>
            <a:r>
              <a:rPr lang="en-US" dirty="0"/>
              <a:t>Bibek Itani: Presently at Delta Airlines, Atlanta.</a:t>
            </a:r>
          </a:p>
          <a:p>
            <a:r>
              <a:rPr lang="en-US" dirty="0"/>
              <a:t>Brandon Sanders: Presently doctoral student at University of Alabama at Birmingham.</a:t>
            </a:r>
          </a:p>
          <a:p>
            <a:endParaRPr lang="en-US" dirty="0"/>
          </a:p>
        </p:txBody>
      </p:sp>
      <p:sp>
        <p:nvSpPr>
          <p:cNvPr id="4" name="Slide Number Placeholder 3"/>
          <p:cNvSpPr>
            <a:spLocks noGrp="1"/>
          </p:cNvSpPr>
          <p:nvPr>
            <p:ph type="sldNum" sz="quarter" idx="5"/>
          </p:nvPr>
        </p:nvSpPr>
        <p:spPr/>
        <p:txBody>
          <a:bodyPr/>
          <a:lstStyle/>
          <a:p>
            <a:fld id="{EC1C5C09-66F3-F64D-9CDF-BD998DB194C8}" type="slidenum">
              <a:rPr lang="en-US" smtClean="0"/>
              <a:t>30</a:t>
            </a:fld>
            <a:endParaRPr lang="en-US"/>
          </a:p>
        </p:txBody>
      </p:sp>
    </p:spTree>
    <p:extLst>
      <p:ext uri="{BB962C8B-B14F-4D97-AF65-F5344CB8AC3E}">
        <p14:creationId xmlns:p14="http://schemas.microsoft.com/office/powerpoint/2010/main" val="1010829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4343DF-14AF-B941-8E71-827F6C320714}" type="datetimeFigureOut">
              <a:rPr lang="en-US" smtClean="0"/>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8158F-10C0-864A-ACE2-99AD0E855D08}" type="slidenum">
              <a:rPr lang="en-US" smtClean="0"/>
              <a:t>‹#›</a:t>
            </a:fld>
            <a:endParaRPr lang="en-US"/>
          </a:p>
        </p:txBody>
      </p:sp>
    </p:spTree>
    <p:extLst>
      <p:ext uri="{BB962C8B-B14F-4D97-AF65-F5344CB8AC3E}">
        <p14:creationId xmlns:p14="http://schemas.microsoft.com/office/powerpoint/2010/main" val="836875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343DF-14AF-B941-8E71-827F6C320714}" type="datetimeFigureOut">
              <a:rPr lang="en-US" smtClean="0"/>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8158F-10C0-864A-ACE2-99AD0E855D08}" type="slidenum">
              <a:rPr lang="en-US" smtClean="0"/>
              <a:t>‹#›</a:t>
            </a:fld>
            <a:endParaRPr lang="en-US"/>
          </a:p>
        </p:txBody>
      </p:sp>
    </p:spTree>
    <p:extLst>
      <p:ext uri="{BB962C8B-B14F-4D97-AF65-F5344CB8AC3E}">
        <p14:creationId xmlns:p14="http://schemas.microsoft.com/office/powerpoint/2010/main" val="1824766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343DF-14AF-B941-8E71-827F6C320714}" type="datetimeFigureOut">
              <a:rPr lang="en-US" smtClean="0"/>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8158F-10C0-864A-ACE2-99AD0E855D08}" type="slidenum">
              <a:rPr lang="en-US" smtClean="0"/>
              <a:t>‹#›</a:t>
            </a:fld>
            <a:endParaRPr lang="en-US"/>
          </a:p>
        </p:txBody>
      </p:sp>
    </p:spTree>
    <p:extLst>
      <p:ext uri="{BB962C8B-B14F-4D97-AF65-F5344CB8AC3E}">
        <p14:creationId xmlns:p14="http://schemas.microsoft.com/office/powerpoint/2010/main" val="639459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343DF-14AF-B941-8E71-827F6C320714}" type="datetimeFigureOut">
              <a:rPr lang="en-US" smtClean="0"/>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8158F-10C0-864A-ACE2-99AD0E855D08}" type="slidenum">
              <a:rPr lang="en-US" smtClean="0"/>
              <a:t>‹#›</a:t>
            </a:fld>
            <a:endParaRPr lang="en-US"/>
          </a:p>
        </p:txBody>
      </p:sp>
    </p:spTree>
    <p:extLst>
      <p:ext uri="{BB962C8B-B14F-4D97-AF65-F5344CB8AC3E}">
        <p14:creationId xmlns:p14="http://schemas.microsoft.com/office/powerpoint/2010/main" val="1502645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4343DF-14AF-B941-8E71-827F6C320714}" type="datetimeFigureOut">
              <a:rPr lang="en-US" smtClean="0"/>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8158F-10C0-864A-ACE2-99AD0E855D08}" type="slidenum">
              <a:rPr lang="en-US" smtClean="0"/>
              <a:t>‹#›</a:t>
            </a:fld>
            <a:endParaRPr lang="en-US"/>
          </a:p>
        </p:txBody>
      </p:sp>
    </p:spTree>
    <p:extLst>
      <p:ext uri="{BB962C8B-B14F-4D97-AF65-F5344CB8AC3E}">
        <p14:creationId xmlns:p14="http://schemas.microsoft.com/office/powerpoint/2010/main" val="55376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4343DF-14AF-B941-8E71-827F6C320714}" type="datetimeFigureOut">
              <a:rPr lang="en-US" smtClean="0"/>
              <a:t>3/26/26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8158F-10C0-864A-ACE2-99AD0E855D08}" type="slidenum">
              <a:rPr lang="en-US" smtClean="0"/>
              <a:t>‹#›</a:t>
            </a:fld>
            <a:endParaRPr lang="en-US"/>
          </a:p>
        </p:txBody>
      </p:sp>
    </p:spTree>
    <p:extLst>
      <p:ext uri="{BB962C8B-B14F-4D97-AF65-F5344CB8AC3E}">
        <p14:creationId xmlns:p14="http://schemas.microsoft.com/office/powerpoint/2010/main" val="2124923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4343DF-14AF-B941-8E71-827F6C320714}" type="datetimeFigureOut">
              <a:rPr lang="en-US" smtClean="0"/>
              <a:t>3/26/26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E8158F-10C0-864A-ACE2-99AD0E855D08}" type="slidenum">
              <a:rPr lang="en-US" smtClean="0"/>
              <a:t>‹#›</a:t>
            </a:fld>
            <a:endParaRPr lang="en-US"/>
          </a:p>
        </p:txBody>
      </p:sp>
    </p:spTree>
    <p:extLst>
      <p:ext uri="{BB962C8B-B14F-4D97-AF65-F5344CB8AC3E}">
        <p14:creationId xmlns:p14="http://schemas.microsoft.com/office/powerpoint/2010/main" val="933626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4343DF-14AF-B941-8E71-827F6C320714}" type="datetimeFigureOut">
              <a:rPr lang="en-US" smtClean="0"/>
              <a:t>3/26/26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E8158F-10C0-864A-ACE2-99AD0E855D08}" type="slidenum">
              <a:rPr lang="en-US" smtClean="0"/>
              <a:t>‹#›</a:t>
            </a:fld>
            <a:endParaRPr lang="en-US"/>
          </a:p>
        </p:txBody>
      </p:sp>
    </p:spTree>
    <p:extLst>
      <p:ext uri="{BB962C8B-B14F-4D97-AF65-F5344CB8AC3E}">
        <p14:creationId xmlns:p14="http://schemas.microsoft.com/office/powerpoint/2010/main" val="1946942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343DF-14AF-B941-8E71-827F6C320714}" type="datetimeFigureOut">
              <a:rPr lang="en-US" smtClean="0"/>
              <a:t>3/26/26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E8158F-10C0-864A-ACE2-99AD0E855D08}" type="slidenum">
              <a:rPr lang="en-US" smtClean="0"/>
              <a:t>‹#›</a:t>
            </a:fld>
            <a:endParaRPr lang="en-US"/>
          </a:p>
        </p:txBody>
      </p:sp>
    </p:spTree>
    <p:extLst>
      <p:ext uri="{BB962C8B-B14F-4D97-AF65-F5344CB8AC3E}">
        <p14:creationId xmlns:p14="http://schemas.microsoft.com/office/powerpoint/2010/main" val="1061024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4343DF-14AF-B941-8E71-827F6C320714}" type="datetimeFigureOut">
              <a:rPr lang="en-US" smtClean="0"/>
              <a:t>3/26/26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8158F-10C0-864A-ACE2-99AD0E855D08}" type="slidenum">
              <a:rPr lang="en-US" smtClean="0"/>
              <a:t>‹#›</a:t>
            </a:fld>
            <a:endParaRPr lang="en-US"/>
          </a:p>
        </p:txBody>
      </p:sp>
    </p:spTree>
    <p:extLst>
      <p:ext uri="{BB962C8B-B14F-4D97-AF65-F5344CB8AC3E}">
        <p14:creationId xmlns:p14="http://schemas.microsoft.com/office/powerpoint/2010/main" val="2083310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4343DF-14AF-B941-8E71-827F6C320714}" type="datetimeFigureOut">
              <a:rPr lang="en-US" smtClean="0"/>
              <a:t>3/26/26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8158F-10C0-864A-ACE2-99AD0E855D08}" type="slidenum">
              <a:rPr lang="en-US" smtClean="0"/>
              <a:t>‹#›</a:t>
            </a:fld>
            <a:endParaRPr lang="en-US"/>
          </a:p>
        </p:txBody>
      </p:sp>
    </p:spTree>
    <p:extLst>
      <p:ext uri="{BB962C8B-B14F-4D97-AF65-F5344CB8AC3E}">
        <p14:creationId xmlns:p14="http://schemas.microsoft.com/office/powerpoint/2010/main" val="1634327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343DF-14AF-B941-8E71-827F6C320714}" type="datetimeFigureOut">
              <a:rPr lang="en-US" smtClean="0"/>
              <a:t>3/26/26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8158F-10C0-864A-ACE2-99AD0E855D08}" type="slidenum">
              <a:rPr lang="en-US" smtClean="0"/>
              <a:t>‹#›</a:t>
            </a:fld>
            <a:endParaRPr lang="en-US"/>
          </a:p>
        </p:txBody>
      </p:sp>
    </p:spTree>
    <p:extLst>
      <p:ext uri="{BB962C8B-B14F-4D97-AF65-F5344CB8AC3E}">
        <p14:creationId xmlns:p14="http://schemas.microsoft.com/office/powerpoint/2010/main" val="4443171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claflin.edu/academics-research/faculty-research/meet-our-faculty/dr.-pawar-shrika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claflin-computation.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rcsb.org/structure/6OTG"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8.xml.rels><?xml version="1.0" encoding="UTF-8" standalone="yes"?>
<Relationships xmlns="http://schemas.openxmlformats.org/package/2006/relationships"><Relationship Id="rId3" Type="http://schemas.openxmlformats.org/officeDocument/2006/relationships/hyperlink" Target="http://20.169.253.49:5001/login" TargetMode="External"/><Relationship Id="rId2" Type="http://schemas.openxmlformats.org/officeDocument/2006/relationships/hyperlink" Target="https://itise.ugr.es/ITISE2019_Vol1.pdf" TargetMode="External"/><Relationship Id="rId1" Type="http://schemas.openxmlformats.org/officeDocument/2006/relationships/slideLayout" Target="../slideLayouts/slideLayout2.xml"/><Relationship Id="rId4" Type="http://schemas.openxmlformats.org/officeDocument/2006/relationships/hyperlink" Target="https://aws.amazon.com/marketplace/seller-profile?id=seller-b6otd3wry7lkk"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20.169.253.49:5001/login"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scholar.google.com/citations?user=SvcIPSsAAAAJ&amp;hl=e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awar1550.wixsite.com/claflin-courses" TargetMode="Externa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s://urldefense.com/v3/__https:/grants.nih.gov/grants/guide/pa-files/PAR-21-196.html__;!!Dq0X2DkFhyF93HkjWTBQKhk!SmssWdIAlt3sllOcENmdn6mQMAQPbOtDQm9gnuUD4fvC1F_hHZyJKTVaz1xsGwPuN91iyQkRWPsjilggIki7KT17fu8Ob71ToPw$" TargetMode="External"/><Relationship Id="rId7" Type="http://schemas.openxmlformats.org/officeDocument/2006/relationships/image" Target="../media/image36.jpeg"/><Relationship Id="rId2" Type="http://schemas.openxmlformats.org/officeDocument/2006/relationships/hyperlink" Target="https://urldefense.com/v3/__https:/www.nigms.nih.gov/training/careerdev/Pages/MOSAIC.aspx__;!!Dq0X2DkFhyF93HkjWTBQKhk!SmssWdIAlt3sllOcENmdn6mQMAQPbOtDQm9gnuUD4fvC1F_hHZyJKTVaz1xsGwPuN91iyQkRWPsjilggIki7KT17fu8OSf7DRNA$" TargetMode="Externa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hyperlink" Target="https://urldefense.com/v3/__https:/grants.nih.gov/grants/guide/pa-files/PA-21-151.html__;!!Dq0X2DkFhyF93HkjWTBQKhk!SmssWdIAlt3sllOcENmdn6mQMAQPbOtDQm9gnuUD4fvC1F_hHZyJKTVaz1xsGwPuN91iyQkRWPsjilggIki7KT17fu8OXT4CT1c$" TargetMode="External"/><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hyperlink" Target="https://medium.com/tsai-city/kickstarting-healthcare-innovation-with-the-rothberg-catalyzer-prototype-fund-6f5a1f37c5c2" TargetMode="External"/><Relationship Id="rId13" Type="http://schemas.openxmlformats.org/officeDocument/2006/relationships/image" Target="../media/image39.png"/><Relationship Id="rId18" Type="http://schemas.openxmlformats.org/officeDocument/2006/relationships/image" Target="../media/image33.jpeg"/><Relationship Id="rId3" Type="http://schemas.openxmlformats.org/officeDocument/2006/relationships/hyperlink" Target="https://www.defense.gov/News/Releases/Release/Article/3928512/department-of-defense-awards-50-million-in-research-equipment-grants-to-hbcus-a/" TargetMode="External"/><Relationship Id="rId21" Type="http://schemas.openxmlformats.org/officeDocument/2006/relationships/image" Target="../media/image46.jpeg"/><Relationship Id="rId7" Type="http://schemas.openxmlformats.org/officeDocument/2006/relationships/hyperlink" Target="https://www.nsf.gov/funding/opportunities/prem-partnerships-research-education-materials/5439/nsf24-512" TargetMode="External"/><Relationship Id="rId12" Type="http://schemas.openxmlformats.org/officeDocument/2006/relationships/hyperlink" Target="https://www.tmcf.org/students-alumni/corp-scholar-programs/grow-with-google-hbcu-career-readiness-program-overview/" TargetMode="External"/><Relationship Id="rId17" Type="http://schemas.openxmlformats.org/officeDocument/2006/relationships/image" Target="../media/image43.png"/><Relationship Id="rId2" Type="http://schemas.openxmlformats.org/officeDocument/2006/relationships/hyperlink" Target="https://scepscor.org/research-expertise-profiles-table/" TargetMode="External"/><Relationship Id="rId16" Type="http://schemas.openxmlformats.org/officeDocument/2006/relationships/image" Target="../media/image42.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hyperlink" Target="https://campuspress.yale.edu/shrikantpawar/files/2024/08/DOD-300x300.jpg" TargetMode="External"/><Relationship Id="rId11" Type="http://schemas.openxmlformats.org/officeDocument/2006/relationships/hyperlink" Target="https://www.scicu.org/" TargetMode="External"/><Relationship Id="rId5" Type="http://schemas.openxmlformats.org/officeDocument/2006/relationships/hyperlink" Target="https://media.defense.gov/2024/Oct/07/2003560585/-1/-1/1/FULL-LIST-DEPARTMENT-OF-DEFENSE-AWARDS-50-MILLION-IN-RESEARCH-EQUIPMENT-GRANTS-TO-HBCUS-AND-MINORITY-SERVING-INSTITUTIONS.PDF" TargetMode="External"/><Relationship Id="rId15" Type="http://schemas.openxmlformats.org/officeDocument/2006/relationships/image" Target="../media/image41.jpeg"/><Relationship Id="rId10" Type="http://schemas.openxmlformats.org/officeDocument/2006/relationships/hyperlink" Target="https://www.culinda.io/):" TargetMode="External"/><Relationship Id="rId19" Type="http://schemas.openxmlformats.org/officeDocument/2006/relationships/image" Target="../media/image44.png"/><Relationship Id="rId4" Type="http://schemas.openxmlformats.org/officeDocument/2006/relationships/hyperlink" Target="https://campuspress.yale.edu/shrikantpawar/files/2024/11/Screenshot-2024-11-20-at-7.19.59%E2%80%AFPM-300x47.png" TargetMode="External"/><Relationship Id="rId9" Type="http://schemas.openxmlformats.org/officeDocument/2006/relationships/hyperlink" Target="https://www.entrepreneurshipfoundation.org/" TargetMode="External"/><Relationship Id="rId1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6.jpeg"/><Relationship Id="rId18" Type="http://schemas.openxmlformats.org/officeDocument/2006/relationships/hyperlink" Target="https://scholar.google.com/citations?user=XqkUmBoAAAAJ&amp;hl=en" TargetMode="External"/><Relationship Id="rId3" Type="http://schemas.openxmlformats.org/officeDocument/2006/relationships/image" Target="../media/image47.png"/><Relationship Id="rId21" Type="http://schemas.openxmlformats.org/officeDocument/2006/relationships/hyperlink" Target="https://medicine.yale.edu/profile/hui_zhang/" TargetMode="External"/><Relationship Id="rId7" Type="http://schemas.openxmlformats.org/officeDocument/2006/relationships/image" Target="../media/image51.jpeg"/><Relationship Id="rId12" Type="http://schemas.openxmlformats.org/officeDocument/2006/relationships/image" Target="../media/image55.jpeg"/><Relationship Id="rId17" Type="http://schemas.openxmlformats.org/officeDocument/2006/relationships/hyperlink" Target="https://ds.dfci.harvard.edu/our-people/mohamed-uduman-phd/" TargetMode="External"/><Relationship Id="rId25" Type="http://schemas.openxmlformats.org/officeDocument/2006/relationships/image" Target="../media/image58.png"/><Relationship Id="rId2" Type="http://schemas.openxmlformats.org/officeDocument/2006/relationships/notesSlide" Target="../notesSlides/notesSlide6.xml"/><Relationship Id="rId16" Type="http://schemas.openxmlformats.org/officeDocument/2006/relationships/hyperlink" Target="https://medicine.yale.edu/lab/kleinstein/" TargetMode="External"/><Relationship Id="rId20" Type="http://schemas.openxmlformats.org/officeDocument/2006/relationships/hyperlink" Target="https://medicine.yale.edu/profile/allen_bale/" TargetMode="Externa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4.jpeg"/><Relationship Id="rId24" Type="http://schemas.openxmlformats.org/officeDocument/2006/relationships/hyperlink" Target="https://publichealth.yale.edu/profile/leying_guan/?tab=bio" TargetMode="External"/><Relationship Id="rId5" Type="http://schemas.openxmlformats.org/officeDocument/2006/relationships/image" Target="../media/image49.png"/><Relationship Id="rId15" Type="http://schemas.openxmlformats.org/officeDocument/2006/relationships/hyperlink" Target="http://www.ub.edu/farmaco/en/pharmacognosy/research/neuropharmacology_in_aging_and_neurodegeneration/6/" TargetMode="External"/><Relationship Id="rId23" Type="http://schemas.openxmlformats.org/officeDocument/2006/relationships/hyperlink" Target="https://medicine.yale.edu/profile/kei_cheung/?tab=bio" TargetMode="External"/><Relationship Id="rId10" Type="http://schemas.openxmlformats.org/officeDocument/2006/relationships/image" Target="../media/image53.jpeg"/><Relationship Id="rId19" Type="http://schemas.openxmlformats.org/officeDocument/2006/relationships/hyperlink" Target="https://scholar.google.co.in/citations?user=cZaBPOoAAAAJ&amp;hl=en" TargetMode="External"/><Relationship Id="rId4" Type="http://schemas.openxmlformats.org/officeDocument/2006/relationships/image" Target="../media/image48.png"/><Relationship Id="rId9" Type="http://schemas.openxmlformats.org/officeDocument/2006/relationships/image" Target="../media/image32.jpeg"/><Relationship Id="rId14" Type="http://schemas.openxmlformats.org/officeDocument/2006/relationships/image" Target="../media/image57.png"/><Relationship Id="rId22" Type="http://schemas.openxmlformats.org/officeDocument/2006/relationships/hyperlink" Target="https://medicine.yale.edu/profile/insoo_kan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8792" y="631208"/>
            <a:ext cx="9144000" cy="2387600"/>
          </a:xfrm>
        </p:spPr>
        <p:txBody>
          <a:bodyPr>
            <a:noAutofit/>
          </a:bodyPr>
          <a:lstStyle/>
          <a:p>
            <a:r>
              <a:rPr lang="en-US" sz="3600" b="1" dirty="0"/>
              <a:t>Machine learning techniques for analyzing and interpreting genomics, proteomics &amp; biomedical imaging data </a:t>
            </a:r>
          </a:p>
        </p:txBody>
      </p:sp>
      <p:sp>
        <p:nvSpPr>
          <p:cNvPr id="3" name="Subtitle 2"/>
          <p:cNvSpPr>
            <a:spLocks noGrp="1"/>
          </p:cNvSpPr>
          <p:nvPr>
            <p:ph type="subTitle" idx="1"/>
          </p:nvPr>
        </p:nvSpPr>
        <p:spPr>
          <a:xfrm>
            <a:off x="602566" y="3316147"/>
            <a:ext cx="10986868" cy="1655762"/>
          </a:xfrm>
        </p:spPr>
        <p:txBody>
          <a:bodyPr>
            <a:noAutofit/>
          </a:bodyPr>
          <a:lstStyle/>
          <a:p>
            <a:pPr>
              <a:lnSpc>
                <a:spcPct val="150000"/>
              </a:lnSpc>
            </a:pPr>
            <a:r>
              <a:rPr lang="en-US" sz="1400" i="1" dirty="0"/>
              <a:t>Shrikant Pawar, MS., Ph.D.</a:t>
            </a:r>
            <a:br>
              <a:rPr lang="en-US" sz="1400" i="1" dirty="0"/>
            </a:br>
            <a:r>
              <a:rPr lang="en-US" sz="1400" i="1" dirty="0"/>
              <a:t>Department of Computer Science and Biology, Claflin University </a:t>
            </a:r>
          </a:p>
          <a:p>
            <a:pPr>
              <a:lnSpc>
                <a:spcPct val="150000"/>
              </a:lnSpc>
            </a:pPr>
            <a:r>
              <a:rPr lang="en-US" sz="1400" i="1" dirty="0"/>
              <a:t>Claflin Faculty Profile: </a:t>
            </a:r>
            <a:r>
              <a:rPr lang="en-US" sz="1400" i="1" dirty="0">
                <a:hlinkClick r:id="rId3"/>
              </a:rPr>
              <a:t>https://www.claflin.edu/academics-research/faculty-research/meet-our-faculty/dr.-pawar-shrikant</a:t>
            </a:r>
            <a:endParaRPr lang="en-US" sz="1400" i="1" dirty="0"/>
          </a:p>
          <a:p>
            <a:pPr>
              <a:lnSpc>
                <a:spcPct val="150000"/>
              </a:lnSpc>
            </a:pPr>
            <a:r>
              <a:rPr lang="en-US" sz="1400" i="1" dirty="0"/>
              <a:t>Lab Website: </a:t>
            </a:r>
            <a:r>
              <a:rPr lang="en-US" sz="1400" i="1" dirty="0">
                <a:hlinkClick r:id="rId4"/>
              </a:rPr>
              <a:t>https://www.claflin-computation.com/</a:t>
            </a:r>
          </a:p>
          <a:p>
            <a:pPr>
              <a:lnSpc>
                <a:spcPct val="150000"/>
              </a:lnSpc>
            </a:pPr>
            <a:br>
              <a:rPr lang="en-US" sz="1400" dirty="0">
                <a:effectLst/>
                <a:latin typeface="TimesNewRomanPSMT"/>
              </a:rPr>
            </a:br>
            <a:endParaRPr lang="en-US" sz="1400" dirty="0"/>
          </a:p>
          <a:p>
            <a:pPr>
              <a:lnSpc>
                <a:spcPct val="150000"/>
              </a:lnSpc>
            </a:pPr>
            <a:endParaRPr lang="en-US" sz="1400" dirty="0"/>
          </a:p>
          <a:p>
            <a:pPr>
              <a:lnSpc>
                <a:spcPct val="150000"/>
              </a:lnSpc>
            </a:pPr>
            <a:endParaRPr lang="en-US" sz="1400" dirty="0"/>
          </a:p>
          <a:p>
            <a:endParaRPr lang="en-US" sz="1400" dirty="0"/>
          </a:p>
        </p:txBody>
      </p:sp>
    </p:spTree>
    <p:extLst>
      <p:ext uri="{BB962C8B-B14F-4D97-AF65-F5344CB8AC3E}">
        <p14:creationId xmlns:p14="http://schemas.microsoft.com/office/powerpoint/2010/main" val="980685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268" y="1170569"/>
            <a:ext cx="7716888" cy="3896836"/>
          </a:xfrm>
          <a:prstGeom prst="rect">
            <a:avLst/>
          </a:prstGeom>
        </p:spPr>
      </p:pic>
      <p:sp>
        <p:nvSpPr>
          <p:cNvPr id="2" name="Title 1"/>
          <p:cNvSpPr>
            <a:spLocks noGrp="1"/>
          </p:cNvSpPr>
          <p:nvPr>
            <p:ph type="title"/>
          </p:nvPr>
        </p:nvSpPr>
        <p:spPr>
          <a:xfrm>
            <a:off x="737912" y="134336"/>
            <a:ext cx="10515600" cy="1325563"/>
          </a:xfrm>
        </p:spPr>
        <p:txBody>
          <a:bodyPr>
            <a:normAutofit fontScale="90000"/>
          </a:bodyPr>
          <a:lstStyle/>
          <a:p>
            <a:pPr algn="ctr"/>
            <a:r>
              <a:rPr lang="en-US" b="1" dirty="0"/>
              <a:t>Efficient encoding</a:t>
            </a:r>
            <a:r>
              <a:rPr lang="en-US" dirty="0"/>
              <a:t>: Representative plot with separation of sequences for inhibitor FPV with Support Vector Machine</a:t>
            </a:r>
          </a:p>
        </p:txBody>
      </p:sp>
      <p:sp>
        <p:nvSpPr>
          <p:cNvPr id="5" name="TextBox 4"/>
          <p:cNvSpPr txBox="1"/>
          <p:nvPr/>
        </p:nvSpPr>
        <p:spPr>
          <a:xfrm>
            <a:off x="6096000" y="4698073"/>
            <a:ext cx="3057119" cy="369332"/>
          </a:xfrm>
          <a:prstGeom prst="rect">
            <a:avLst/>
          </a:prstGeom>
          <a:noFill/>
        </p:spPr>
        <p:txBody>
          <a:bodyPr wrap="none" rtlCol="0">
            <a:spAutoFit/>
          </a:bodyPr>
          <a:lstStyle/>
          <a:p>
            <a:r>
              <a:rPr lang="en-US" dirty="0"/>
              <a:t>X and Y axis are weight vectors</a:t>
            </a:r>
          </a:p>
        </p:txBody>
      </p:sp>
      <p:sp>
        <p:nvSpPr>
          <p:cNvPr id="8" name="TextBox 7"/>
          <p:cNvSpPr txBox="1"/>
          <p:nvPr/>
        </p:nvSpPr>
        <p:spPr>
          <a:xfrm>
            <a:off x="8239617" y="1633261"/>
            <a:ext cx="1372492" cy="369332"/>
          </a:xfrm>
          <a:prstGeom prst="rect">
            <a:avLst/>
          </a:prstGeom>
          <a:noFill/>
        </p:spPr>
        <p:txBody>
          <a:bodyPr wrap="none" rtlCol="0">
            <a:spAutoFit/>
          </a:bodyPr>
          <a:lstStyle/>
          <a:p>
            <a:r>
              <a:rPr lang="en-US" sz="900" dirty="0">
                <a:solidFill>
                  <a:srgbClr val="FF0000"/>
                </a:solidFill>
              </a:rPr>
              <a:t>Resistant Sequences</a:t>
            </a:r>
          </a:p>
          <a:p>
            <a:r>
              <a:rPr lang="en-US" sz="900" dirty="0">
                <a:solidFill>
                  <a:srgbClr val="00B050"/>
                </a:solidFill>
              </a:rPr>
              <a:t>Non-Resistant Sequences</a:t>
            </a:r>
          </a:p>
        </p:txBody>
      </p:sp>
      <p:sp>
        <p:nvSpPr>
          <p:cNvPr id="7" name="Content Placeholder 2">
            <a:extLst>
              <a:ext uri="{FF2B5EF4-FFF2-40B4-BE49-F238E27FC236}">
                <a16:creationId xmlns:a16="http://schemas.microsoft.com/office/drawing/2014/main" id="{054BEAF1-5DB6-1148-9A7D-99CFFD40A7FD}"/>
              </a:ext>
            </a:extLst>
          </p:cNvPr>
          <p:cNvSpPr>
            <a:spLocks noGrp="1"/>
          </p:cNvSpPr>
          <p:nvPr>
            <p:ph idx="1"/>
          </p:nvPr>
        </p:nvSpPr>
        <p:spPr>
          <a:xfrm>
            <a:off x="838200" y="5240767"/>
            <a:ext cx="10937240" cy="5032375"/>
          </a:xfrm>
        </p:spPr>
        <p:txBody>
          <a:bodyPr>
            <a:normAutofit/>
          </a:bodyPr>
          <a:lstStyle/>
          <a:p>
            <a:pPr algn="just"/>
            <a:r>
              <a:rPr lang="en-US" sz="1600" dirty="0"/>
              <a:t>Three, five- and ten-fold accuracies for SVM and RF ranged from </a:t>
            </a:r>
            <a:r>
              <a:rPr lang="en-US" sz="1600" b="1" dirty="0"/>
              <a:t>0.95-0.99</a:t>
            </a:r>
            <a:r>
              <a:rPr lang="en-US" sz="1600" dirty="0"/>
              <a:t>. RBM also selected sequences in range </a:t>
            </a:r>
            <a:r>
              <a:rPr lang="en-US" sz="1600" b="1" dirty="0"/>
              <a:t>0.91-0.97</a:t>
            </a:r>
            <a:r>
              <a:rPr lang="en-US" sz="1600" dirty="0"/>
              <a:t>.</a:t>
            </a:r>
          </a:p>
          <a:p>
            <a:pPr algn="just"/>
            <a:r>
              <a:rPr lang="en-US" sz="1600" dirty="0"/>
              <a:t> These accuracies are better than </a:t>
            </a:r>
            <a:r>
              <a:rPr lang="en-US" sz="1600" i="1" dirty="0"/>
              <a:t>Yu. Et. al. 2014 </a:t>
            </a:r>
            <a:r>
              <a:rPr lang="en-US" sz="1600" dirty="0"/>
              <a:t>where she got SVM accuracies ranging from </a:t>
            </a:r>
            <a:r>
              <a:rPr lang="en-US" sz="1600" b="1" dirty="0"/>
              <a:t>0.93-0.96</a:t>
            </a:r>
            <a:r>
              <a:rPr lang="en-US" sz="1600" dirty="0"/>
              <a:t>.</a:t>
            </a:r>
          </a:p>
          <a:p>
            <a:pPr algn="just"/>
            <a:r>
              <a:rPr lang="en-US" sz="1600" dirty="0"/>
              <a:t>These accuracies are comparable with </a:t>
            </a:r>
            <a:r>
              <a:rPr lang="en-US" sz="1600" i="1" dirty="0"/>
              <a:t>Shen. Et. al. 2016 </a:t>
            </a:r>
            <a:r>
              <a:rPr lang="en-US" sz="1600" dirty="0"/>
              <a:t>where he got RF accuracies ranging from </a:t>
            </a:r>
            <a:r>
              <a:rPr lang="en-US" sz="1600" b="1" dirty="0"/>
              <a:t>0.98-0.99</a:t>
            </a:r>
            <a:r>
              <a:rPr lang="en-US" sz="1600" dirty="0"/>
              <a:t>.</a:t>
            </a:r>
          </a:p>
          <a:p>
            <a:pPr algn="just"/>
            <a:endParaRPr lang="en-US" sz="1600" dirty="0"/>
          </a:p>
          <a:p>
            <a:pPr algn="just"/>
            <a:endParaRPr lang="en-US" sz="1600" dirty="0"/>
          </a:p>
        </p:txBody>
      </p:sp>
    </p:spTree>
    <p:extLst>
      <p:ext uri="{BB962C8B-B14F-4D97-AF65-F5344CB8AC3E}">
        <p14:creationId xmlns:p14="http://schemas.microsoft.com/office/powerpoint/2010/main" val="1475119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49" y="1684977"/>
            <a:ext cx="10081404" cy="4539360"/>
          </a:xfrm>
          <a:prstGeom prst="rect">
            <a:avLst/>
          </a:prstGeom>
        </p:spPr>
      </p:pic>
      <p:sp>
        <p:nvSpPr>
          <p:cNvPr id="5" name="TextBox 4"/>
          <p:cNvSpPr txBox="1"/>
          <p:nvPr/>
        </p:nvSpPr>
        <p:spPr>
          <a:xfrm>
            <a:off x="154414" y="509434"/>
            <a:ext cx="11602616" cy="1200329"/>
          </a:xfrm>
          <a:prstGeom prst="rect">
            <a:avLst/>
          </a:prstGeom>
          <a:noFill/>
        </p:spPr>
        <p:txBody>
          <a:bodyPr wrap="square" rtlCol="0">
            <a:spAutoFit/>
          </a:bodyPr>
          <a:lstStyle/>
          <a:p>
            <a:pPr algn="ctr"/>
            <a:r>
              <a:rPr lang="en-US" b="1" dirty="0"/>
              <a:t>Sequence selection: </a:t>
            </a:r>
            <a:r>
              <a:rPr lang="en-US" dirty="0"/>
              <a:t>Most of the high resistance fold sequences with class 2 were clustered in first 10 clusters for most of the selected inhibitors through both hierarchical and divisive clustering delineating a clean separation between non-resistant and resistant sequences. </a:t>
            </a:r>
          </a:p>
          <a:p>
            <a:pPr algn="ctr"/>
            <a:endParaRPr lang="en-US" dirty="0"/>
          </a:p>
        </p:txBody>
      </p:sp>
      <p:sp>
        <p:nvSpPr>
          <p:cNvPr id="8" name="TextBox 7"/>
          <p:cNvSpPr txBox="1"/>
          <p:nvPr/>
        </p:nvSpPr>
        <p:spPr>
          <a:xfrm>
            <a:off x="5211669" y="6240890"/>
            <a:ext cx="1889363" cy="369332"/>
          </a:xfrm>
          <a:prstGeom prst="rect">
            <a:avLst/>
          </a:prstGeom>
          <a:noFill/>
        </p:spPr>
        <p:txBody>
          <a:bodyPr wrap="none" rtlCol="0">
            <a:spAutoFit/>
          </a:bodyPr>
          <a:lstStyle/>
          <a:p>
            <a:r>
              <a:rPr lang="en-US" dirty="0"/>
              <a:t>Divisive Clustering</a:t>
            </a:r>
          </a:p>
        </p:txBody>
      </p:sp>
      <p:sp>
        <p:nvSpPr>
          <p:cNvPr id="10" name="TextBox 9"/>
          <p:cNvSpPr txBox="1"/>
          <p:nvPr/>
        </p:nvSpPr>
        <p:spPr>
          <a:xfrm>
            <a:off x="1775752" y="1585726"/>
            <a:ext cx="9637769" cy="369332"/>
          </a:xfrm>
          <a:prstGeom prst="rect">
            <a:avLst/>
          </a:prstGeom>
          <a:noFill/>
        </p:spPr>
        <p:txBody>
          <a:bodyPr wrap="square" rtlCol="0">
            <a:spAutoFit/>
          </a:bodyPr>
          <a:lstStyle/>
          <a:p>
            <a:r>
              <a:rPr lang="en-US" dirty="0"/>
              <a:t>ATV		                       DRV		                       FPV		                          IDV	</a:t>
            </a:r>
          </a:p>
        </p:txBody>
      </p:sp>
      <p:sp>
        <p:nvSpPr>
          <p:cNvPr id="12" name="TextBox 11"/>
          <p:cNvSpPr txBox="1"/>
          <p:nvPr/>
        </p:nvSpPr>
        <p:spPr>
          <a:xfrm>
            <a:off x="1855541" y="3842818"/>
            <a:ext cx="9220810" cy="646331"/>
          </a:xfrm>
          <a:prstGeom prst="rect">
            <a:avLst/>
          </a:prstGeom>
          <a:noFill/>
        </p:spPr>
        <p:txBody>
          <a:bodyPr wrap="square" rtlCol="0">
            <a:spAutoFit/>
          </a:bodyPr>
          <a:lstStyle/>
          <a:p>
            <a:r>
              <a:rPr lang="en-US" dirty="0"/>
              <a:t>LPV		                      NFV		                        SQV		                         TPV	</a:t>
            </a:r>
          </a:p>
        </p:txBody>
      </p:sp>
      <p:sp>
        <p:nvSpPr>
          <p:cNvPr id="13" name="Rectangle 12"/>
          <p:cNvSpPr/>
          <p:nvPr/>
        </p:nvSpPr>
        <p:spPr>
          <a:xfrm>
            <a:off x="1735330" y="2385772"/>
            <a:ext cx="561001" cy="436880"/>
          </a:xfrm>
          <a:prstGeom prst="rect">
            <a:avLst/>
          </a:prstGeom>
          <a:noFill/>
          <a:ln w="19050">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618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9320" y="619125"/>
            <a:ext cx="10515600" cy="1325563"/>
          </a:xfrm>
        </p:spPr>
        <p:txBody>
          <a:bodyPr>
            <a:normAutofit fontScale="90000"/>
          </a:bodyPr>
          <a:lstStyle/>
          <a:p>
            <a:pPr algn="ctr"/>
            <a:r>
              <a:rPr lang="en-US" dirty="0"/>
              <a:t>From a pool of 100,000 only 2-35 sequences were selected common through all the 3 approaches</a:t>
            </a:r>
            <a:br>
              <a:rPr lang="en-US" dirty="0"/>
            </a:br>
            <a:endParaRPr lang="en-US" dirty="0"/>
          </a:p>
        </p:txBody>
      </p:sp>
      <p:sp>
        <p:nvSpPr>
          <p:cNvPr id="5" name="TextBox 4"/>
          <p:cNvSpPr txBox="1"/>
          <p:nvPr/>
        </p:nvSpPr>
        <p:spPr>
          <a:xfrm>
            <a:off x="633365" y="5150585"/>
            <a:ext cx="10925270" cy="923330"/>
          </a:xfrm>
          <a:prstGeom prst="rect">
            <a:avLst/>
          </a:prstGeom>
          <a:noFill/>
        </p:spPr>
        <p:txBody>
          <a:bodyPr wrap="square" rtlCol="0">
            <a:spAutoFit/>
          </a:bodyPr>
          <a:lstStyle/>
          <a:p>
            <a:pPr marL="342900" indent="-342900" algn="just">
              <a:buAutoNum type="arabicPeriod"/>
            </a:pPr>
            <a:r>
              <a:rPr lang="en-US" dirty="0"/>
              <a:t>The resistance status of the selected sequences should be identified.</a:t>
            </a:r>
          </a:p>
          <a:p>
            <a:pPr marL="342900" indent="-342900" algn="just">
              <a:buAutoNum type="arabicPeriod"/>
            </a:pPr>
            <a:r>
              <a:rPr lang="en-US" dirty="0"/>
              <a:t>Minimum number of sequences selected for inhibitors, NFV, SQV or LPV would be some of the ideal candidates for testing in laboratory.  </a:t>
            </a:r>
          </a:p>
        </p:txBody>
      </p:sp>
      <p:graphicFrame>
        <p:nvGraphicFramePr>
          <p:cNvPr id="7" name="Table 6"/>
          <p:cNvGraphicFramePr>
            <a:graphicFrameLocks noGrp="1"/>
          </p:cNvGraphicFramePr>
          <p:nvPr>
            <p:extLst>
              <p:ext uri="{D42A27DB-BD31-4B8C-83A1-F6EECF244321}">
                <p14:modId xmlns:p14="http://schemas.microsoft.com/office/powerpoint/2010/main" val="555814726"/>
              </p:ext>
            </p:extLst>
          </p:nvPr>
        </p:nvGraphicFramePr>
        <p:xfrm>
          <a:off x="799371" y="1877198"/>
          <a:ext cx="10772872" cy="2641599"/>
        </p:xfrm>
        <a:graphic>
          <a:graphicData uri="http://schemas.openxmlformats.org/drawingml/2006/table">
            <a:tbl>
              <a:tblPr firstRow="1" firstCol="1" bandRow="1">
                <a:tableStyleId>{9D7B26C5-4107-4FEC-AEDC-1716B250A1EF}</a:tableStyleId>
              </a:tblPr>
              <a:tblGrid>
                <a:gridCol w="1195960">
                  <a:extLst>
                    <a:ext uri="{9D8B030D-6E8A-4147-A177-3AD203B41FA5}">
                      <a16:colId xmlns:a16="http://schemas.microsoft.com/office/drawing/2014/main" val="4076140076"/>
                    </a:ext>
                  </a:extLst>
                </a:gridCol>
                <a:gridCol w="1197114">
                  <a:extLst>
                    <a:ext uri="{9D8B030D-6E8A-4147-A177-3AD203B41FA5}">
                      <a16:colId xmlns:a16="http://schemas.microsoft.com/office/drawing/2014/main" val="404991718"/>
                    </a:ext>
                  </a:extLst>
                </a:gridCol>
                <a:gridCol w="1197114">
                  <a:extLst>
                    <a:ext uri="{9D8B030D-6E8A-4147-A177-3AD203B41FA5}">
                      <a16:colId xmlns:a16="http://schemas.microsoft.com/office/drawing/2014/main" val="3645593111"/>
                    </a:ext>
                  </a:extLst>
                </a:gridCol>
                <a:gridCol w="1197114">
                  <a:extLst>
                    <a:ext uri="{9D8B030D-6E8A-4147-A177-3AD203B41FA5}">
                      <a16:colId xmlns:a16="http://schemas.microsoft.com/office/drawing/2014/main" val="824676265"/>
                    </a:ext>
                  </a:extLst>
                </a:gridCol>
                <a:gridCol w="1197114">
                  <a:extLst>
                    <a:ext uri="{9D8B030D-6E8A-4147-A177-3AD203B41FA5}">
                      <a16:colId xmlns:a16="http://schemas.microsoft.com/office/drawing/2014/main" val="2797529326"/>
                    </a:ext>
                  </a:extLst>
                </a:gridCol>
                <a:gridCol w="1197114">
                  <a:extLst>
                    <a:ext uri="{9D8B030D-6E8A-4147-A177-3AD203B41FA5}">
                      <a16:colId xmlns:a16="http://schemas.microsoft.com/office/drawing/2014/main" val="1204239540"/>
                    </a:ext>
                  </a:extLst>
                </a:gridCol>
                <a:gridCol w="1197114">
                  <a:extLst>
                    <a:ext uri="{9D8B030D-6E8A-4147-A177-3AD203B41FA5}">
                      <a16:colId xmlns:a16="http://schemas.microsoft.com/office/drawing/2014/main" val="4013432540"/>
                    </a:ext>
                  </a:extLst>
                </a:gridCol>
                <a:gridCol w="1197114">
                  <a:extLst>
                    <a:ext uri="{9D8B030D-6E8A-4147-A177-3AD203B41FA5}">
                      <a16:colId xmlns:a16="http://schemas.microsoft.com/office/drawing/2014/main" val="309297357"/>
                    </a:ext>
                  </a:extLst>
                </a:gridCol>
                <a:gridCol w="1197114">
                  <a:extLst>
                    <a:ext uri="{9D8B030D-6E8A-4147-A177-3AD203B41FA5}">
                      <a16:colId xmlns:a16="http://schemas.microsoft.com/office/drawing/2014/main" val="1470683263"/>
                    </a:ext>
                  </a:extLst>
                </a:gridCol>
              </a:tblGrid>
              <a:tr h="525334">
                <a:tc>
                  <a:txBody>
                    <a:bodyPr/>
                    <a:lstStyle/>
                    <a:p>
                      <a:pPr marL="0" marR="0" indent="0">
                        <a:lnSpc>
                          <a:spcPct val="200000"/>
                        </a:lnSpc>
                        <a:spcBef>
                          <a:spcPts val="0"/>
                        </a:spcBef>
                        <a:spcAft>
                          <a:spcPts val="0"/>
                        </a:spcAft>
                      </a:pPr>
                      <a:r>
                        <a:rPr lang="en-US" sz="1800">
                          <a:effectLst/>
                        </a:rPr>
                        <a:t>Category</a:t>
                      </a:r>
                      <a:endParaRPr lang="en-US" sz="180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a:effectLst/>
                        </a:rPr>
                        <a:t>ATV</a:t>
                      </a:r>
                      <a:endParaRPr lang="en-US" sz="180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a:effectLst/>
                        </a:rPr>
                        <a:t>DRV</a:t>
                      </a:r>
                      <a:endParaRPr lang="en-US" sz="180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a:effectLst/>
                        </a:rPr>
                        <a:t>FPV</a:t>
                      </a:r>
                      <a:endParaRPr lang="en-US" sz="180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a:effectLst/>
                        </a:rPr>
                        <a:t>IDV</a:t>
                      </a:r>
                      <a:endParaRPr lang="en-US" sz="180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a:effectLst/>
                        </a:rPr>
                        <a:t>LPV</a:t>
                      </a:r>
                      <a:endParaRPr lang="en-US" sz="180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a:effectLst/>
                        </a:rPr>
                        <a:t>NFV</a:t>
                      </a:r>
                      <a:endParaRPr lang="en-US" sz="180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a:effectLst/>
                        </a:rPr>
                        <a:t>SQV</a:t>
                      </a:r>
                      <a:endParaRPr lang="en-US" sz="180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dirty="0">
                          <a:effectLst/>
                        </a:rPr>
                        <a:t>TPV</a:t>
                      </a: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1360737"/>
                  </a:ext>
                </a:extLst>
              </a:tr>
              <a:tr h="2101335">
                <a:tc>
                  <a:txBody>
                    <a:bodyPr/>
                    <a:lstStyle/>
                    <a:p>
                      <a:pPr marL="0" marR="0" indent="0">
                        <a:lnSpc>
                          <a:spcPct val="200000"/>
                        </a:lnSpc>
                        <a:spcBef>
                          <a:spcPts val="0"/>
                        </a:spcBef>
                        <a:spcAft>
                          <a:spcPts val="0"/>
                        </a:spcAft>
                      </a:pPr>
                      <a:r>
                        <a:rPr lang="en-US" sz="1800" dirty="0">
                          <a:effectLst/>
                        </a:rPr>
                        <a:t>H, D and K</a:t>
                      </a: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dirty="0">
                          <a:effectLst/>
                        </a:rPr>
                        <a:t>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a:effectLst/>
                        </a:rPr>
                        <a:t>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a:effectLst/>
                        </a:rPr>
                        <a:t>20 (66)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a:effectLst/>
                        </a:rPr>
                        <a:t>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dirty="0">
                          <a:effectLst/>
                        </a:rPr>
                        <a:t>35 (61) , </a:t>
                      </a:r>
                    </a:p>
                    <a:p>
                      <a:pPr marL="0" marR="0" indent="0">
                        <a:lnSpc>
                          <a:spcPct val="200000"/>
                        </a:lnSpc>
                        <a:spcBef>
                          <a:spcPts val="0"/>
                        </a:spcBef>
                        <a:spcAft>
                          <a:spcPts val="0"/>
                        </a:spcAft>
                      </a:pPr>
                      <a:r>
                        <a:rPr lang="en-US" sz="1800" dirty="0">
                          <a:effectLst/>
                        </a:rPr>
                        <a:t>2 (31)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a:effectLst/>
                        </a:rPr>
                        <a:t>2 (12)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dirty="0">
                          <a:effectLst/>
                        </a:rPr>
                        <a:t>5 (58), </a:t>
                      </a:r>
                    </a:p>
                    <a:p>
                      <a:pPr marL="0" marR="0" indent="0">
                        <a:lnSpc>
                          <a:spcPct val="200000"/>
                        </a:lnSpc>
                        <a:spcBef>
                          <a:spcPts val="0"/>
                        </a:spcBef>
                        <a:spcAft>
                          <a:spcPts val="0"/>
                        </a:spcAft>
                      </a:pPr>
                      <a:r>
                        <a:rPr lang="en-US" sz="1800" dirty="0">
                          <a:effectLst/>
                        </a:rPr>
                        <a:t>6 (63), </a:t>
                      </a:r>
                    </a:p>
                    <a:p>
                      <a:pPr marL="0" marR="0" indent="0">
                        <a:lnSpc>
                          <a:spcPct val="200000"/>
                        </a:lnSpc>
                        <a:spcBef>
                          <a:spcPts val="0"/>
                        </a:spcBef>
                        <a:spcAft>
                          <a:spcPts val="0"/>
                        </a:spcAft>
                      </a:pPr>
                      <a:r>
                        <a:rPr lang="en-US" sz="1800" dirty="0">
                          <a:effectLst/>
                        </a:rPr>
                        <a:t>3 (73), </a:t>
                      </a:r>
                    </a:p>
                    <a:p>
                      <a:pPr marL="0" marR="0" indent="0">
                        <a:lnSpc>
                          <a:spcPct val="200000"/>
                        </a:lnSpc>
                        <a:spcBef>
                          <a:spcPts val="0"/>
                        </a:spcBef>
                        <a:spcAft>
                          <a:spcPts val="0"/>
                        </a:spcAft>
                      </a:pPr>
                      <a:r>
                        <a:rPr lang="en-US" sz="1800" dirty="0">
                          <a:effectLst/>
                        </a:rPr>
                        <a:t>21 (85)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dirty="0">
                          <a:effectLst/>
                        </a:rPr>
                        <a:t>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164150"/>
                  </a:ext>
                </a:extLst>
              </a:tr>
            </a:tbl>
          </a:graphicData>
        </a:graphic>
      </p:graphicFrame>
      <p:sp>
        <p:nvSpPr>
          <p:cNvPr id="8" name="TextBox 7"/>
          <p:cNvSpPr txBox="1"/>
          <p:nvPr/>
        </p:nvSpPr>
        <p:spPr>
          <a:xfrm>
            <a:off x="704485" y="4518797"/>
            <a:ext cx="10925270" cy="369332"/>
          </a:xfrm>
          <a:prstGeom prst="rect">
            <a:avLst/>
          </a:prstGeom>
          <a:noFill/>
        </p:spPr>
        <p:txBody>
          <a:bodyPr wrap="square" rtlCol="0">
            <a:spAutoFit/>
          </a:bodyPr>
          <a:lstStyle/>
          <a:p>
            <a:pPr algn="just"/>
            <a:r>
              <a:rPr lang="en-US" dirty="0"/>
              <a:t>Numbers in parenthesis are the cluster from which they were selected.</a:t>
            </a:r>
          </a:p>
        </p:txBody>
      </p:sp>
    </p:spTree>
    <p:extLst>
      <p:ext uri="{BB962C8B-B14F-4D97-AF65-F5344CB8AC3E}">
        <p14:creationId xmlns:p14="http://schemas.microsoft.com/office/powerpoint/2010/main" val="1150640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185BA-E290-F58E-8DAB-1D28BB727440}"/>
              </a:ext>
            </a:extLst>
          </p:cNvPr>
          <p:cNvSpPr>
            <a:spLocks noGrp="1"/>
          </p:cNvSpPr>
          <p:nvPr>
            <p:ph type="title"/>
          </p:nvPr>
        </p:nvSpPr>
        <p:spPr>
          <a:xfrm>
            <a:off x="1676400" y="-71252"/>
            <a:ext cx="10515600" cy="1325563"/>
          </a:xfrm>
        </p:spPr>
        <p:txBody>
          <a:bodyPr/>
          <a:lstStyle/>
          <a:p>
            <a:r>
              <a:rPr lang="en-US" dirty="0"/>
              <a:t>Validation of selected mutations</a:t>
            </a:r>
          </a:p>
        </p:txBody>
      </p:sp>
      <p:sp>
        <p:nvSpPr>
          <p:cNvPr id="3" name="Content Placeholder 2">
            <a:extLst>
              <a:ext uri="{FF2B5EF4-FFF2-40B4-BE49-F238E27FC236}">
                <a16:creationId xmlns:a16="http://schemas.microsoft.com/office/drawing/2014/main" id="{C76207EC-BFD6-DE45-E403-03B83E1A5248}"/>
              </a:ext>
            </a:extLst>
          </p:cNvPr>
          <p:cNvSpPr>
            <a:spLocks noGrp="1"/>
          </p:cNvSpPr>
          <p:nvPr>
            <p:ph idx="1"/>
          </p:nvPr>
        </p:nvSpPr>
        <p:spPr>
          <a:xfrm>
            <a:off x="161307" y="1253331"/>
            <a:ext cx="8889028" cy="4351338"/>
          </a:xfrm>
        </p:spPr>
        <p:txBody>
          <a:bodyPr>
            <a:normAutofit fontScale="70000" lnSpcReduction="20000"/>
          </a:bodyPr>
          <a:lstStyle/>
          <a:p>
            <a:r>
              <a:rPr lang="en-US" b="0" i="0" dirty="0">
                <a:solidFill>
                  <a:srgbClr val="333333"/>
                </a:solidFill>
                <a:effectLst/>
                <a:latin typeface="Helvetica Neue" panose="02000503000000020004" pitchFamily="2" charset="0"/>
              </a:rPr>
              <a:t>6OTG: HIV-1 protease triple mutants V32I, I47V, V82I with GRL-011-11A (a methylamine bis-Tetrahydrofuran P2-Ligand, sulfonamide isostere derivate): </a:t>
            </a:r>
            <a:r>
              <a:rPr lang="en-US" b="0" i="0" dirty="0">
                <a:solidFill>
                  <a:srgbClr val="333333"/>
                </a:solidFill>
                <a:effectLst/>
                <a:latin typeface="Helvetica Neue" panose="02000503000000020004" pitchFamily="2" charset="0"/>
                <a:hlinkClick r:id="rId2"/>
              </a:rPr>
              <a:t>https://www.rcsb.org/structure/6OTG</a:t>
            </a:r>
            <a:r>
              <a:rPr lang="en-US" b="0" i="0" dirty="0">
                <a:solidFill>
                  <a:srgbClr val="333333"/>
                </a:solidFill>
                <a:effectLst/>
                <a:latin typeface="Helvetica Neue" panose="02000503000000020004" pitchFamily="2" charset="0"/>
              </a:rPr>
              <a:t> </a:t>
            </a:r>
          </a:p>
          <a:p>
            <a:r>
              <a:rPr lang="en-US" b="0" i="0" dirty="0">
                <a:solidFill>
                  <a:srgbClr val="333333"/>
                </a:solidFill>
                <a:effectLst/>
                <a:latin typeface="Helvetica Neue" panose="02000503000000020004" pitchFamily="2" charset="0"/>
              </a:rPr>
              <a:t>This study examines the effects of four investigational inhibitors against HIV-1 protease with drug resistant mutations of V32I, I47V and V82I (PR </a:t>
            </a:r>
            <a:r>
              <a:rPr lang="en-US" b="0" i="0" baseline="-25000" dirty="0">
                <a:solidFill>
                  <a:srgbClr val="333333"/>
                </a:solidFill>
                <a:effectLst/>
                <a:latin typeface="Helvetica Neue" panose="02000503000000020004" pitchFamily="2" charset="0"/>
              </a:rPr>
              <a:t>Tri </a:t>
            </a:r>
            <a:r>
              <a:rPr lang="en-US" b="0" i="0" dirty="0">
                <a:solidFill>
                  <a:srgbClr val="333333"/>
                </a:solidFill>
                <a:effectLst/>
                <a:latin typeface="Helvetica Neue" panose="02000503000000020004" pitchFamily="2" charset="0"/>
              </a:rPr>
              <a:t>) that model the inhibitor-binding site of HIV-2 protease. </a:t>
            </a:r>
          </a:p>
          <a:p>
            <a:endParaRPr lang="en-US" dirty="0">
              <a:solidFill>
                <a:srgbClr val="333333"/>
              </a:solidFill>
              <a:latin typeface="Helvetica Neue" panose="02000503000000020004" pitchFamily="2" charset="0"/>
            </a:endParaRPr>
          </a:p>
          <a:p>
            <a:endParaRPr lang="en-US" b="0" i="0" dirty="0">
              <a:solidFill>
                <a:srgbClr val="333333"/>
              </a:solidFill>
              <a:effectLst/>
              <a:latin typeface="Helvetica Neue" panose="02000503000000020004" pitchFamily="2" charset="0"/>
            </a:endParaRPr>
          </a:p>
          <a:p>
            <a:r>
              <a:rPr lang="en-US" b="0" i="0" dirty="0">
                <a:solidFill>
                  <a:srgbClr val="333333"/>
                </a:solidFill>
                <a:effectLst/>
                <a:latin typeface="Helvetica Neue" panose="02000503000000020004" pitchFamily="2" charset="0"/>
              </a:rPr>
              <a:t>These inhibitors contain diverse chemical modifications on the darunavir scaffold and form new interactions with wild type protease, however, the measured inhibition constants for PR </a:t>
            </a:r>
            <a:r>
              <a:rPr lang="en-US" b="0" i="0" baseline="-25000" dirty="0">
                <a:solidFill>
                  <a:srgbClr val="333333"/>
                </a:solidFill>
                <a:effectLst/>
                <a:latin typeface="Helvetica Neue" panose="02000503000000020004" pitchFamily="2" charset="0"/>
              </a:rPr>
              <a:t>Tri </a:t>
            </a:r>
            <a:r>
              <a:rPr lang="en-US" b="0" i="0" dirty="0">
                <a:solidFill>
                  <a:srgbClr val="333333"/>
                </a:solidFill>
                <a:effectLst/>
                <a:latin typeface="Helvetica Neue" panose="02000503000000020004" pitchFamily="2" charset="0"/>
              </a:rPr>
              <a:t>mutant range from 17 to 40 </a:t>
            </a:r>
            <a:r>
              <a:rPr lang="en-US" b="0" i="0" dirty="0" err="1">
                <a:solidFill>
                  <a:srgbClr val="333333"/>
                </a:solidFill>
                <a:effectLst/>
                <a:latin typeface="Helvetica Neue" panose="02000503000000020004" pitchFamily="2" charset="0"/>
              </a:rPr>
              <a:t>nM</a:t>
            </a:r>
            <a:r>
              <a:rPr lang="en-US" b="0" i="0" dirty="0">
                <a:solidFill>
                  <a:srgbClr val="333333"/>
                </a:solidFill>
                <a:effectLst/>
                <a:latin typeface="Helvetica Neue" panose="02000503000000020004" pitchFamily="2" charset="0"/>
              </a:rPr>
              <a:t> or significantly worse than picomolar values reported for wild type enzyme. The X-ray crystal structure of PR </a:t>
            </a:r>
            <a:r>
              <a:rPr lang="en-US" b="0" i="0" baseline="-25000" dirty="0">
                <a:solidFill>
                  <a:srgbClr val="333333"/>
                </a:solidFill>
                <a:effectLst/>
                <a:latin typeface="Helvetica Neue" panose="02000503000000020004" pitchFamily="2" charset="0"/>
              </a:rPr>
              <a:t>Tri </a:t>
            </a:r>
            <a:r>
              <a:rPr lang="en-US" b="0" i="0" dirty="0">
                <a:solidFill>
                  <a:srgbClr val="333333"/>
                </a:solidFill>
                <a:effectLst/>
                <a:latin typeface="Helvetica Neue" panose="02000503000000020004" pitchFamily="2" charset="0"/>
              </a:rPr>
              <a:t>mutant in complex with inhibitor 1 at 1.5 </a:t>
            </a:r>
            <a:r>
              <a:rPr lang="en-US" b="0" i="0" dirty="0" err="1">
                <a:solidFill>
                  <a:srgbClr val="333333"/>
                </a:solidFill>
                <a:effectLst/>
                <a:latin typeface="Helvetica Neue" panose="02000503000000020004" pitchFamily="2" charset="0"/>
              </a:rPr>
              <a:t>Å</a:t>
            </a:r>
            <a:r>
              <a:rPr lang="en-US" b="0" i="0" dirty="0">
                <a:solidFill>
                  <a:srgbClr val="333333"/>
                </a:solidFill>
                <a:effectLst/>
                <a:latin typeface="Helvetica Neue" panose="02000503000000020004" pitchFamily="2" charset="0"/>
              </a:rPr>
              <a:t> resolution shows that the basic amine at P2 of inhibitor together with mutation V82I induces two alternate conformations for the side chain of Arg8 with new interactions with inhibitor and Leu10. Hence, inhibition is influenced by small coordinated changes in hydrophobic interactions.</a:t>
            </a:r>
            <a:endParaRPr lang="en-US" dirty="0"/>
          </a:p>
        </p:txBody>
      </p:sp>
      <p:pic>
        <p:nvPicPr>
          <p:cNvPr id="5" name="Picture 4" descr="A screenshot of a computer&#10;&#10;Description automatically generated">
            <a:extLst>
              <a:ext uri="{FF2B5EF4-FFF2-40B4-BE49-F238E27FC236}">
                <a16:creationId xmlns:a16="http://schemas.microsoft.com/office/drawing/2014/main" id="{E11F92D9-AB0B-89C8-0516-ACF3939D4D5E}"/>
              </a:ext>
            </a:extLst>
          </p:cNvPr>
          <p:cNvPicPr>
            <a:picLocks noChangeAspect="1"/>
          </p:cNvPicPr>
          <p:nvPr/>
        </p:nvPicPr>
        <p:blipFill>
          <a:blip r:embed="rId3"/>
          <a:stretch>
            <a:fillRect/>
          </a:stretch>
        </p:blipFill>
        <p:spPr>
          <a:xfrm>
            <a:off x="9127524" y="1253331"/>
            <a:ext cx="2987286" cy="1779039"/>
          </a:xfrm>
          <a:prstGeom prst="rect">
            <a:avLst/>
          </a:prstGeom>
        </p:spPr>
      </p:pic>
      <p:pic>
        <p:nvPicPr>
          <p:cNvPr id="6" name="Picture 5" descr="A green and red ribbon&#10;&#10;Description automatically generated with medium confidence">
            <a:extLst>
              <a:ext uri="{FF2B5EF4-FFF2-40B4-BE49-F238E27FC236}">
                <a16:creationId xmlns:a16="http://schemas.microsoft.com/office/drawing/2014/main" id="{8DC46916-A2BC-F4A6-E52E-57B0F2E251A8}"/>
              </a:ext>
            </a:extLst>
          </p:cNvPr>
          <p:cNvPicPr>
            <a:picLocks noChangeAspect="1"/>
          </p:cNvPicPr>
          <p:nvPr/>
        </p:nvPicPr>
        <p:blipFill>
          <a:blip r:embed="rId4"/>
          <a:stretch>
            <a:fillRect/>
          </a:stretch>
        </p:blipFill>
        <p:spPr>
          <a:xfrm>
            <a:off x="9147728" y="3516412"/>
            <a:ext cx="3044272" cy="1927596"/>
          </a:xfrm>
          <a:prstGeom prst="rect">
            <a:avLst/>
          </a:prstGeom>
        </p:spPr>
      </p:pic>
    </p:spTree>
    <p:extLst>
      <p:ext uri="{BB962C8B-B14F-4D97-AF65-F5344CB8AC3E}">
        <p14:creationId xmlns:p14="http://schemas.microsoft.com/office/powerpoint/2010/main" val="3642700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Sequence Analysis: Microarray</a:t>
            </a:r>
          </a:p>
        </p:txBody>
      </p:sp>
      <p:sp>
        <p:nvSpPr>
          <p:cNvPr id="3" name="Content Placeholder 2"/>
          <p:cNvSpPr>
            <a:spLocks noGrp="1"/>
          </p:cNvSpPr>
          <p:nvPr>
            <p:ph idx="1"/>
          </p:nvPr>
        </p:nvSpPr>
        <p:spPr>
          <a:xfrm>
            <a:off x="838200" y="2242185"/>
            <a:ext cx="10515600" cy="4351338"/>
          </a:xfrm>
        </p:spPr>
        <p:txBody>
          <a:bodyPr/>
          <a:lstStyle/>
          <a:p>
            <a:pPr algn="just"/>
            <a:r>
              <a:rPr lang="en-US" dirty="0"/>
              <a:t>KIFCI, a novel putative prognostic biomarker for ovarian adenocarcinomas.</a:t>
            </a:r>
          </a:p>
        </p:txBody>
      </p:sp>
      <p:sp>
        <p:nvSpPr>
          <p:cNvPr id="4" name="TextBox 3"/>
          <p:cNvSpPr txBox="1"/>
          <p:nvPr/>
        </p:nvSpPr>
        <p:spPr>
          <a:xfrm>
            <a:off x="123127" y="4938990"/>
            <a:ext cx="11642153" cy="1754326"/>
          </a:xfrm>
          <a:prstGeom prst="rect">
            <a:avLst/>
          </a:prstGeom>
          <a:noFill/>
        </p:spPr>
        <p:txBody>
          <a:bodyPr wrap="square" rtlCol="0">
            <a:spAutoFit/>
          </a:bodyPr>
          <a:lstStyle/>
          <a:p>
            <a:pPr algn="just"/>
            <a:r>
              <a:rPr lang="en-US" dirty="0"/>
              <a:t>3. KIFCI, a novel putative prognostic biomarker for ovarian adenocarcinomas: delineating protein interaction networks and signaling circuitries, </a:t>
            </a:r>
            <a:r>
              <a:rPr lang="en-US" b="1" i="1" dirty="0" err="1"/>
              <a:t>Shrikant</a:t>
            </a:r>
            <a:r>
              <a:rPr lang="en-US" b="1" i="1" dirty="0"/>
              <a:t> </a:t>
            </a:r>
            <a:r>
              <a:rPr lang="en-US" b="1" i="1" dirty="0" err="1"/>
              <a:t>Pawar</a:t>
            </a:r>
            <a:r>
              <a:rPr lang="en-US" dirty="0"/>
              <a:t>, </a:t>
            </a:r>
            <a:r>
              <a:rPr lang="en-US" dirty="0" err="1"/>
              <a:t>Shashikiran</a:t>
            </a:r>
            <a:r>
              <a:rPr lang="en-US" dirty="0"/>
              <a:t> </a:t>
            </a:r>
            <a:r>
              <a:rPr lang="en-US" dirty="0" err="1"/>
              <a:t>Donthamsetty</a:t>
            </a:r>
            <a:r>
              <a:rPr lang="en-US" dirty="0"/>
              <a:t>, </a:t>
            </a:r>
            <a:r>
              <a:rPr lang="en-US" dirty="0" err="1"/>
              <a:t>Vaishali</a:t>
            </a:r>
            <a:r>
              <a:rPr lang="en-US" dirty="0"/>
              <a:t> </a:t>
            </a:r>
            <a:r>
              <a:rPr lang="en-US" dirty="0" err="1"/>
              <a:t>Pannu</a:t>
            </a:r>
            <a:r>
              <a:rPr lang="en-US" dirty="0"/>
              <a:t>, </a:t>
            </a:r>
            <a:r>
              <a:rPr lang="en-US" dirty="0" err="1"/>
              <a:t>Padmashree</a:t>
            </a:r>
            <a:r>
              <a:rPr lang="en-US" dirty="0"/>
              <a:t> </a:t>
            </a:r>
            <a:r>
              <a:rPr lang="en-US" dirty="0" err="1"/>
              <a:t>Rida</a:t>
            </a:r>
            <a:r>
              <a:rPr lang="en-US" dirty="0"/>
              <a:t>, Angela Ogden, Nathan Bowen, Remus </a:t>
            </a:r>
            <a:r>
              <a:rPr lang="en-US" dirty="0" err="1"/>
              <a:t>Osan</a:t>
            </a:r>
            <a:r>
              <a:rPr lang="en-US" dirty="0"/>
              <a:t>, </a:t>
            </a:r>
            <a:r>
              <a:rPr lang="en-US" dirty="0" err="1"/>
              <a:t>Guilherme</a:t>
            </a:r>
            <a:r>
              <a:rPr lang="en-US" dirty="0"/>
              <a:t> </a:t>
            </a:r>
            <a:r>
              <a:rPr lang="en-US" dirty="0" err="1"/>
              <a:t>Cantuaria</a:t>
            </a:r>
            <a:r>
              <a:rPr lang="en-US" dirty="0"/>
              <a:t>, and </a:t>
            </a:r>
            <a:r>
              <a:rPr lang="en-US" dirty="0" err="1"/>
              <a:t>Ritu</a:t>
            </a:r>
            <a:r>
              <a:rPr lang="en-US" dirty="0"/>
              <a:t> </a:t>
            </a:r>
            <a:r>
              <a:rPr lang="en-US" dirty="0" err="1"/>
              <a:t>Aneja</a:t>
            </a:r>
            <a:r>
              <a:rPr lang="en-US" dirty="0"/>
              <a:t>, </a:t>
            </a:r>
            <a:r>
              <a:rPr lang="en-US" b="1" i="1" dirty="0"/>
              <a:t>BMC: Journal of Ovarian Research </a:t>
            </a:r>
          </a:p>
          <a:p>
            <a:pPr algn="just"/>
            <a:r>
              <a:rPr lang="en-US" dirty="0"/>
              <a:t>4. A centrosome clustering protein, KIFC1, predicts aggressive disease course in serous ovarian adenocarcinomas, </a:t>
            </a:r>
            <a:r>
              <a:rPr lang="en-US" dirty="0" err="1"/>
              <a:t>Karuna</a:t>
            </a:r>
            <a:r>
              <a:rPr lang="en-US" dirty="0"/>
              <a:t> Mittal, Da </a:t>
            </a:r>
            <a:r>
              <a:rPr lang="en-US" dirty="0" err="1"/>
              <a:t>Hoon</a:t>
            </a:r>
            <a:r>
              <a:rPr lang="en-US" dirty="0"/>
              <a:t> Choi, Sergey </a:t>
            </a:r>
            <a:r>
              <a:rPr lang="en-US" dirty="0" err="1"/>
              <a:t>Klimov</a:t>
            </a:r>
            <a:r>
              <a:rPr lang="en-US" dirty="0"/>
              <a:t>, </a:t>
            </a:r>
            <a:r>
              <a:rPr lang="en-US" b="1" i="1" dirty="0" err="1"/>
              <a:t>Shrikant</a:t>
            </a:r>
            <a:r>
              <a:rPr lang="en-US" b="1" i="1" dirty="0"/>
              <a:t> </a:t>
            </a:r>
            <a:r>
              <a:rPr lang="en-US" b="1" i="1" dirty="0" err="1"/>
              <a:t>Pawar</a:t>
            </a:r>
            <a:r>
              <a:rPr lang="en-US" dirty="0"/>
              <a:t>, </a:t>
            </a:r>
            <a:r>
              <a:rPr lang="en-US" dirty="0" err="1"/>
              <a:t>Ramneet</a:t>
            </a:r>
            <a:r>
              <a:rPr lang="en-US" dirty="0"/>
              <a:t> Kaur, </a:t>
            </a:r>
            <a:r>
              <a:rPr lang="en-US" dirty="0" err="1"/>
              <a:t>Anirban</a:t>
            </a:r>
            <a:r>
              <a:rPr lang="en-US" dirty="0"/>
              <a:t> K. </a:t>
            </a:r>
            <a:r>
              <a:rPr lang="en-US" dirty="0" err="1"/>
              <a:t>Mitra</a:t>
            </a:r>
            <a:r>
              <a:rPr lang="en-US" dirty="0"/>
              <a:t>, </a:t>
            </a:r>
            <a:r>
              <a:rPr lang="en-US" dirty="0" err="1"/>
              <a:t>Meenakshi</a:t>
            </a:r>
            <a:r>
              <a:rPr lang="en-US" dirty="0"/>
              <a:t> V. Gupta, Ralph </a:t>
            </a:r>
            <a:r>
              <a:rPr lang="en-US" dirty="0" err="1"/>
              <a:t>Sams</a:t>
            </a:r>
            <a:r>
              <a:rPr lang="en-US" dirty="0"/>
              <a:t>, </a:t>
            </a:r>
            <a:r>
              <a:rPr lang="en-US" dirty="0" err="1"/>
              <a:t>Guilherme</a:t>
            </a:r>
            <a:r>
              <a:rPr lang="en-US" dirty="0"/>
              <a:t> </a:t>
            </a:r>
            <a:r>
              <a:rPr lang="en-US" dirty="0" err="1"/>
              <a:t>Cantuaria</a:t>
            </a:r>
            <a:r>
              <a:rPr lang="en-US" dirty="0"/>
              <a:t>, </a:t>
            </a:r>
            <a:r>
              <a:rPr lang="en-US" dirty="0" err="1"/>
              <a:t>Padmashree</a:t>
            </a:r>
            <a:r>
              <a:rPr lang="en-US" dirty="0"/>
              <a:t> C. G. </a:t>
            </a:r>
            <a:r>
              <a:rPr lang="en-US" dirty="0" err="1"/>
              <a:t>Rida</a:t>
            </a:r>
            <a:r>
              <a:rPr lang="en-US" dirty="0"/>
              <a:t>, </a:t>
            </a:r>
            <a:r>
              <a:rPr lang="en-US" dirty="0" err="1"/>
              <a:t>Ritu</a:t>
            </a:r>
            <a:r>
              <a:rPr lang="en-US" dirty="0"/>
              <a:t> </a:t>
            </a:r>
            <a:r>
              <a:rPr lang="en-US" dirty="0" err="1"/>
              <a:t>Aneja</a:t>
            </a:r>
            <a:r>
              <a:rPr lang="en-US" dirty="0"/>
              <a:t>, </a:t>
            </a:r>
            <a:r>
              <a:rPr lang="en-US" b="1" i="1" dirty="0"/>
              <a:t>BMC: Journal of Ovarian Research</a:t>
            </a:r>
          </a:p>
        </p:txBody>
      </p:sp>
    </p:spTree>
    <p:extLst>
      <p:ext uri="{BB962C8B-B14F-4D97-AF65-F5344CB8AC3E}">
        <p14:creationId xmlns:p14="http://schemas.microsoft.com/office/powerpoint/2010/main" val="2433922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BAA51-87CE-16F0-7A25-6271FD5E271F}"/>
              </a:ext>
            </a:extLst>
          </p:cNvPr>
          <p:cNvSpPr>
            <a:spLocks noGrp="1"/>
          </p:cNvSpPr>
          <p:nvPr>
            <p:ph type="title"/>
          </p:nvPr>
        </p:nvSpPr>
        <p:spPr/>
        <p:txBody>
          <a:bodyPr/>
          <a:lstStyle/>
          <a:p>
            <a:r>
              <a:rPr lang="en-US" dirty="0"/>
              <a:t>Microarray technology</a:t>
            </a:r>
          </a:p>
        </p:txBody>
      </p:sp>
      <p:sp>
        <p:nvSpPr>
          <p:cNvPr id="3" name="Content Placeholder 2">
            <a:extLst>
              <a:ext uri="{FF2B5EF4-FFF2-40B4-BE49-F238E27FC236}">
                <a16:creationId xmlns:a16="http://schemas.microsoft.com/office/drawing/2014/main" id="{09785707-A471-BA95-885B-0B6E671FE590}"/>
              </a:ext>
            </a:extLst>
          </p:cNvPr>
          <p:cNvSpPr>
            <a:spLocks noGrp="1"/>
          </p:cNvSpPr>
          <p:nvPr>
            <p:ph idx="1"/>
          </p:nvPr>
        </p:nvSpPr>
        <p:spPr/>
        <p:txBody>
          <a:bodyPr/>
          <a:lstStyle/>
          <a:p>
            <a:endParaRPr lang="en-US"/>
          </a:p>
        </p:txBody>
      </p:sp>
      <p:pic>
        <p:nvPicPr>
          <p:cNvPr id="2050" name="Picture 2" descr="DNA Microarray: Principle, Types and steps involved in cDNA microarrays -  Online Biology Notes">
            <a:extLst>
              <a:ext uri="{FF2B5EF4-FFF2-40B4-BE49-F238E27FC236}">
                <a16:creationId xmlns:a16="http://schemas.microsoft.com/office/drawing/2014/main" id="{FEC4D0CE-52DB-59B8-186A-7B870D1AE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150" y="2045798"/>
            <a:ext cx="8728501" cy="458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786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mage result for grady hosp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7797"/>
            <a:ext cx="1310640" cy="13106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9480" y="9525"/>
            <a:ext cx="10515600" cy="1325563"/>
          </a:xfrm>
        </p:spPr>
        <p:txBody>
          <a:bodyPr>
            <a:normAutofit/>
          </a:bodyPr>
          <a:lstStyle/>
          <a:p>
            <a:pPr algn="ctr"/>
            <a:r>
              <a:rPr lang="en-US" sz="3600" b="1" dirty="0"/>
              <a:t>Centrosome amplification in ovarian cancer and high KIFC1 expression in ovarian cancer and normal tissue.</a:t>
            </a:r>
            <a:endParaRPr lang="en-US" sz="3600" dirty="0"/>
          </a:p>
        </p:txBody>
      </p:sp>
      <p:sp>
        <p:nvSpPr>
          <p:cNvPr id="3" name="Content Placeholder 2"/>
          <p:cNvSpPr>
            <a:spLocks noGrp="1"/>
          </p:cNvSpPr>
          <p:nvPr>
            <p:ph idx="1"/>
          </p:nvPr>
        </p:nvSpPr>
        <p:spPr/>
        <p:txBody>
          <a:bodyPr/>
          <a:lstStyle/>
          <a:p>
            <a:endParaRPr lang="en-US"/>
          </a:p>
        </p:txBody>
      </p:sp>
      <p:pic>
        <p:nvPicPr>
          <p:cNvPr id="5122" name="Picture 2" descr="https://media.springernature.com/full/springer-static/image/art%3A10.1186%2F1757-2215-7-53/MediaObjects/13048_2014_Article_259_Fig1_HT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1606233"/>
            <a:ext cx="5706745" cy="50079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media.springernature.com/full/springer-static/image/art%3A10.1186%2F1757-2215-7-53/MediaObjects/13048_2014_Article_259_Fig2_HTM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90688"/>
            <a:ext cx="6021693" cy="475075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5999152" y="1283117"/>
            <a:ext cx="0" cy="5516880"/>
          </a:xfrm>
          <a:prstGeom prst="line">
            <a:avLst/>
          </a:prstGeom>
          <a:ln w="38100">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9769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5403"/>
            <a:ext cx="10515600" cy="1325563"/>
          </a:xfrm>
        </p:spPr>
        <p:txBody>
          <a:bodyPr>
            <a:noAutofit/>
          </a:bodyPr>
          <a:lstStyle/>
          <a:p>
            <a:pPr algn="ctr"/>
            <a:r>
              <a:rPr lang="en-US" sz="3200" b="1" dirty="0"/>
              <a:t>Increased KIFC1 expression is associated with poorer overall survival in age-specific ovarian cancer patients and pathways associated with first degree neighbors of KIFC1 protein</a:t>
            </a:r>
            <a:br>
              <a:rPr lang="en-US" sz="3200" b="1" dirty="0"/>
            </a:br>
            <a:endParaRPr lang="en-US" sz="3200" dirty="0"/>
          </a:p>
        </p:txBody>
      </p:sp>
      <p:sp>
        <p:nvSpPr>
          <p:cNvPr id="3" name="Content Placeholder 2"/>
          <p:cNvSpPr>
            <a:spLocks noGrp="1"/>
          </p:cNvSpPr>
          <p:nvPr>
            <p:ph idx="1"/>
          </p:nvPr>
        </p:nvSpPr>
        <p:spPr/>
        <p:txBody>
          <a:bodyPr/>
          <a:lstStyle/>
          <a:p>
            <a:endParaRPr lang="en-US"/>
          </a:p>
        </p:txBody>
      </p:sp>
      <p:pic>
        <p:nvPicPr>
          <p:cNvPr id="6146" name="Picture 2" descr="https://media.springernature.com/full/springer-static/image/art%3A10.1186%2F1757-2215-7-53/MediaObjects/13048_2014_Article_259_Fig3_HTM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 y="2924062"/>
            <a:ext cx="4548505" cy="31460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g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801" y="2863389"/>
            <a:ext cx="3298825" cy="30508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media.springernature.com/full/springer-static/image/art%3A10.1186%2Fs13048-016-0224-0/MediaObjects/13048_2016_224_Fig3_HTM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307" y="2950471"/>
            <a:ext cx="3644265" cy="311964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759632" y="2631440"/>
            <a:ext cx="0" cy="4168557"/>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8295312" y="2631440"/>
            <a:ext cx="0" cy="4168557"/>
          </a:xfrm>
          <a:prstGeom prst="line">
            <a:avLst/>
          </a:prstGeom>
          <a:ln w="38100">
            <a:prstDash val="sysDash"/>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1322843" y="6334036"/>
            <a:ext cx="2092048" cy="369332"/>
          </a:xfrm>
          <a:prstGeom prst="rect">
            <a:avLst/>
          </a:prstGeom>
          <a:noFill/>
        </p:spPr>
        <p:txBody>
          <a:bodyPr wrap="none" rtlCol="0">
            <a:spAutoFit/>
          </a:bodyPr>
          <a:lstStyle/>
          <a:p>
            <a:r>
              <a:rPr lang="en-US" dirty="0"/>
              <a:t>KM Survival Analysis</a:t>
            </a:r>
          </a:p>
        </p:txBody>
      </p:sp>
      <p:sp>
        <p:nvSpPr>
          <p:cNvPr id="11" name="TextBox 10"/>
          <p:cNvSpPr txBox="1"/>
          <p:nvPr/>
        </p:nvSpPr>
        <p:spPr>
          <a:xfrm>
            <a:off x="5236825" y="6313974"/>
            <a:ext cx="2033377" cy="369332"/>
          </a:xfrm>
          <a:prstGeom prst="rect">
            <a:avLst/>
          </a:prstGeom>
          <a:noFill/>
        </p:spPr>
        <p:txBody>
          <a:bodyPr wrap="none" rtlCol="0">
            <a:spAutoFit/>
          </a:bodyPr>
          <a:lstStyle/>
          <a:p>
            <a:r>
              <a:rPr lang="en-US" dirty="0"/>
              <a:t>Protein Interactions</a:t>
            </a:r>
          </a:p>
        </p:txBody>
      </p:sp>
      <p:sp>
        <p:nvSpPr>
          <p:cNvPr id="12" name="TextBox 11"/>
          <p:cNvSpPr txBox="1"/>
          <p:nvPr/>
        </p:nvSpPr>
        <p:spPr>
          <a:xfrm>
            <a:off x="9133840" y="6313974"/>
            <a:ext cx="1484894" cy="369332"/>
          </a:xfrm>
          <a:prstGeom prst="rect">
            <a:avLst/>
          </a:prstGeom>
          <a:noFill/>
        </p:spPr>
        <p:txBody>
          <a:bodyPr wrap="none" rtlCol="0">
            <a:spAutoFit/>
          </a:bodyPr>
          <a:lstStyle/>
          <a:p>
            <a:r>
              <a:rPr lang="en-US" dirty="0"/>
              <a:t>GSEA Analysis</a:t>
            </a:r>
          </a:p>
        </p:txBody>
      </p:sp>
    </p:spTree>
    <p:extLst>
      <p:ext uri="{BB962C8B-B14F-4D97-AF65-F5344CB8AC3E}">
        <p14:creationId xmlns:p14="http://schemas.microsoft.com/office/powerpoint/2010/main" val="830107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EF5D-EAFD-9E69-8F7C-28B1018C5B71}"/>
              </a:ext>
            </a:extLst>
          </p:cNvPr>
          <p:cNvSpPr>
            <a:spLocks noGrp="1"/>
          </p:cNvSpPr>
          <p:nvPr>
            <p:ph type="title"/>
          </p:nvPr>
        </p:nvSpPr>
        <p:spPr>
          <a:xfrm>
            <a:off x="1126553" y="719455"/>
            <a:ext cx="10515600" cy="1325563"/>
          </a:xfrm>
        </p:spPr>
        <p:txBody>
          <a:bodyPr>
            <a:normAutofit/>
          </a:bodyPr>
          <a:lstStyle/>
          <a:p>
            <a:r>
              <a:rPr lang="en-US" dirty="0"/>
              <a:t>Computer Vision in Biomedical Imaging</a:t>
            </a:r>
          </a:p>
        </p:txBody>
      </p:sp>
      <p:sp>
        <p:nvSpPr>
          <p:cNvPr id="3" name="Content Placeholder 2">
            <a:extLst>
              <a:ext uri="{FF2B5EF4-FFF2-40B4-BE49-F238E27FC236}">
                <a16:creationId xmlns:a16="http://schemas.microsoft.com/office/drawing/2014/main" id="{219F7841-88AA-D441-DB48-0171AF5911A3}"/>
              </a:ext>
            </a:extLst>
          </p:cNvPr>
          <p:cNvSpPr>
            <a:spLocks noGrp="1"/>
          </p:cNvSpPr>
          <p:nvPr>
            <p:ph idx="1"/>
          </p:nvPr>
        </p:nvSpPr>
        <p:spPr>
          <a:xfrm>
            <a:off x="1126553" y="2862855"/>
            <a:ext cx="10515600" cy="4351338"/>
          </a:xfrm>
        </p:spPr>
        <p:txBody>
          <a:bodyPr/>
          <a:lstStyle/>
          <a:p>
            <a:pPr marL="0" indent="0">
              <a:buNone/>
            </a:pPr>
            <a:r>
              <a:rPr lang="en-US" b="1" dirty="0">
                <a:solidFill>
                  <a:srgbClr val="131313"/>
                </a:solidFill>
                <a:effectLst/>
              </a:rPr>
              <a:t>Single shot detector application for image disease localization</a:t>
            </a:r>
            <a:endParaRPr lang="en-US" dirty="0"/>
          </a:p>
        </p:txBody>
      </p:sp>
      <p:sp>
        <p:nvSpPr>
          <p:cNvPr id="4" name="TextBox 3">
            <a:extLst>
              <a:ext uri="{FF2B5EF4-FFF2-40B4-BE49-F238E27FC236}">
                <a16:creationId xmlns:a16="http://schemas.microsoft.com/office/drawing/2014/main" id="{B87F3FA3-F9DD-60A4-454B-A9247FB4981C}"/>
              </a:ext>
            </a:extLst>
          </p:cNvPr>
          <p:cNvSpPr txBox="1"/>
          <p:nvPr/>
        </p:nvSpPr>
        <p:spPr>
          <a:xfrm>
            <a:off x="0" y="5038524"/>
            <a:ext cx="11642153" cy="2308324"/>
          </a:xfrm>
          <a:prstGeom prst="rect">
            <a:avLst/>
          </a:prstGeom>
          <a:noFill/>
        </p:spPr>
        <p:txBody>
          <a:bodyPr wrap="square" rtlCol="0">
            <a:spAutoFit/>
          </a:bodyPr>
          <a:lstStyle/>
          <a:p>
            <a:pPr marL="342900" indent="-342900">
              <a:buFont typeface="+mj-lt"/>
              <a:buAutoNum type="arabicPeriod"/>
            </a:pPr>
            <a:r>
              <a:rPr lang="en-US" b="1" dirty="0">
                <a:solidFill>
                  <a:srgbClr val="131313"/>
                </a:solidFill>
                <a:effectLst/>
              </a:rPr>
              <a:t>Single shot detector application for image disease localization</a:t>
            </a:r>
            <a:r>
              <a:rPr lang="en-US" dirty="0"/>
              <a:t>, </a:t>
            </a:r>
            <a:r>
              <a:rPr lang="en-US" b="1" i="1" dirty="0"/>
              <a:t>Shrikant Pawar</a:t>
            </a:r>
            <a:r>
              <a:rPr lang="en-US" dirty="0"/>
              <a:t>, </a:t>
            </a:r>
            <a:r>
              <a:rPr lang="en-US" b="0" i="0" dirty="0" err="1">
                <a:solidFill>
                  <a:srgbClr val="333333"/>
                </a:solidFill>
                <a:effectLst/>
                <a:latin typeface="GillSansRegular"/>
              </a:rPr>
              <a:t>Rushikesh</a:t>
            </a:r>
            <a:r>
              <a:rPr lang="en-US" b="0" i="0" dirty="0">
                <a:solidFill>
                  <a:srgbClr val="333333"/>
                </a:solidFill>
                <a:effectLst/>
                <a:latin typeface="GillSansRegular"/>
              </a:rPr>
              <a:t> </a:t>
            </a:r>
            <a:r>
              <a:rPr lang="en-US" b="0" i="0" dirty="0" err="1">
                <a:solidFill>
                  <a:srgbClr val="333333"/>
                </a:solidFill>
                <a:effectLst/>
                <a:latin typeface="GillSansRegular"/>
              </a:rPr>
              <a:t>Chopade</a:t>
            </a:r>
            <a:r>
              <a:rPr lang="en-US" b="0" i="0" dirty="0">
                <a:solidFill>
                  <a:srgbClr val="333333"/>
                </a:solidFill>
                <a:effectLst/>
                <a:latin typeface="GillSansRegular"/>
              </a:rPr>
              <a:t>,  Aditya </a:t>
            </a:r>
            <a:r>
              <a:rPr lang="en-US" b="0" i="0" dirty="0" err="1">
                <a:solidFill>
                  <a:srgbClr val="333333"/>
                </a:solidFill>
                <a:effectLst/>
                <a:latin typeface="GillSansRegular"/>
              </a:rPr>
              <a:t>Stanam</a:t>
            </a:r>
            <a:r>
              <a:rPr lang="en-US" dirty="0"/>
              <a:t>, </a:t>
            </a:r>
            <a:r>
              <a:rPr lang="en-US" b="1" i="1" dirty="0" err="1"/>
              <a:t>bioRxiv</a:t>
            </a:r>
            <a:endParaRPr lang="en-US" b="1" i="1" dirty="0"/>
          </a:p>
          <a:p>
            <a:pPr marL="342900" indent="-342900">
              <a:buFont typeface="+mj-lt"/>
              <a:buAutoNum type="arabicPeriod"/>
            </a:pPr>
            <a:r>
              <a:rPr lang="en-US" dirty="0"/>
              <a:t>Cyclical Learning Rates (CLR’S) for Improving Training Accuracies and Lowering Computational Cost, </a:t>
            </a:r>
            <a:r>
              <a:rPr lang="en-US" b="1" i="1" dirty="0"/>
              <a:t>Shrikant Pawar</a:t>
            </a:r>
            <a:r>
              <a:rPr lang="en-US" dirty="0"/>
              <a:t>, </a:t>
            </a:r>
            <a:r>
              <a:rPr lang="en-US" b="0" i="0" dirty="0">
                <a:solidFill>
                  <a:srgbClr val="333333"/>
                </a:solidFill>
                <a:effectLst/>
                <a:latin typeface="GillSansRegular"/>
              </a:rPr>
              <a:t>Rushikesh </a:t>
            </a:r>
            <a:r>
              <a:rPr lang="en-US" b="0" i="0" dirty="0" err="1">
                <a:solidFill>
                  <a:srgbClr val="333333"/>
                </a:solidFill>
                <a:effectLst/>
                <a:latin typeface="GillSansRegular"/>
              </a:rPr>
              <a:t>Chopade</a:t>
            </a:r>
            <a:r>
              <a:rPr lang="en-US" b="0" i="0" dirty="0">
                <a:solidFill>
                  <a:srgbClr val="333333"/>
                </a:solidFill>
                <a:effectLst/>
                <a:latin typeface="GillSansRegular"/>
              </a:rPr>
              <a:t>,  Aditya </a:t>
            </a:r>
            <a:r>
              <a:rPr lang="en-US" b="0" i="0" dirty="0" err="1">
                <a:solidFill>
                  <a:srgbClr val="333333"/>
                </a:solidFill>
                <a:effectLst/>
                <a:latin typeface="GillSansRegular"/>
              </a:rPr>
              <a:t>Stanam</a:t>
            </a:r>
            <a:r>
              <a:rPr lang="en-US" i="1" dirty="0"/>
              <a:t>, </a:t>
            </a:r>
            <a:r>
              <a:rPr lang="en-US" b="1" i="1" dirty="0"/>
              <a:t>Springer Lecture Notes in Computer Science</a:t>
            </a:r>
          </a:p>
          <a:p>
            <a:pPr marL="342900" indent="-342900">
              <a:buFont typeface="+mj-lt"/>
              <a:buAutoNum type="arabicPeriod"/>
            </a:pPr>
            <a:r>
              <a:rPr lang="en-US" i="1" dirty="0">
                <a:hlinkClick r:id="rId2"/>
              </a:rPr>
              <a:t>System and method to detect lung disorders in chest x-ray image: </a:t>
            </a:r>
            <a:r>
              <a:rPr lang="en-US" i="1" dirty="0">
                <a:hlinkClick r:id="rId3"/>
              </a:rPr>
              <a:t>Patent</a:t>
            </a:r>
            <a:r>
              <a:rPr lang="en-US" i="1" dirty="0"/>
              <a:t> Pending, ID-TEMP/E-1/26/2021-DEL &amp; USPTO trademark application for ‘</a:t>
            </a:r>
            <a:r>
              <a:rPr lang="en-US" i="1" dirty="0">
                <a:hlinkClick r:id="rId3"/>
              </a:rPr>
              <a:t>ChestAi</a:t>
            </a:r>
            <a:r>
              <a:rPr lang="en-US" i="1" dirty="0"/>
              <a:t>’ (</a:t>
            </a:r>
            <a:r>
              <a:rPr lang="en-US" i="1" dirty="0">
                <a:hlinkClick r:id="rId4"/>
              </a:rPr>
              <a:t>#88930063</a:t>
            </a:r>
            <a:r>
              <a:rPr lang="en-US" i="1" dirty="0"/>
              <a:t>)</a:t>
            </a:r>
            <a:endParaRPr lang="en-US" dirty="0"/>
          </a:p>
          <a:p>
            <a:pPr marL="342900" indent="-342900">
              <a:buFont typeface="+mj-lt"/>
              <a:buAutoNum type="arabicPeriod"/>
            </a:pPr>
            <a:endParaRPr lang="en-US" b="1" i="1" dirty="0"/>
          </a:p>
          <a:p>
            <a:endParaRPr lang="en-US" dirty="0"/>
          </a:p>
        </p:txBody>
      </p:sp>
    </p:spTree>
    <p:extLst>
      <p:ext uri="{BB962C8B-B14F-4D97-AF65-F5344CB8AC3E}">
        <p14:creationId xmlns:p14="http://schemas.microsoft.com/office/powerpoint/2010/main" val="722379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B3B2-675D-C698-A459-6BF42BEEE316}"/>
              </a:ext>
            </a:extLst>
          </p:cNvPr>
          <p:cNvSpPr>
            <a:spLocks noGrp="1"/>
          </p:cNvSpPr>
          <p:nvPr>
            <p:ph type="title"/>
          </p:nvPr>
        </p:nvSpPr>
        <p:spPr>
          <a:xfrm>
            <a:off x="876693" y="741391"/>
            <a:ext cx="4597747" cy="1616203"/>
          </a:xfrm>
        </p:spPr>
        <p:txBody>
          <a:bodyPr anchor="b">
            <a:normAutofit/>
          </a:bodyPr>
          <a:lstStyle/>
          <a:p>
            <a:r>
              <a:rPr lang="en-US" sz="3200" dirty="0"/>
              <a:t>Bounding boxes for disease localization</a:t>
            </a:r>
          </a:p>
        </p:txBody>
      </p:sp>
      <p:sp>
        <p:nvSpPr>
          <p:cNvPr id="3" name="Content Placeholder 2">
            <a:extLst>
              <a:ext uri="{FF2B5EF4-FFF2-40B4-BE49-F238E27FC236}">
                <a16:creationId xmlns:a16="http://schemas.microsoft.com/office/drawing/2014/main" id="{207DD16B-854F-EAC8-8A0F-6589625C57DF}"/>
              </a:ext>
            </a:extLst>
          </p:cNvPr>
          <p:cNvSpPr>
            <a:spLocks noGrp="1"/>
          </p:cNvSpPr>
          <p:nvPr>
            <p:ph idx="1"/>
          </p:nvPr>
        </p:nvSpPr>
        <p:spPr>
          <a:xfrm>
            <a:off x="876693" y="2533476"/>
            <a:ext cx="4597746" cy="3447832"/>
          </a:xfrm>
        </p:spPr>
        <p:txBody>
          <a:bodyPr anchor="t">
            <a:normAutofit/>
          </a:bodyPr>
          <a:lstStyle/>
          <a:p>
            <a:pPr marL="0" indent="0">
              <a:buNone/>
            </a:pPr>
            <a:endParaRPr lang="en-US" sz="1700" b="0" i="0" dirty="0">
              <a:effectLst/>
              <a:latin typeface="Lucida Sans" panose="020B0602030504020204" pitchFamily="34" charset="77"/>
            </a:endParaRPr>
          </a:p>
          <a:p>
            <a:r>
              <a:rPr lang="en-US" sz="1700" b="0" i="0" dirty="0">
                <a:effectLst/>
                <a:latin typeface="Lucida Sans" panose="020B0602030504020204" pitchFamily="34" charset="77"/>
              </a:rPr>
              <a:t>Object localization is a subfield of computer vision that is used to detect the location of object in an image.</a:t>
            </a:r>
            <a:endParaRPr lang="en-US" sz="1700" dirty="0">
              <a:latin typeface="Lucida Sans" panose="020B0602030504020204" pitchFamily="34" charset="77"/>
            </a:endParaRPr>
          </a:p>
          <a:p>
            <a:r>
              <a:rPr lang="en-US" sz="1700" b="0" i="0" dirty="0">
                <a:effectLst/>
                <a:latin typeface="Lucida Sans" panose="020B0602030504020204" pitchFamily="34" charset="77"/>
              </a:rPr>
              <a:t>Bounding box algorithms are useful in localization of image patterns. Recently, utilization of convolutional neural networks on X-ray images has proven a promising disease prediction technique.</a:t>
            </a:r>
            <a:endParaRPr lang="en-US" sz="1700" dirty="0"/>
          </a:p>
        </p:txBody>
      </p:sp>
      <p:pic>
        <p:nvPicPr>
          <p:cNvPr id="1026" name="Picture 2" descr="Figure 1:">
            <a:extLst>
              <a:ext uri="{FF2B5EF4-FFF2-40B4-BE49-F238E27FC236}">
                <a16:creationId xmlns:a16="http://schemas.microsoft.com/office/drawing/2014/main" id="{463BEF7B-11C5-7918-EC18-D90998B89A3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73999" y="1439372"/>
            <a:ext cx="4139178" cy="3979256"/>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32" name="Rectangle 103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1143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92179533"/>
              </p:ext>
            </p:extLst>
          </p:nvPr>
        </p:nvGraphicFramePr>
        <p:xfrm>
          <a:off x="-3678051" y="53022"/>
          <a:ext cx="19375655" cy="6751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6531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D11B8-FE78-2B6B-A833-37BC9798D849}"/>
              </a:ext>
            </a:extLst>
          </p:cNvPr>
          <p:cNvSpPr>
            <a:spLocks noGrp="1"/>
          </p:cNvSpPr>
          <p:nvPr>
            <p:ph type="title"/>
          </p:nvPr>
        </p:nvSpPr>
        <p:spPr/>
        <p:txBody>
          <a:bodyPr/>
          <a:lstStyle/>
          <a:p>
            <a:r>
              <a:rPr lang="en-US" dirty="0"/>
              <a:t>Neural Network architecture</a:t>
            </a:r>
          </a:p>
        </p:txBody>
      </p:sp>
      <p:sp>
        <p:nvSpPr>
          <p:cNvPr id="3" name="Content Placeholder 2">
            <a:extLst>
              <a:ext uri="{FF2B5EF4-FFF2-40B4-BE49-F238E27FC236}">
                <a16:creationId xmlns:a16="http://schemas.microsoft.com/office/drawing/2014/main" id="{19B8DD41-1FF6-7089-CC02-63933A07DFC0}"/>
              </a:ext>
            </a:extLst>
          </p:cNvPr>
          <p:cNvSpPr>
            <a:spLocks noGrp="1"/>
          </p:cNvSpPr>
          <p:nvPr>
            <p:ph idx="1"/>
          </p:nvPr>
        </p:nvSpPr>
        <p:spPr/>
        <p:txBody>
          <a:bodyPr/>
          <a:lstStyle/>
          <a:p>
            <a:endParaRPr lang="en-US" dirty="0"/>
          </a:p>
        </p:txBody>
      </p:sp>
      <p:pic>
        <p:nvPicPr>
          <p:cNvPr id="4098" name="Picture 2" descr="A Friendly Introduction to [Deep] Neural Networks | KNIME">
            <a:extLst>
              <a:ext uri="{FF2B5EF4-FFF2-40B4-BE49-F238E27FC236}">
                <a16:creationId xmlns:a16="http://schemas.microsoft.com/office/drawing/2014/main" id="{AB37A8BA-DF80-2271-ECDE-EB76CEBD8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174" y="1726340"/>
            <a:ext cx="5026285" cy="37815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ure 1:">
            <a:extLst>
              <a:ext uri="{FF2B5EF4-FFF2-40B4-BE49-F238E27FC236}">
                <a16:creationId xmlns:a16="http://schemas.microsoft.com/office/drawing/2014/main" id="{DA1E10DD-71B7-9F53-C853-9C782E725E9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1146" y="3064353"/>
            <a:ext cx="2192872" cy="210814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DC6F48E4-6522-465E-FA86-72A494BB7432}"/>
              </a:ext>
            </a:extLst>
          </p:cNvPr>
          <p:cNvCxnSpPr/>
          <p:nvPr/>
        </p:nvCxnSpPr>
        <p:spPr>
          <a:xfrm>
            <a:off x="2524836" y="4121624"/>
            <a:ext cx="1024338"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CF883F1-7EDF-8342-AF9A-B1E1DB139A38}"/>
              </a:ext>
            </a:extLst>
          </p:cNvPr>
          <p:cNvCxnSpPr/>
          <p:nvPr/>
        </p:nvCxnSpPr>
        <p:spPr>
          <a:xfrm>
            <a:off x="8354704" y="4118427"/>
            <a:ext cx="1024338"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4F59093-B612-1905-0142-AB4E62D64D4E}"/>
              </a:ext>
            </a:extLst>
          </p:cNvPr>
          <p:cNvSpPr txBox="1"/>
          <p:nvPr/>
        </p:nvSpPr>
        <p:spPr>
          <a:xfrm>
            <a:off x="261146" y="5622878"/>
            <a:ext cx="5861476" cy="369332"/>
          </a:xfrm>
          <a:prstGeom prst="rect">
            <a:avLst/>
          </a:prstGeom>
          <a:noFill/>
        </p:spPr>
        <p:txBody>
          <a:bodyPr wrap="none" rtlCol="0">
            <a:spAutoFit/>
          </a:bodyPr>
          <a:lstStyle/>
          <a:p>
            <a:r>
              <a:rPr lang="en-US" dirty="0"/>
              <a:t>Unique pattern of cardiomegaly            Passed into a network</a:t>
            </a:r>
          </a:p>
        </p:txBody>
      </p:sp>
      <p:sp>
        <p:nvSpPr>
          <p:cNvPr id="9" name="TextBox 8">
            <a:extLst>
              <a:ext uri="{FF2B5EF4-FFF2-40B4-BE49-F238E27FC236}">
                <a16:creationId xmlns:a16="http://schemas.microsoft.com/office/drawing/2014/main" id="{46C40AE4-029E-65A4-3423-42711E9E0D68}"/>
              </a:ext>
            </a:extLst>
          </p:cNvPr>
          <p:cNvSpPr txBox="1"/>
          <p:nvPr/>
        </p:nvSpPr>
        <p:spPr>
          <a:xfrm>
            <a:off x="9485194" y="3889612"/>
            <a:ext cx="2858090" cy="923330"/>
          </a:xfrm>
          <a:prstGeom prst="rect">
            <a:avLst/>
          </a:prstGeom>
          <a:noFill/>
        </p:spPr>
        <p:txBody>
          <a:bodyPr wrap="none" rtlCol="0">
            <a:spAutoFit/>
          </a:bodyPr>
          <a:lstStyle/>
          <a:p>
            <a:r>
              <a:rPr lang="en-US" dirty="0"/>
              <a:t>Pattern captured in Output </a:t>
            </a:r>
          </a:p>
          <a:p>
            <a:r>
              <a:rPr lang="en-US" dirty="0"/>
              <a:t>Layer. Output layer stored as</a:t>
            </a:r>
          </a:p>
          <a:p>
            <a:r>
              <a:rPr lang="en-US" dirty="0"/>
              <a:t>a model</a:t>
            </a:r>
          </a:p>
        </p:txBody>
      </p:sp>
      <p:cxnSp>
        <p:nvCxnSpPr>
          <p:cNvPr id="10" name="Straight Arrow Connector 9">
            <a:extLst>
              <a:ext uri="{FF2B5EF4-FFF2-40B4-BE49-F238E27FC236}">
                <a16:creationId xmlns:a16="http://schemas.microsoft.com/office/drawing/2014/main" id="{599E7FE8-99DC-4001-923C-947EB6A8FB86}"/>
              </a:ext>
            </a:extLst>
          </p:cNvPr>
          <p:cNvCxnSpPr>
            <a:cxnSpLocks/>
          </p:cNvCxnSpPr>
          <p:nvPr/>
        </p:nvCxnSpPr>
        <p:spPr>
          <a:xfrm>
            <a:off x="10595211" y="4721203"/>
            <a:ext cx="0" cy="669663"/>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DC2685-E9E2-1B72-62A1-74C3CEB6ED43}"/>
              </a:ext>
            </a:extLst>
          </p:cNvPr>
          <p:cNvSpPr txBox="1"/>
          <p:nvPr/>
        </p:nvSpPr>
        <p:spPr>
          <a:xfrm>
            <a:off x="9379042" y="5507871"/>
            <a:ext cx="2865015" cy="646331"/>
          </a:xfrm>
          <a:prstGeom prst="rect">
            <a:avLst/>
          </a:prstGeom>
          <a:noFill/>
        </p:spPr>
        <p:txBody>
          <a:bodyPr wrap="none" rtlCol="0">
            <a:spAutoFit/>
          </a:bodyPr>
          <a:lstStyle/>
          <a:p>
            <a:r>
              <a:rPr lang="en-US" dirty="0"/>
              <a:t>Model is used for predicting </a:t>
            </a:r>
          </a:p>
          <a:p>
            <a:r>
              <a:rPr lang="en-US" dirty="0"/>
              <a:t>Patterns in new image</a:t>
            </a:r>
          </a:p>
        </p:txBody>
      </p:sp>
    </p:spTree>
    <p:extLst>
      <p:ext uri="{BB962C8B-B14F-4D97-AF65-F5344CB8AC3E}">
        <p14:creationId xmlns:p14="http://schemas.microsoft.com/office/powerpoint/2010/main" val="344791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C56AA-B9D8-2FC0-6EA3-E4057124B0B2}"/>
              </a:ext>
            </a:extLst>
          </p:cNvPr>
          <p:cNvSpPr>
            <a:spLocks noGrp="1"/>
          </p:cNvSpPr>
          <p:nvPr>
            <p:ph type="title"/>
          </p:nvPr>
        </p:nvSpPr>
        <p:spPr/>
        <p:txBody>
          <a:bodyPr>
            <a:noAutofit/>
          </a:bodyPr>
          <a:lstStyle/>
          <a:p>
            <a:pPr algn="just"/>
            <a:r>
              <a:rPr lang="en-US" sz="2000" b="0" i="0" dirty="0">
                <a:solidFill>
                  <a:srgbClr val="191919"/>
                </a:solidFill>
                <a:effectLst/>
                <a:latin typeface="Lucida Sans" panose="020B0602030504020204" pitchFamily="34" charset="77"/>
              </a:rPr>
              <a:t>The dataset consists of 112,120 chest X-ray images, each image with a 1024</a:t>
            </a:r>
            <a:r>
              <a:rPr lang="en-US" sz="2000" b="0" i="0" baseline="30000" dirty="0">
                <a:solidFill>
                  <a:srgbClr val="191919"/>
                </a:solidFill>
                <a:effectLst/>
                <a:latin typeface="Lucida Sans" panose="020B0602030504020204" pitchFamily="34" charset="77"/>
              </a:rPr>
              <a:t>*</a:t>
            </a:r>
            <a:r>
              <a:rPr lang="en-US" sz="2000" b="0" i="0" dirty="0">
                <a:solidFill>
                  <a:srgbClr val="191919"/>
                </a:solidFill>
                <a:effectLst/>
                <a:latin typeface="Lucida Sans" panose="020B0602030504020204" pitchFamily="34" charset="77"/>
              </a:rPr>
              <a:t>1024-pixel resolution. The images are divided into 15 classes (‘No Finding’, ‘Atelectasis’, ‘Cardiomegaly’, ‘Consolidation’, ‘Effusion’; ‘Emphysema’, ‘Edema’, ‘Fibrosis’, ‘Infiltration’, ‘Mass’, ‘Nodule’, ‘Pneumonia’, ‘Pneumothorax’, ‘Pleural Thickening’ and ‘Hernia’)</a:t>
            </a:r>
            <a:endParaRPr lang="en-US" sz="2000" dirty="0"/>
          </a:p>
        </p:txBody>
      </p:sp>
      <p:sp>
        <p:nvSpPr>
          <p:cNvPr id="3" name="Content Placeholder 2">
            <a:extLst>
              <a:ext uri="{FF2B5EF4-FFF2-40B4-BE49-F238E27FC236}">
                <a16:creationId xmlns:a16="http://schemas.microsoft.com/office/drawing/2014/main" id="{B7EBF2A3-C959-1924-0306-77F0915C6D1E}"/>
              </a:ext>
            </a:extLst>
          </p:cNvPr>
          <p:cNvSpPr>
            <a:spLocks noGrp="1"/>
          </p:cNvSpPr>
          <p:nvPr>
            <p:ph idx="1"/>
          </p:nvPr>
        </p:nvSpPr>
        <p:spPr/>
        <p:txBody>
          <a:bodyPr/>
          <a:lstStyle/>
          <a:p>
            <a:endParaRPr lang="en-US"/>
          </a:p>
        </p:txBody>
      </p:sp>
      <p:pic>
        <p:nvPicPr>
          <p:cNvPr id="2050" name="Picture 2" descr="Figure 2:">
            <a:extLst>
              <a:ext uri="{FF2B5EF4-FFF2-40B4-BE49-F238E27FC236}">
                <a16:creationId xmlns:a16="http://schemas.microsoft.com/office/drawing/2014/main" id="{CFA567CA-84D4-AE31-8A58-4A43A789C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936" y="2012623"/>
            <a:ext cx="6363746" cy="397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200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444D-D77F-22F4-6FF8-8204C07C7E5B}"/>
              </a:ext>
            </a:extLst>
          </p:cNvPr>
          <p:cNvSpPr>
            <a:spLocks noGrp="1"/>
          </p:cNvSpPr>
          <p:nvPr>
            <p:ph type="title"/>
          </p:nvPr>
        </p:nvSpPr>
        <p:spPr>
          <a:xfrm>
            <a:off x="319585" y="0"/>
            <a:ext cx="10515600" cy="1325563"/>
          </a:xfrm>
        </p:spPr>
        <p:txBody>
          <a:bodyPr/>
          <a:lstStyle/>
          <a:p>
            <a:r>
              <a:rPr lang="en-US" i="0" dirty="0">
                <a:solidFill>
                  <a:srgbClr val="151515"/>
                </a:solidFill>
                <a:effectLst/>
                <a:highlight>
                  <a:srgbClr val="FFFFFF"/>
                </a:highlight>
                <a:latin typeface="Avenir Next" panose="020B0503020202020204" pitchFamily="34" charset="0"/>
              </a:rPr>
              <a:t>Single-Shot Detector (SSD) </a:t>
            </a:r>
            <a:r>
              <a:rPr lang="en-US" dirty="0"/>
              <a:t>Method</a:t>
            </a:r>
          </a:p>
        </p:txBody>
      </p:sp>
      <p:graphicFrame>
        <p:nvGraphicFramePr>
          <p:cNvPr id="4" name="Content Placeholder 3">
            <a:extLst>
              <a:ext uri="{FF2B5EF4-FFF2-40B4-BE49-F238E27FC236}">
                <a16:creationId xmlns:a16="http://schemas.microsoft.com/office/drawing/2014/main" id="{3983A536-E096-8C97-4F78-1A9224E8A0D5}"/>
              </a:ext>
            </a:extLst>
          </p:cNvPr>
          <p:cNvGraphicFramePr>
            <a:graphicFrameLocks noGrp="1"/>
          </p:cNvGraphicFramePr>
          <p:nvPr>
            <p:ph idx="1"/>
            <p:extLst>
              <p:ext uri="{D42A27DB-BD31-4B8C-83A1-F6EECF244321}">
                <p14:modId xmlns:p14="http://schemas.microsoft.com/office/powerpoint/2010/main" val="2159120252"/>
              </p:ext>
            </p:extLst>
          </p:nvPr>
        </p:nvGraphicFramePr>
        <p:xfrm>
          <a:off x="528282" y="805217"/>
          <a:ext cx="11135436" cy="4921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0DC94321-6E9D-605B-DA2D-EC8EE5ED9F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4592118"/>
            <a:ext cx="2548725" cy="146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155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116FC6-8279-4252-88EC-CEBE3F164325}"/>
              </a:ext>
            </a:extLst>
          </p:cNvPr>
          <p:cNvSpPr>
            <a:spLocks noGrp="1"/>
          </p:cNvSpPr>
          <p:nvPr>
            <p:ph type="title"/>
          </p:nvPr>
        </p:nvSpPr>
        <p:spPr>
          <a:xfrm>
            <a:off x="7121501" y="250532"/>
            <a:ext cx="4642869" cy="5533718"/>
          </a:xfrm>
          <a:noFill/>
        </p:spPr>
        <p:txBody>
          <a:bodyPr vert="horz" lIns="91440" tIns="45720" rIns="91440" bIns="45720" rtlCol="0" anchor="b">
            <a:noAutofit/>
          </a:bodyPr>
          <a:lstStyle/>
          <a:p>
            <a:pPr algn="just"/>
            <a:r>
              <a:rPr lang="en-US" sz="1800" i="0" dirty="0">
                <a:effectLst/>
                <a:latin typeface="Calibri" panose="020F0502020204030204" pitchFamily="34" charset="0"/>
                <a:cs typeface="Calibri" panose="020F0502020204030204" pitchFamily="34" charset="0"/>
              </a:rPr>
              <a:t>1. Image of a patient suffering from cardiomegaly showing intersection of original condition and prediction. </a:t>
            </a:r>
            <a:br>
              <a:rPr lang="en-US" sz="1800" i="0" dirty="0">
                <a:effectLst/>
                <a:latin typeface="Calibri" panose="020F0502020204030204" pitchFamily="34" charset="0"/>
                <a:cs typeface="Calibri" panose="020F0502020204030204" pitchFamily="34" charset="0"/>
              </a:rPr>
            </a:br>
            <a:br>
              <a:rPr lang="en-US" sz="1800" i="0" dirty="0">
                <a:effectLst/>
                <a:latin typeface="Calibri" panose="020F0502020204030204" pitchFamily="34" charset="0"/>
                <a:cs typeface="Calibri" panose="020F0502020204030204" pitchFamily="34" charset="0"/>
              </a:rPr>
            </a:br>
            <a:r>
              <a:rPr lang="en-US" sz="1800" i="0" dirty="0">
                <a:effectLst/>
                <a:latin typeface="Calibri" panose="020F0502020204030204" pitchFamily="34" charset="0"/>
                <a:cs typeface="Calibri" panose="020F0502020204030204" pitchFamily="34" charset="0"/>
              </a:rPr>
              <a:t>2. </a:t>
            </a:r>
            <a:r>
              <a:rPr lang="en-US" sz="1800" i="0" dirty="0">
                <a:solidFill>
                  <a:srgbClr val="191919"/>
                </a:solidFill>
                <a:effectLst/>
                <a:highlight>
                  <a:srgbClr val="FFFFFF"/>
                </a:highlight>
                <a:latin typeface="Calibri" panose="020F0502020204030204" pitchFamily="34" charset="0"/>
                <a:cs typeface="Calibri" panose="020F0502020204030204" pitchFamily="34" charset="0"/>
              </a:rPr>
              <a:t>Its applications should be tested on other medical image datasets like computerized tomography, magnetic resonance image or even immunohistochemistry staining images. </a:t>
            </a:r>
            <a:br>
              <a:rPr lang="en-US" sz="1800" i="0" dirty="0">
                <a:solidFill>
                  <a:srgbClr val="191919"/>
                </a:solidFill>
                <a:effectLst/>
                <a:highlight>
                  <a:srgbClr val="FFFFFF"/>
                </a:highlight>
                <a:latin typeface="Calibri" panose="020F0502020204030204" pitchFamily="34" charset="0"/>
                <a:cs typeface="Calibri" panose="020F0502020204030204" pitchFamily="34" charset="0"/>
              </a:rPr>
            </a:br>
            <a:br>
              <a:rPr lang="en-US" sz="1800" i="0" dirty="0">
                <a:solidFill>
                  <a:srgbClr val="191919"/>
                </a:solidFill>
                <a:effectLst/>
                <a:highlight>
                  <a:srgbClr val="FFFFFF"/>
                </a:highlight>
                <a:latin typeface="Calibri" panose="020F0502020204030204" pitchFamily="34" charset="0"/>
                <a:cs typeface="Calibri" panose="020F0502020204030204" pitchFamily="34" charset="0"/>
              </a:rPr>
            </a:br>
            <a:r>
              <a:rPr lang="en-US" sz="1800" i="0" dirty="0">
                <a:solidFill>
                  <a:srgbClr val="191919"/>
                </a:solidFill>
                <a:effectLst/>
                <a:highlight>
                  <a:srgbClr val="FFFFFF"/>
                </a:highlight>
                <a:latin typeface="Calibri" panose="020F0502020204030204" pitchFamily="34" charset="0"/>
                <a:cs typeface="Calibri" panose="020F0502020204030204" pitchFamily="34" charset="0"/>
              </a:rPr>
              <a:t>3. Bounding boxes are one of the most popular image annotation techniques in deep learning, and with improvements in prediction accuracies, this method can reduce costs and increase annotation efficiency compared to other image processing methods.</a:t>
            </a:r>
            <a:endParaRPr lang="en-US" sz="1800" dirty="0">
              <a:latin typeface="Calibri" panose="020F0502020204030204" pitchFamily="34" charset="0"/>
              <a:cs typeface="Calibri" panose="020F0502020204030204" pitchFamily="34" charset="0"/>
            </a:endParaRPr>
          </a:p>
        </p:txBody>
      </p:sp>
      <p:pic>
        <p:nvPicPr>
          <p:cNvPr id="4" name="Picture 2" descr="Figure 5:">
            <a:extLst>
              <a:ext uri="{FF2B5EF4-FFF2-40B4-BE49-F238E27FC236}">
                <a16:creationId xmlns:a16="http://schemas.microsoft.com/office/drawing/2014/main" id="{7E6F6DC7-0FFA-68B3-3DC0-1F5DDC4F84F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047" b="1"/>
          <a:stretch/>
        </p:blipFill>
        <p:spPr bwMode="auto">
          <a:xfrm>
            <a:off x="1653957" y="1724685"/>
            <a:ext cx="4650262" cy="45605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4A6AA74-DB7C-92F9-521E-6C9D19263D80}"/>
              </a:ext>
            </a:extLst>
          </p:cNvPr>
          <p:cNvSpPr txBox="1">
            <a:spLocks/>
          </p:cNvSpPr>
          <p:nvPr/>
        </p:nvSpPr>
        <p:spPr>
          <a:xfrm>
            <a:off x="836675" y="399122"/>
            <a:ext cx="10515600" cy="13255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The prediction accuracy is &gt;95% (~10% improvement on training without SSD architecture), </a:t>
            </a:r>
            <a:r>
              <a:rPr lang="en-US" i="1" dirty="0">
                <a:hlinkClick r:id="rId4"/>
              </a:rPr>
              <a:t>Patent</a:t>
            </a:r>
            <a:r>
              <a:rPr lang="en-US" i="1" dirty="0"/>
              <a:t> Pending, ID-TEMP/E-1/26/2021-DEL</a:t>
            </a:r>
            <a:endParaRPr lang="en-US" dirty="0"/>
          </a:p>
          <a:p>
            <a:br>
              <a:rPr lang="en-US" b="1" dirty="0"/>
            </a:br>
            <a:endParaRPr lang="en-US" dirty="0"/>
          </a:p>
        </p:txBody>
      </p:sp>
    </p:spTree>
    <p:extLst>
      <p:ext uri="{BB962C8B-B14F-4D97-AF65-F5344CB8AC3E}">
        <p14:creationId xmlns:p14="http://schemas.microsoft.com/office/powerpoint/2010/main" val="2847124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B066-D194-1072-3659-2FA13C51CE43}"/>
              </a:ext>
            </a:extLst>
          </p:cNvPr>
          <p:cNvSpPr>
            <a:spLocks noGrp="1"/>
          </p:cNvSpPr>
          <p:nvPr>
            <p:ph type="title"/>
          </p:nvPr>
        </p:nvSpPr>
        <p:spPr>
          <a:xfrm>
            <a:off x="0" y="5497037"/>
            <a:ext cx="10515600" cy="1325563"/>
          </a:xfrm>
        </p:spPr>
        <p:txBody>
          <a:bodyPr/>
          <a:lstStyle/>
          <a:p>
            <a:r>
              <a:rPr lang="en-US" dirty="0"/>
              <a:t>Project References</a:t>
            </a:r>
          </a:p>
        </p:txBody>
      </p:sp>
      <p:sp>
        <p:nvSpPr>
          <p:cNvPr id="3" name="Content Placeholder 2">
            <a:extLst>
              <a:ext uri="{FF2B5EF4-FFF2-40B4-BE49-F238E27FC236}">
                <a16:creationId xmlns:a16="http://schemas.microsoft.com/office/drawing/2014/main" id="{532A33FB-F1BE-3EAB-3FB1-DED5EDA8B677}"/>
              </a:ext>
            </a:extLst>
          </p:cNvPr>
          <p:cNvSpPr>
            <a:spLocks noGrp="1"/>
          </p:cNvSpPr>
          <p:nvPr>
            <p:ph idx="1"/>
          </p:nvPr>
        </p:nvSpPr>
        <p:spPr>
          <a:xfrm>
            <a:off x="0" y="231949"/>
            <a:ext cx="12192000" cy="4351338"/>
          </a:xfrm>
        </p:spPr>
        <p:txBody>
          <a:bodyPr>
            <a:noAutofit/>
          </a:bodyPr>
          <a:lstStyle/>
          <a:p>
            <a:pPr marL="0" indent="0" algn="just">
              <a:buNone/>
            </a:pPr>
            <a:r>
              <a:rPr lang="en-US" sz="1200" dirty="0"/>
              <a:t>1. Analysis of drug resistance in HIV protease, </a:t>
            </a:r>
            <a:r>
              <a:rPr lang="en-US" sz="1200" b="1" i="1" dirty="0"/>
              <a:t>Shrikant Pawar</a:t>
            </a:r>
            <a:r>
              <a:rPr lang="en-US" sz="1200" dirty="0"/>
              <a:t>, Chris </a:t>
            </a:r>
            <a:r>
              <a:rPr lang="en-US" sz="1200" dirty="0" err="1"/>
              <a:t>Freas</a:t>
            </a:r>
            <a:r>
              <a:rPr lang="en-US" sz="1200" dirty="0"/>
              <a:t>, Robert W. Harrison, and Irene T. Weber, </a:t>
            </a:r>
            <a:r>
              <a:rPr lang="en-US" sz="1200" b="1" i="1" dirty="0"/>
              <a:t>BMC: Bioinformatics</a:t>
            </a:r>
          </a:p>
          <a:p>
            <a:pPr marL="0" indent="0" algn="just">
              <a:buNone/>
            </a:pPr>
            <a:r>
              <a:rPr lang="en-US" sz="1200" dirty="0"/>
              <a:t>2. Structural studies of antiviral inhibitor with HIV-1 protease bearing drug resistant substitutions of V32I, I47V and V82I, </a:t>
            </a:r>
            <a:r>
              <a:rPr lang="en-US" sz="1200" b="1" i="1" dirty="0"/>
              <a:t>Shrikant Pawar</a:t>
            </a:r>
            <a:r>
              <a:rPr lang="en-US" sz="1200" i="1" dirty="0"/>
              <a:t>, Yuan-</a:t>
            </a:r>
            <a:r>
              <a:rPr lang="en-US" sz="1200" i="1" dirty="0" err="1"/>
              <a:t>FangWang</a:t>
            </a:r>
            <a:r>
              <a:rPr lang="en-US" sz="1200" i="1" dirty="0"/>
              <a:t>, Andres Wong-Sam, Johnson </a:t>
            </a:r>
            <a:r>
              <a:rPr lang="en-US" sz="1200" i="1" dirty="0" err="1"/>
              <a:t>Agniswamy</a:t>
            </a:r>
            <a:r>
              <a:rPr lang="en-US" sz="1200" i="1" dirty="0"/>
              <a:t>, Arun K. Ghosh, Robert W. Harrison, and Irene T. Weber, </a:t>
            </a:r>
            <a:r>
              <a:rPr lang="en-US" sz="1200" b="1" i="1" dirty="0"/>
              <a:t>Elsevier: Biochemical and Biophysical Research Communications</a:t>
            </a:r>
          </a:p>
          <a:p>
            <a:pPr marL="0" indent="0" algn="just">
              <a:buNone/>
            </a:pPr>
            <a:r>
              <a:rPr lang="en-US" sz="1200" dirty="0"/>
              <a:t>3. KIFCI, a novel putative prognostic biomarker for ovarian adenocarcinomas: delineating protein interaction networks and signaling circuitries, </a:t>
            </a:r>
            <a:r>
              <a:rPr lang="en-US" sz="1200" b="1" i="1" dirty="0"/>
              <a:t>Shrikant Pawar</a:t>
            </a:r>
            <a:r>
              <a:rPr lang="en-US" sz="1200" dirty="0"/>
              <a:t>, </a:t>
            </a:r>
            <a:r>
              <a:rPr lang="en-US" sz="1200" dirty="0" err="1"/>
              <a:t>Shashikiran</a:t>
            </a:r>
            <a:r>
              <a:rPr lang="en-US" sz="1200" dirty="0"/>
              <a:t> </a:t>
            </a:r>
            <a:r>
              <a:rPr lang="en-US" sz="1200" dirty="0" err="1"/>
              <a:t>Donthamsetty</a:t>
            </a:r>
            <a:r>
              <a:rPr lang="en-US" sz="1200" dirty="0"/>
              <a:t>, Vaishali </a:t>
            </a:r>
            <a:r>
              <a:rPr lang="en-US" sz="1200" dirty="0" err="1"/>
              <a:t>Pannu</a:t>
            </a:r>
            <a:r>
              <a:rPr lang="en-US" sz="1200" dirty="0"/>
              <a:t>, </a:t>
            </a:r>
            <a:r>
              <a:rPr lang="en-US" sz="1200" dirty="0" err="1"/>
              <a:t>Padmashree</a:t>
            </a:r>
            <a:r>
              <a:rPr lang="en-US" sz="1200" dirty="0"/>
              <a:t> Rida, Angela Ogden, Nathan Bowen, Remus Osan, Guilherme </a:t>
            </a:r>
            <a:r>
              <a:rPr lang="en-US" sz="1200" dirty="0" err="1"/>
              <a:t>Cantuaria</a:t>
            </a:r>
            <a:r>
              <a:rPr lang="en-US" sz="1200" dirty="0"/>
              <a:t>, and </a:t>
            </a:r>
            <a:r>
              <a:rPr lang="en-US" sz="1200" dirty="0" err="1"/>
              <a:t>Ritu</a:t>
            </a:r>
            <a:r>
              <a:rPr lang="en-US" sz="1200" dirty="0"/>
              <a:t> </a:t>
            </a:r>
            <a:r>
              <a:rPr lang="en-US" sz="1200" dirty="0" err="1"/>
              <a:t>Aneja</a:t>
            </a:r>
            <a:r>
              <a:rPr lang="en-US" sz="1200" dirty="0"/>
              <a:t>, </a:t>
            </a:r>
            <a:r>
              <a:rPr lang="en-US" sz="1200" b="1" i="1" dirty="0"/>
              <a:t>BMC: Journal of Ovarian Research </a:t>
            </a:r>
          </a:p>
          <a:p>
            <a:pPr marL="0" indent="0" algn="just">
              <a:buNone/>
            </a:pPr>
            <a:r>
              <a:rPr lang="en-US" sz="1200" dirty="0"/>
              <a:t>4. Machine learning for identification and characterization of molecular gene signatures in progression of benign tumors,. </a:t>
            </a:r>
            <a:r>
              <a:rPr lang="en-US" sz="1200" b="1" i="1" dirty="0"/>
              <a:t>Shrikant Pawar</a:t>
            </a:r>
            <a:r>
              <a:rPr lang="en-US" sz="1200" i="1" dirty="0"/>
              <a:t>, Aditya </a:t>
            </a:r>
            <a:r>
              <a:rPr lang="en-US" sz="1200" i="1" dirty="0" err="1"/>
              <a:t>Stanam</a:t>
            </a:r>
            <a:r>
              <a:rPr lang="en-US" sz="1200" i="1" dirty="0"/>
              <a:t>, </a:t>
            </a:r>
            <a:r>
              <a:rPr lang="en-US" sz="1200" i="1" dirty="0" err="1"/>
              <a:t>Rushikesh</a:t>
            </a:r>
            <a:r>
              <a:rPr lang="en-US" sz="1200" i="1" dirty="0"/>
              <a:t> </a:t>
            </a:r>
            <a:r>
              <a:rPr lang="en-US" sz="1200" i="1" dirty="0" err="1"/>
              <a:t>Chopade</a:t>
            </a:r>
            <a:r>
              <a:rPr lang="en-US" sz="1200" i="1" dirty="0"/>
              <a:t>, </a:t>
            </a:r>
            <a:r>
              <a:rPr lang="en-US" sz="1200" b="1" i="1" dirty="0"/>
              <a:t>ACM International Conference on Artificial Intelligence and Information Systems</a:t>
            </a:r>
            <a:endParaRPr lang="en-US" sz="1200" b="1" dirty="0"/>
          </a:p>
          <a:p>
            <a:pPr marL="0" indent="0" algn="just">
              <a:buNone/>
            </a:pPr>
            <a:r>
              <a:rPr lang="en-US" sz="1200" dirty="0">
                <a:effectLst/>
                <a:latin typeface="TimesNewRomanPSMT"/>
              </a:rPr>
              <a:t>5. </a:t>
            </a:r>
            <a:r>
              <a:rPr lang="en-US" sz="1200" dirty="0" err="1">
                <a:effectLst/>
                <a:latin typeface="TimesNewRomanPSMT"/>
              </a:rPr>
              <a:t>LinkedImm</a:t>
            </a:r>
            <a:r>
              <a:rPr lang="en-US" sz="1200" dirty="0">
                <a:effectLst/>
                <a:latin typeface="TimesNewRomanPSMT"/>
              </a:rPr>
              <a:t>: a linked data graph database for integrating immunological data, </a:t>
            </a:r>
            <a:r>
              <a:rPr lang="en-US" sz="1200" i="1" dirty="0">
                <a:effectLst/>
                <a:latin typeface="TimesNewRomanPS"/>
              </a:rPr>
              <a:t>Syed Ahmad Chan Bukhari, </a:t>
            </a:r>
            <a:r>
              <a:rPr lang="en-US" sz="1200" b="1" i="1" dirty="0">
                <a:effectLst/>
                <a:latin typeface="TimesNewRomanPS"/>
              </a:rPr>
              <a:t>Shrikant Pawar</a:t>
            </a:r>
            <a:r>
              <a:rPr lang="en-US" sz="1200" i="1" dirty="0">
                <a:effectLst/>
                <a:latin typeface="TimesNewRomanPS"/>
              </a:rPr>
              <a:t>, Jeff Mandell, Steven H. </a:t>
            </a:r>
            <a:r>
              <a:rPr lang="en-US" sz="1200" i="1" dirty="0" err="1">
                <a:effectLst/>
                <a:latin typeface="TimesNewRomanPS"/>
              </a:rPr>
              <a:t>Kleinstein</a:t>
            </a:r>
            <a:r>
              <a:rPr lang="en-US" sz="1200" i="1" dirty="0">
                <a:effectLst/>
                <a:latin typeface="TimesNewRomanPS"/>
              </a:rPr>
              <a:t> and Kei‐Hoi Cheung, </a:t>
            </a:r>
            <a:r>
              <a:rPr lang="en-US" sz="1200" b="1" i="1" dirty="0">
                <a:effectLst/>
                <a:latin typeface="TimesNewRomanPS"/>
              </a:rPr>
              <a:t>BMC Bioinformatics.</a:t>
            </a:r>
            <a:endParaRPr lang="en-US" sz="1200" i="1" dirty="0"/>
          </a:p>
          <a:p>
            <a:pPr marL="0" indent="0" algn="just">
              <a:buNone/>
            </a:pPr>
            <a:r>
              <a:rPr lang="en-US" sz="1200" i="1" dirty="0">
                <a:effectLst/>
                <a:latin typeface="TimesNewRomanPSMT"/>
              </a:rPr>
              <a:t>6. Cyclical Learning Rates (CLR’s) for improving training accuracies and lowering computational cost</a:t>
            </a:r>
            <a:r>
              <a:rPr lang="en-US" sz="1200" i="1" dirty="0">
                <a:effectLst/>
                <a:latin typeface="TimesNewRomanPS"/>
              </a:rPr>
              <a:t>, </a:t>
            </a:r>
            <a:r>
              <a:rPr lang="en-US" sz="1200" i="1" dirty="0" err="1">
                <a:effectLst/>
                <a:latin typeface="TimesNewRomanPS"/>
              </a:rPr>
              <a:t>Rushikesh</a:t>
            </a:r>
            <a:r>
              <a:rPr lang="en-US" sz="1200" i="1" dirty="0">
                <a:effectLst/>
                <a:latin typeface="TimesNewRomanPS"/>
              </a:rPr>
              <a:t> </a:t>
            </a:r>
            <a:r>
              <a:rPr lang="en-US" sz="1200" i="1" dirty="0" err="1">
                <a:effectLst/>
                <a:latin typeface="TimesNewRomanPS"/>
              </a:rPr>
              <a:t>Chopade</a:t>
            </a:r>
            <a:r>
              <a:rPr lang="en-US" sz="1200" i="1" dirty="0">
                <a:effectLst/>
                <a:latin typeface="TimesNewRomanPS"/>
              </a:rPr>
              <a:t>, Aditya </a:t>
            </a:r>
            <a:r>
              <a:rPr lang="en-US" sz="1200" i="1" dirty="0" err="1">
                <a:effectLst/>
                <a:latin typeface="TimesNewRomanPS"/>
              </a:rPr>
              <a:t>Stanam</a:t>
            </a:r>
            <a:r>
              <a:rPr lang="en-US" sz="1200" i="1" dirty="0">
                <a:effectLst/>
                <a:latin typeface="TimesNewRomanPS"/>
              </a:rPr>
              <a:t>, Anand Narayanan, </a:t>
            </a:r>
            <a:r>
              <a:rPr lang="en-US" sz="1200" b="1" i="1" dirty="0">
                <a:effectLst/>
                <a:latin typeface="TimesNewRomanPS"/>
              </a:rPr>
              <a:t>Shrikant Pawar</a:t>
            </a:r>
            <a:r>
              <a:rPr lang="en-US" sz="1200" i="1" dirty="0">
                <a:effectLst/>
                <a:latin typeface="TimesNewRomanPS"/>
              </a:rPr>
              <a:t>. </a:t>
            </a:r>
            <a:r>
              <a:rPr lang="en-US" sz="1200" b="1" i="1" dirty="0">
                <a:effectLst/>
                <a:latin typeface="TimesNewRomanPS"/>
              </a:rPr>
              <a:t>Springer: Lecture Notes in Computer Science</a:t>
            </a:r>
            <a:r>
              <a:rPr lang="en-US" sz="1200" b="1" i="1" dirty="0">
                <a:solidFill>
                  <a:srgbClr val="0000FF"/>
                </a:solidFill>
                <a:effectLst/>
                <a:latin typeface="TimesNewRomanPS"/>
              </a:rPr>
              <a:t>. </a:t>
            </a:r>
          </a:p>
          <a:p>
            <a:pPr marL="0" indent="0" algn="just">
              <a:buNone/>
            </a:pPr>
            <a:r>
              <a:rPr lang="en-US" sz="1200" dirty="0">
                <a:effectLst/>
                <a:latin typeface="TimesNewRomanPSMT"/>
              </a:rPr>
              <a:t>7. Clustering Reveals Common Check-Point and Growth Factor Receptor Genes Expressed in Six Different Cancer Types, </a:t>
            </a:r>
            <a:r>
              <a:rPr lang="en-US" sz="1200" b="1" i="1" dirty="0">
                <a:effectLst/>
                <a:latin typeface="TimesNewRomanPS"/>
              </a:rPr>
              <a:t>Shrikant Pawar </a:t>
            </a:r>
            <a:r>
              <a:rPr lang="en-US" sz="1200" i="1" dirty="0">
                <a:effectLst/>
                <a:latin typeface="TimesNewRomanPS"/>
              </a:rPr>
              <a:t>and Aditya </a:t>
            </a:r>
            <a:r>
              <a:rPr lang="en-US" sz="1200" i="1" dirty="0" err="1">
                <a:effectLst/>
                <a:latin typeface="TimesNewRomanPS"/>
              </a:rPr>
              <a:t>Stanam</a:t>
            </a:r>
            <a:r>
              <a:rPr lang="en-US" sz="1200" i="1" dirty="0">
                <a:effectLst/>
                <a:latin typeface="TimesNewRomanPS"/>
              </a:rPr>
              <a:t>, </a:t>
            </a:r>
            <a:r>
              <a:rPr lang="en-US" sz="1200" b="1" i="1" dirty="0">
                <a:effectLst/>
                <a:latin typeface="TimesNewRomanPS"/>
              </a:rPr>
              <a:t>Springer: Lecture Notes in Computer Science</a:t>
            </a:r>
            <a:r>
              <a:rPr lang="en-US" sz="1200" b="1" i="1" dirty="0">
                <a:solidFill>
                  <a:srgbClr val="0000FF"/>
                </a:solidFill>
                <a:effectLst/>
                <a:latin typeface="TimesNewRomanPS"/>
              </a:rPr>
              <a:t>. </a:t>
            </a:r>
            <a:endParaRPr lang="en-US" sz="1200" b="1" dirty="0"/>
          </a:p>
          <a:p>
            <a:pPr marL="0" indent="0" algn="just">
              <a:buNone/>
            </a:pPr>
            <a:r>
              <a:rPr lang="en-US" sz="1200" dirty="0">
                <a:effectLst/>
                <a:latin typeface="TimesNewRomanPSMT"/>
              </a:rPr>
              <a:t>8. Common cancer biomarkers of breast and ovarian types identified through artificial intelligence, </a:t>
            </a:r>
            <a:r>
              <a:rPr lang="en-US" sz="1200" b="1" i="1" dirty="0">
                <a:effectLst/>
                <a:latin typeface="TimesNewRomanPS"/>
              </a:rPr>
              <a:t>Shrikant Pawar</a:t>
            </a:r>
            <a:r>
              <a:rPr lang="en-US" sz="1200" i="1" dirty="0">
                <a:effectLst/>
                <a:latin typeface="TimesNewRomanPS"/>
              </a:rPr>
              <a:t>, Tuck Onn Liew, Aditya </a:t>
            </a:r>
            <a:r>
              <a:rPr lang="en-US" sz="1200" i="1" dirty="0" err="1">
                <a:effectLst/>
                <a:latin typeface="TimesNewRomanPS"/>
              </a:rPr>
              <a:t>Stanam</a:t>
            </a:r>
            <a:r>
              <a:rPr lang="en-US" sz="1200" i="1" dirty="0">
                <a:effectLst/>
                <a:latin typeface="TimesNewRomanPS"/>
              </a:rPr>
              <a:t>, </a:t>
            </a:r>
            <a:r>
              <a:rPr lang="en-US" sz="1200" i="1" dirty="0" err="1">
                <a:effectLst/>
                <a:latin typeface="TimesNewRomanPS"/>
              </a:rPr>
              <a:t>Chandrajit</a:t>
            </a:r>
            <a:r>
              <a:rPr lang="en-US" sz="1200" i="1" dirty="0">
                <a:effectLst/>
                <a:latin typeface="TimesNewRomanPS"/>
              </a:rPr>
              <a:t> </a:t>
            </a:r>
            <a:r>
              <a:rPr lang="en-US" sz="1200" i="1" dirty="0" err="1">
                <a:effectLst/>
                <a:latin typeface="TimesNewRomanPS"/>
              </a:rPr>
              <a:t>Lahiri</a:t>
            </a:r>
            <a:r>
              <a:rPr lang="en-US" sz="1200" i="1" dirty="0">
                <a:effectLst/>
                <a:latin typeface="TimesNewRomanPS"/>
              </a:rPr>
              <a:t>, </a:t>
            </a:r>
            <a:r>
              <a:rPr lang="en-US" sz="1200" b="1" i="1" dirty="0" err="1">
                <a:effectLst/>
                <a:latin typeface="TimesNewRomanPS"/>
              </a:rPr>
              <a:t>Wileys</a:t>
            </a:r>
            <a:r>
              <a:rPr lang="en-US" sz="1200" b="1" i="1" dirty="0">
                <a:effectLst/>
                <a:latin typeface="TimesNewRomanPS"/>
              </a:rPr>
              <a:t>: Chemical Biology and Drug Design </a:t>
            </a:r>
            <a:endParaRPr lang="en-US" sz="1200" b="1" dirty="0"/>
          </a:p>
          <a:p>
            <a:pPr marL="0" indent="0" algn="just">
              <a:buNone/>
            </a:pPr>
            <a:r>
              <a:rPr lang="en-US" sz="1200" dirty="0"/>
              <a:t>9. A side-effect free method for identifying cancer drug targets, MD Ashraf, Shama Mujawar, </a:t>
            </a:r>
            <a:r>
              <a:rPr lang="en-US" sz="1200" b="1" i="1" dirty="0"/>
              <a:t>Shrikant Pawar</a:t>
            </a:r>
            <a:r>
              <a:rPr lang="en-US" sz="1200" dirty="0"/>
              <a:t>, and C Lahiri, </a:t>
            </a:r>
            <a:r>
              <a:rPr lang="en-US" sz="1200" b="1" i="1" dirty="0"/>
              <a:t>NPG: Scientific Reports </a:t>
            </a:r>
          </a:p>
          <a:p>
            <a:pPr marL="0" indent="0" algn="just">
              <a:buNone/>
            </a:pPr>
            <a:r>
              <a:rPr lang="en-US" sz="1200" dirty="0"/>
              <a:t>10. . In silico Identification of the Indispensable Quorum Sensing Proteins of Multidrug Resistant </a:t>
            </a:r>
            <a:r>
              <a:rPr lang="en-US" sz="1200" i="1" dirty="0"/>
              <a:t>Proteus mirabilis</a:t>
            </a:r>
            <a:r>
              <a:rPr lang="en-US" sz="1200" dirty="0"/>
              <a:t>, </a:t>
            </a:r>
            <a:r>
              <a:rPr lang="en-US" sz="1200" b="1" i="1" dirty="0"/>
              <a:t>Shrikant Pawar</a:t>
            </a:r>
            <a:r>
              <a:rPr lang="en-US" sz="1200" dirty="0"/>
              <a:t>, MD Ashraf, Shama Mujawar, Rohit Mishra, and C Lahiri, </a:t>
            </a:r>
            <a:r>
              <a:rPr lang="en-US" sz="1200" b="1" i="1" dirty="0"/>
              <a:t>Frontiers in Cellular and Infection Microbiology</a:t>
            </a:r>
          </a:p>
          <a:p>
            <a:pPr marL="0" indent="0" algn="just">
              <a:buNone/>
            </a:pPr>
            <a:r>
              <a:rPr lang="en-US" sz="1200" i="1" dirty="0"/>
              <a:t>11</a:t>
            </a:r>
            <a:r>
              <a:rPr lang="en-US" sz="1200" dirty="0"/>
              <a:t>. Delineating the plausible molecular vaccine candidates and drug targets of multidrug resistant </a:t>
            </a:r>
            <a:r>
              <a:rPr lang="en-US" sz="1200" i="1" dirty="0"/>
              <a:t>Acinetobacter </a:t>
            </a:r>
          </a:p>
          <a:p>
            <a:pPr marL="0" indent="0" algn="just">
              <a:buNone/>
            </a:pPr>
            <a:r>
              <a:rPr lang="en-US" sz="1200" i="1" dirty="0"/>
              <a:t>baumannii</a:t>
            </a:r>
            <a:r>
              <a:rPr lang="en-US" sz="1200" dirty="0"/>
              <a:t>, C Lahiri, Shama Mujawar, </a:t>
            </a:r>
            <a:r>
              <a:rPr lang="en-US" sz="1200" b="1" i="1" dirty="0"/>
              <a:t>Shrikant Pawar</a:t>
            </a:r>
            <a:r>
              <a:rPr lang="en-US" sz="1200" dirty="0"/>
              <a:t>, Derek Gatherer, </a:t>
            </a:r>
            <a:r>
              <a:rPr lang="en-US" sz="1200" b="1" i="1" dirty="0"/>
              <a:t>Frontiers in Cellular and Infection Microbiology</a:t>
            </a:r>
          </a:p>
          <a:p>
            <a:pPr marL="0" indent="0" algn="just">
              <a:buNone/>
            </a:pPr>
            <a:r>
              <a:rPr lang="en-US" sz="1200" i="1" dirty="0"/>
              <a:t>12. Phenotypes of disease severity in a cohort of hospitalized COVID-19 patients: results from the IMPACC study</a:t>
            </a:r>
            <a:r>
              <a:rPr lang="en-US" sz="1200" b="1" i="1" dirty="0"/>
              <a:t>, </a:t>
            </a:r>
          </a:p>
          <a:p>
            <a:pPr marL="0" indent="0" algn="just">
              <a:buNone/>
            </a:pPr>
            <a:r>
              <a:rPr lang="en-US" sz="1200" b="1" i="1" dirty="0"/>
              <a:t>IMPACC Collaborator Network, The Lancet Discovery Science</a:t>
            </a:r>
          </a:p>
          <a:p>
            <a:pPr algn="just"/>
            <a:endParaRPr lang="en-US" sz="1200" b="1" i="1" dirty="0"/>
          </a:p>
          <a:p>
            <a:pPr marL="342900" indent="-342900" algn="just">
              <a:buFont typeface="+mj-lt"/>
              <a:buAutoNum type="arabicPeriod"/>
            </a:pPr>
            <a:endParaRPr lang="en-US" sz="1200" b="1" i="1" dirty="0"/>
          </a:p>
          <a:p>
            <a:pPr algn="just"/>
            <a:endParaRPr lang="en-US" sz="1200" dirty="0">
              <a:solidFill>
                <a:srgbClr val="FF0000"/>
              </a:solidFill>
            </a:endParaRPr>
          </a:p>
        </p:txBody>
      </p:sp>
      <p:pic>
        <p:nvPicPr>
          <p:cNvPr id="5" name="Picture 4">
            <a:extLst>
              <a:ext uri="{FF2B5EF4-FFF2-40B4-BE49-F238E27FC236}">
                <a16:creationId xmlns:a16="http://schemas.microsoft.com/office/drawing/2014/main" id="{09D157DE-85C7-E86A-61EA-E15B9984A343}"/>
              </a:ext>
            </a:extLst>
          </p:cNvPr>
          <p:cNvPicPr>
            <a:picLocks noChangeAspect="1"/>
          </p:cNvPicPr>
          <p:nvPr/>
        </p:nvPicPr>
        <p:blipFill>
          <a:blip r:embed="rId2">
            <a:alphaModFix amt="35000"/>
          </a:blip>
          <a:stretch>
            <a:fillRect/>
          </a:stretch>
        </p:blipFill>
        <p:spPr>
          <a:xfrm>
            <a:off x="7440020" y="4284665"/>
            <a:ext cx="4751980" cy="2424745"/>
          </a:xfrm>
          <a:prstGeom prst="rect">
            <a:avLst/>
          </a:prstGeom>
        </p:spPr>
      </p:pic>
    </p:spTree>
    <p:extLst>
      <p:ext uri="{BB962C8B-B14F-4D97-AF65-F5344CB8AC3E}">
        <p14:creationId xmlns:p14="http://schemas.microsoft.com/office/powerpoint/2010/main" val="1584107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0AA47-4DF4-578D-26DC-D38953737620}"/>
              </a:ext>
            </a:extLst>
          </p:cNvPr>
          <p:cNvSpPr>
            <a:spLocks noGrp="1"/>
          </p:cNvSpPr>
          <p:nvPr>
            <p:ph type="title"/>
          </p:nvPr>
        </p:nvSpPr>
        <p:spPr>
          <a:xfrm>
            <a:off x="2958353" y="-72232"/>
            <a:ext cx="10515600" cy="1325563"/>
          </a:xfrm>
        </p:spPr>
        <p:txBody>
          <a:bodyPr/>
          <a:lstStyle/>
          <a:p>
            <a:r>
              <a:rPr lang="en-US" dirty="0"/>
              <a:t>Research achievements</a:t>
            </a:r>
          </a:p>
        </p:txBody>
      </p:sp>
      <p:sp>
        <p:nvSpPr>
          <p:cNvPr id="3" name="Content Placeholder 2">
            <a:extLst>
              <a:ext uri="{FF2B5EF4-FFF2-40B4-BE49-F238E27FC236}">
                <a16:creationId xmlns:a16="http://schemas.microsoft.com/office/drawing/2014/main" id="{3852B799-399B-53D2-957E-0C1B36B8835F}"/>
              </a:ext>
            </a:extLst>
          </p:cNvPr>
          <p:cNvSpPr>
            <a:spLocks noGrp="1"/>
          </p:cNvSpPr>
          <p:nvPr>
            <p:ph idx="1"/>
          </p:nvPr>
        </p:nvSpPr>
        <p:spPr>
          <a:xfrm>
            <a:off x="838200" y="1253331"/>
            <a:ext cx="10515600" cy="4351338"/>
          </a:xfrm>
        </p:spPr>
        <p:txBody>
          <a:bodyPr>
            <a:normAutofit lnSpcReduction="10000"/>
          </a:bodyPr>
          <a:lstStyle/>
          <a:p>
            <a:r>
              <a:rPr lang="en-US" dirty="0"/>
              <a:t>&gt;90 peer reviewed articles published in Journals with high tier publishers (IEEE, ACM, Lancet, NPG, BMC, Elsevier, and Springer).</a:t>
            </a:r>
          </a:p>
          <a:p>
            <a:endParaRPr lang="en-US" dirty="0"/>
          </a:p>
          <a:p>
            <a:r>
              <a:rPr lang="en-US" dirty="0"/>
              <a:t>Google scholar citations 5099 with i10-index of 45. </a:t>
            </a:r>
            <a:r>
              <a:rPr lang="en-US" dirty="0">
                <a:hlinkClick r:id="rId2"/>
              </a:rPr>
              <a:t>https://scholar.google.com/citations?user=SvcIPSsAAAAJ&amp;hl=en</a:t>
            </a:r>
            <a:endParaRPr lang="en-US" dirty="0"/>
          </a:p>
          <a:p>
            <a:pPr marL="0" indent="0">
              <a:buNone/>
            </a:pPr>
            <a:endParaRPr lang="en-US" dirty="0"/>
          </a:p>
          <a:p>
            <a:r>
              <a:rPr lang="en-US" dirty="0"/>
              <a:t>System and method to detect lung disorders in chest x-ray image: Patent Pending, ID-TEMP/E-1/26/2021-DEL &amp; USPTO trademark application for ‘</a:t>
            </a:r>
            <a:r>
              <a:rPr lang="en-US" dirty="0" err="1"/>
              <a:t>ChestAi</a:t>
            </a:r>
            <a:r>
              <a:rPr lang="en-US" dirty="0"/>
              <a:t>’ (#88930063).</a:t>
            </a:r>
            <a:br>
              <a:rPr lang="en-US" dirty="0"/>
            </a:br>
            <a:endParaRPr lang="en-US" dirty="0"/>
          </a:p>
          <a:p>
            <a:endParaRPr lang="en-US" dirty="0"/>
          </a:p>
          <a:p>
            <a:endParaRPr lang="en-US" dirty="0"/>
          </a:p>
          <a:p>
            <a:endParaRPr lang="en-US" dirty="0"/>
          </a:p>
        </p:txBody>
      </p:sp>
      <p:pic>
        <p:nvPicPr>
          <p:cNvPr id="6" name="Picture 5" descr="A screenshot of a computer&#10;&#10;Description automatically generated">
            <a:extLst>
              <a:ext uri="{FF2B5EF4-FFF2-40B4-BE49-F238E27FC236}">
                <a16:creationId xmlns:a16="http://schemas.microsoft.com/office/drawing/2014/main" id="{FF89BEC8-12D2-AC82-2543-FC0ABDC49713}"/>
              </a:ext>
            </a:extLst>
          </p:cNvPr>
          <p:cNvPicPr>
            <a:picLocks noChangeAspect="1"/>
          </p:cNvPicPr>
          <p:nvPr/>
        </p:nvPicPr>
        <p:blipFill>
          <a:blip r:embed="rId3"/>
          <a:stretch>
            <a:fillRect/>
          </a:stretch>
        </p:blipFill>
        <p:spPr>
          <a:xfrm>
            <a:off x="8549073" y="4943488"/>
            <a:ext cx="3642927" cy="1914512"/>
          </a:xfrm>
          <a:prstGeom prst="rect">
            <a:avLst/>
          </a:prstGeom>
        </p:spPr>
      </p:pic>
    </p:spTree>
    <p:extLst>
      <p:ext uri="{BB962C8B-B14F-4D97-AF65-F5344CB8AC3E}">
        <p14:creationId xmlns:p14="http://schemas.microsoft.com/office/powerpoint/2010/main" val="642774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F645-ED0B-D145-5082-210F2E0E4457}"/>
              </a:ext>
            </a:extLst>
          </p:cNvPr>
          <p:cNvSpPr>
            <a:spLocks noGrp="1"/>
          </p:cNvSpPr>
          <p:nvPr>
            <p:ph type="title"/>
          </p:nvPr>
        </p:nvSpPr>
        <p:spPr>
          <a:xfrm>
            <a:off x="1530927" y="0"/>
            <a:ext cx="10515600" cy="1325563"/>
          </a:xfrm>
        </p:spPr>
        <p:txBody>
          <a:bodyPr/>
          <a:lstStyle/>
          <a:p>
            <a:r>
              <a:rPr lang="en-US" dirty="0"/>
              <a:t>Thesis adviser and committee member</a:t>
            </a:r>
          </a:p>
        </p:txBody>
      </p:sp>
      <p:sp>
        <p:nvSpPr>
          <p:cNvPr id="3" name="Content Placeholder 2">
            <a:extLst>
              <a:ext uri="{FF2B5EF4-FFF2-40B4-BE49-F238E27FC236}">
                <a16:creationId xmlns:a16="http://schemas.microsoft.com/office/drawing/2014/main" id="{F696227B-FF5A-FFC4-9F0B-84F231E2811F}"/>
              </a:ext>
            </a:extLst>
          </p:cNvPr>
          <p:cNvSpPr>
            <a:spLocks noGrp="1"/>
          </p:cNvSpPr>
          <p:nvPr>
            <p:ph idx="1"/>
          </p:nvPr>
        </p:nvSpPr>
        <p:spPr>
          <a:xfrm>
            <a:off x="727364" y="1253331"/>
            <a:ext cx="10515600" cy="4351338"/>
          </a:xfrm>
        </p:spPr>
        <p:txBody>
          <a:bodyPr>
            <a:noAutofit/>
          </a:bodyPr>
          <a:lstStyle/>
          <a:p>
            <a:r>
              <a:rPr lang="en-US" sz="1800" dirty="0"/>
              <a:t>21 students (2021-22): </a:t>
            </a:r>
          </a:p>
          <a:p>
            <a:pPr marL="0" indent="0">
              <a:buNone/>
            </a:pPr>
            <a:r>
              <a:rPr lang="en-US" sz="1800" dirty="0"/>
              <a:t>Ms. </a:t>
            </a:r>
            <a:r>
              <a:rPr lang="en-US" sz="1800" dirty="0" err="1"/>
              <a:t>Aneeka</a:t>
            </a:r>
            <a:r>
              <a:rPr lang="en-US" sz="1800" dirty="0"/>
              <a:t> Agrawal , Ms. </a:t>
            </a:r>
            <a:r>
              <a:rPr lang="en-US" sz="1800" dirty="0" err="1"/>
              <a:t>Moneefa</a:t>
            </a:r>
            <a:r>
              <a:rPr lang="en-US" sz="1800" dirty="0"/>
              <a:t> Jones, Ms. Emmanuella </a:t>
            </a:r>
            <a:r>
              <a:rPr lang="en-US" sz="1800" dirty="0" err="1"/>
              <a:t>Mojekwu</a:t>
            </a:r>
            <a:r>
              <a:rPr lang="en-US" sz="1800" dirty="0"/>
              <a:t>, Mr. Joshua </a:t>
            </a:r>
            <a:r>
              <a:rPr lang="en-US" sz="1800" dirty="0" err="1"/>
              <a:t>Kiprano</a:t>
            </a:r>
            <a:r>
              <a:rPr lang="en-US" sz="1800" dirty="0"/>
              <a:t>, Mr. Bibek </a:t>
            </a:r>
            <a:r>
              <a:rPr lang="en-US" sz="1800" dirty="0" err="1"/>
              <a:t>Itani</a:t>
            </a:r>
            <a:r>
              <a:rPr lang="en-US" sz="1800" dirty="0"/>
              <a:t>, Ms. </a:t>
            </a:r>
            <a:r>
              <a:rPr lang="en-US" sz="1800" dirty="0" err="1"/>
              <a:t>Jamesha</a:t>
            </a:r>
            <a:r>
              <a:rPr lang="en-US" sz="1800" dirty="0"/>
              <a:t> M. Jones, Mr. Sylvester U. </a:t>
            </a:r>
            <a:r>
              <a:rPr lang="en-US" sz="1800" dirty="0" err="1"/>
              <a:t>Anosike</a:t>
            </a:r>
            <a:r>
              <a:rPr lang="en-US" sz="1800" dirty="0"/>
              <a:t>, Mr. Daniel S. </a:t>
            </a:r>
            <a:r>
              <a:rPr lang="en-US" sz="1800" dirty="0" err="1"/>
              <a:t>Oyeka</a:t>
            </a:r>
            <a:r>
              <a:rPr lang="en-US" sz="1800" dirty="0"/>
              <a:t>, Ms. Smart &amp; Ms. </a:t>
            </a:r>
            <a:r>
              <a:rPr lang="en-US" sz="1800" dirty="0" err="1"/>
              <a:t>Etha</a:t>
            </a:r>
            <a:r>
              <a:rPr lang="en-US" sz="1800" dirty="0"/>
              <a:t>, Mr. </a:t>
            </a:r>
            <a:r>
              <a:rPr lang="en-US" sz="1800" dirty="0" err="1"/>
              <a:t>Owalabi</a:t>
            </a:r>
            <a:r>
              <a:rPr lang="en-US" sz="1800" dirty="0"/>
              <a:t>. </a:t>
            </a:r>
            <a:r>
              <a:rPr lang="en-US" sz="1800" dirty="0" err="1"/>
              <a:t>Oluwamayowa</a:t>
            </a:r>
            <a:r>
              <a:rPr lang="en-US" sz="1800" dirty="0"/>
              <a:t>, Ms. Evan Simms, Mr. Davion Greene, Mr. Enoch </a:t>
            </a:r>
            <a:r>
              <a:rPr lang="en-US" sz="1800" dirty="0" err="1"/>
              <a:t>Adelekan</a:t>
            </a:r>
            <a:r>
              <a:rPr lang="en-US" sz="1800" dirty="0"/>
              <a:t>, Mr. Kurt Abraham, Ms. Jasmine A. Love, Mr. </a:t>
            </a:r>
            <a:r>
              <a:rPr lang="en-US" sz="1800" dirty="0" err="1"/>
              <a:t>Ben'Aje</a:t>
            </a:r>
            <a:r>
              <a:rPr lang="en-US" sz="1800" dirty="0"/>
              <a:t> Parker, Ms. </a:t>
            </a:r>
            <a:r>
              <a:rPr lang="en-US" sz="1800" dirty="0" err="1"/>
              <a:t>Jalena</a:t>
            </a:r>
            <a:r>
              <a:rPr lang="en-US" sz="1800" dirty="0"/>
              <a:t> Jones</a:t>
            </a:r>
          </a:p>
          <a:p>
            <a:pPr marL="0" indent="0">
              <a:buNone/>
            </a:pPr>
            <a:endParaRPr lang="en-US" sz="1800" dirty="0"/>
          </a:p>
          <a:p>
            <a:r>
              <a:rPr lang="en-US" sz="1800" dirty="0"/>
              <a:t>Alumni students: </a:t>
            </a:r>
          </a:p>
          <a:p>
            <a:pPr marL="0" indent="0">
              <a:buNone/>
            </a:pPr>
            <a:r>
              <a:rPr lang="en-US" sz="1800" dirty="0"/>
              <a:t>1. Mr. Emmanuel Ndubuisi, Undergraduate student: Claflin University, South Carolina, USA. Thesis: Protein Classification Using Embeddings from Language Models Trained on Amino Acid Sequences (Fall 2022). </a:t>
            </a:r>
            <a:r>
              <a:rPr lang="en-US" sz="1800" i="1" u="sng" dirty="0"/>
              <a:t>Presently software engineer at Microsoft, Atlanta.</a:t>
            </a:r>
          </a:p>
          <a:p>
            <a:pPr marL="0" indent="0">
              <a:buNone/>
            </a:pPr>
            <a:r>
              <a:rPr lang="en-US" sz="1800" dirty="0"/>
              <a:t>2. Mr. Brandon T. Sanders, Undergraduate student: Claflin University, South Carolina, USA. (Fall 2023</a:t>
            </a:r>
            <a:r>
              <a:rPr lang="en-US" sz="1800" i="1" u="sng" dirty="0"/>
              <a:t>). Presently graduate student at University of Alabama at Birmingham.</a:t>
            </a:r>
            <a:r>
              <a:rPr lang="en-US" sz="1800" dirty="0"/>
              <a:t> </a:t>
            </a:r>
          </a:p>
          <a:p>
            <a:pPr marL="0" indent="0">
              <a:buNone/>
            </a:pPr>
            <a:r>
              <a:rPr lang="en-US" sz="1800" dirty="0"/>
              <a:t>3. Ms. </a:t>
            </a:r>
            <a:r>
              <a:rPr lang="en-US" sz="1800" dirty="0" err="1"/>
              <a:t>TyChrisa</a:t>
            </a:r>
            <a:r>
              <a:rPr lang="en-US" sz="1800" dirty="0"/>
              <a:t> Whitmire, Undergraduate student: Claflin University, South Carolina, USA. (Fall 2023). </a:t>
            </a:r>
            <a:r>
              <a:rPr lang="en-US" sz="1800" i="1" u="sng" dirty="0"/>
              <a:t>Presently software engineer at </a:t>
            </a:r>
            <a:r>
              <a:rPr lang="en-US" sz="1800" i="1" u="sng" dirty="0" err="1"/>
              <a:t>ScribeAmerica</a:t>
            </a:r>
            <a:r>
              <a:rPr lang="en-US" sz="1800" i="1" u="sng" dirty="0"/>
              <a:t>.</a:t>
            </a:r>
          </a:p>
          <a:p>
            <a:pPr marL="0" indent="0">
              <a:buNone/>
            </a:pPr>
            <a:r>
              <a:rPr lang="en-US" sz="1800" dirty="0"/>
              <a:t>4. Mr. Bibek </a:t>
            </a:r>
            <a:r>
              <a:rPr lang="en-US" sz="1800" dirty="0" err="1"/>
              <a:t>Itani</a:t>
            </a:r>
            <a:r>
              <a:rPr lang="en-US" sz="1800" dirty="0"/>
              <a:t>, Undergraduate student: Claflin university, South Carolina, USA. (Fall 2023). Thesis: Driving mishaps detection &amp; rerouting the traffic using smart phones. </a:t>
            </a:r>
            <a:r>
              <a:rPr lang="en-US" sz="1800" i="1" u="sng" dirty="0"/>
              <a:t>Presently software engineer at Delta Airlines, Atlanta. </a:t>
            </a:r>
          </a:p>
          <a:p>
            <a:endParaRPr lang="en-US" sz="1800" dirty="0"/>
          </a:p>
        </p:txBody>
      </p:sp>
    </p:spTree>
    <p:extLst>
      <p:ext uri="{BB962C8B-B14F-4D97-AF65-F5344CB8AC3E}">
        <p14:creationId xmlns:p14="http://schemas.microsoft.com/office/powerpoint/2010/main" val="3428581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199A2-9BD1-33CD-A219-84F57ACF9C25}"/>
              </a:ext>
            </a:extLst>
          </p:cNvPr>
          <p:cNvSpPr>
            <a:spLocks noGrp="1"/>
          </p:cNvSpPr>
          <p:nvPr>
            <p:ph type="title"/>
          </p:nvPr>
        </p:nvSpPr>
        <p:spPr>
          <a:xfrm>
            <a:off x="-103910" y="-237618"/>
            <a:ext cx="12295910" cy="1460500"/>
          </a:xfrm>
        </p:spPr>
        <p:txBody>
          <a:bodyPr>
            <a:normAutofit/>
          </a:bodyPr>
          <a:lstStyle/>
          <a:p>
            <a:pPr algn="ctr"/>
            <a:r>
              <a:rPr lang="en-US" sz="2800" dirty="0"/>
              <a:t>Teaching (39 classes from year 2010-Present, Western Kentucky University, Instructor of Record at Georgia State University) at Claflin University</a:t>
            </a:r>
          </a:p>
        </p:txBody>
      </p:sp>
      <p:sp>
        <p:nvSpPr>
          <p:cNvPr id="3" name="Content Placeholder 2">
            <a:extLst>
              <a:ext uri="{FF2B5EF4-FFF2-40B4-BE49-F238E27FC236}">
                <a16:creationId xmlns:a16="http://schemas.microsoft.com/office/drawing/2014/main" id="{CA66DDAB-A3D6-8E73-F0DC-F87636479035}"/>
              </a:ext>
            </a:extLst>
          </p:cNvPr>
          <p:cNvSpPr>
            <a:spLocks noGrp="1"/>
          </p:cNvSpPr>
          <p:nvPr>
            <p:ph idx="1"/>
          </p:nvPr>
        </p:nvSpPr>
        <p:spPr>
          <a:xfrm>
            <a:off x="838200" y="994352"/>
            <a:ext cx="10515600" cy="4351338"/>
          </a:xfrm>
        </p:spPr>
        <p:txBody>
          <a:bodyPr>
            <a:noAutofit/>
          </a:bodyPr>
          <a:lstStyle/>
          <a:p>
            <a:r>
              <a:rPr lang="en-US" sz="2000" b="1" dirty="0">
                <a:effectLst/>
                <a:latin typeface="TimesNewRomanPSMT"/>
              </a:rPr>
              <a:t>Probability &amp; Statistics I &amp; II, Biostatistics, Data Analysis</a:t>
            </a:r>
            <a:r>
              <a:rPr lang="en-US" sz="2000" dirty="0">
                <a:effectLst/>
                <a:latin typeface="TimesNewRomanPSMT"/>
              </a:rPr>
              <a:t> (topics including descriptive &amp; inferential statistics, distributions, regression techniques, etc.), Honors &amp; Junior Seminar, Bioinformatics (topics including sequence alignment algorithms, scoring matrices, phylogenetic algorithms, bootstrapping, tree building, secondary &amp; tertiary structure prediction, homology modeling, and protein folding)]</a:t>
            </a:r>
          </a:p>
          <a:p>
            <a:r>
              <a:rPr lang="en-US" sz="2000" b="1" dirty="0">
                <a:effectLst/>
                <a:latin typeface="TimesNewRomanPSMT"/>
              </a:rPr>
              <a:t>Intro to Digital Logic Design and Lab</a:t>
            </a:r>
            <a:r>
              <a:rPr lang="en-US" sz="2000" dirty="0">
                <a:effectLst/>
                <a:latin typeface="TimesNewRomanPSMT"/>
              </a:rPr>
              <a:t> (Emphasis on digital computer hardware and software, fundamentals of Boolean algebra (MATH111), switching and switching functions, applications to logic design, minimization of Boolean function, logic design with arrays, finite state model for sequential state minimization, design abstractions, representations, process, Karnaugh maps, K-map simplification, combinatorial components, multiplexers, decoders, selectors, ROMs, PLAs, hybrid components, sequential logic, Mealy/Moore finite state machines, state minimization, encoding, control unit design)</a:t>
            </a:r>
          </a:p>
          <a:p>
            <a:r>
              <a:rPr lang="en-US" sz="2000" b="1" dirty="0">
                <a:effectLst/>
                <a:latin typeface="TimesNewRomanPSMT"/>
              </a:rPr>
              <a:t>Object Oriented Programming</a:t>
            </a:r>
            <a:r>
              <a:rPr lang="en-US" sz="2000" dirty="0">
                <a:effectLst/>
                <a:latin typeface="TimesNewRomanPSMT"/>
              </a:rPr>
              <a:t> (topics including abstraction, encapsulation, inheritance, polymorphism, software design techniques, etc.)</a:t>
            </a:r>
            <a:endParaRPr lang="en-US" sz="2000" dirty="0">
              <a:latin typeface="TimesNewRomanPSMT"/>
            </a:endParaRPr>
          </a:p>
          <a:p>
            <a:r>
              <a:rPr lang="en-US" sz="2000" dirty="0">
                <a:effectLst/>
                <a:latin typeface="TimesNewRomanPSMT"/>
              </a:rPr>
              <a:t>Junior, senior and honors computer science seminar classes CSCI 391, HNTH 391 </a:t>
            </a:r>
          </a:p>
          <a:p>
            <a:r>
              <a:rPr lang="en-US" sz="2000" b="1" dirty="0">
                <a:effectLst/>
                <a:latin typeface="TimesNewRomanPSMT"/>
              </a:rPr>
              <a:t>Data Science </a:t>
            </a:r>
            <a:r>
              <a:rPr lang="en-US" sz="2000" dirty="0">
                <a:effectLst/>
                <a:latin typeface="TimesNewRomanPSMT"/>
              </a:rPr>
              <a:t>(Data wrangling, visualization, Machine Learning QDA, LDA, ROC, Decision Trees, Regularization, Text Analysis Feature Engineering, Classification and Model Evaluation, Regression: Basics and Prediction, Evaluation and Interpretation, Clustering, etc.) course.</a:t>
            </a:r>
          </a:p>
          <a:p>
            <a:pPr marL="0" indent="0">
              <a:buNone/>
            </a:pPr>
            <a:r>
              <a:rPr lang="en-US" sz="2000" dirty="0">
                <a:solidFill>
                  <a:schemeClr val="bg1"/>
                </a:solidFill>
                <a:latin typeface="TimesNewRomanPSMT"/>
                <a:hlinkClick r:id="rId2">
                  <a:extLst>
                    <a:ext uri="{A12FA001-AC4F-418D-AE19-62706E023703}">
                      <ahyp:hlinkClr xmlns:ahyp="http://schemas.microsoft.com/office/drawing/2018/hyperlinkcolor" val="tx"/>
                    </a:ext>
                  </a:extLst>
                </a:hlinkClick>
              </a:rPr>
              <a:t>				             </a:t>
            </a:r>
            <a:r>
              <a:rPr lang="en-US" sz="2000" b="1" i="1" dirty="0">
                <a:solidFill>
                  <a:srgbClr val="0563C1"/>
                </a:solidFill>
                <a:effectLst/>
                <a:latin typeface="TimesNewRomanPSMT"/>
                <a:hlinkClick r:id="rId2">
                  <a:extLst>
                    <a:ext uri="{A12FA001-AC4F-418D-AE19-62706E023703}">
                      <ahyp:hlinkClr xmlns:ahyp="http://schemas.microsoft.com/office/drawing/2018/hyperlinkcolor" val="tx"/>
                    </a:ext>
                  </a:extLst>
                </a:hlinkClick>
              </a:rPr>
              <a:t>https://pawar1550.wixsite.com/claflin-courses</a:t>
            </a:r>
            <a:r>
              <a:rPr lang="en-US" sz="2000" b="1" i="1" dirty="0">
                <a:latin typeface="TimesNewRomanPSMT"/>
              </a:rPr>
              <a:t> </a:t>
            </a:r>
            <a:r>
              <a:rPr lang="en-US" sz="2000" b="1" i="1" dirty="0">
                <a:effectLst/>
                <a:latin typeface="TimesNewRomanPSMT"/>
              </a:rPr>
              <a:t> </a:t>
            </a:r>
            <a:endParaRPr lang="en-US" sz="2000" b="1" i="1" dirty="0"/>
          </a:p>
          <a:p>
            <a:endParaRPr lang="en-US" sz="2000" dirty="0"/>
          </a:p>
        </p:txBody>
      </p:sp>
      <p:pic>
        <p:nvPicPr>
          <p:cNvPr id="4" name="Picture 2" descr="Western Kentucky University - Home | Facebook">
            <a:extLst>
              <a:ext uri="{FF2B5EF4-FFF2-40B4-BE49-F238E27FC236}">
                <a16:creationId xmlns:a16="http://schemas.microsoft.com/office/drawing/2014/main" id="{9F19F159-6ACB-7C44-6E41-3521C8B15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7037" y="6178506"/>
            <a:ext cx="679494" cy="679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4" descr="Image result for gsu">
            <a:extLst>
              <a:ext uri="{FF2B5EF4-FFF2-40B4-BE49-F238E27FC236}">
                <a16:creationId xmlns:a16="http://schemas.microsoft.com/office/drawing/2014/main" id="{CF5F75E2-B45A-21EC-A58C-E82B402BA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8766" y="6319115"/>
            <a:ext cx="678271" cy="5170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a:extLst>
              <a:ext uri="{FF2B5EF4-FFF2-40B4-BE49-F238E27FC236}">
                <a16:creationId xmlns:a16="http://schemas.microsoft.com/office/drawing/2014/main" id="{DC6A0EB4-E27C-28EA-D569-8F64F5BFD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8799" y="6274398"/>
            <a:ext cx="618092" cy="58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275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2B45-7CF5-1309-2CB6-581887BF6CE0}"/>
              </a:ext>
            </a:extLst>
          </p:cNvPr>
          <p:cNvSpPr>
            <a:spLocks noGrp="1"/>
          </p:cNvSpPr>
          <p:nvPr>
            <p:ph type="title"/>
          </p:nvPr>
        </p:nvSpPr>
        <p:spPr>
          <a:xfrm>
            <a:off x="40409" y="-107589"/>
            <a:ext cx="12111182" cy="1325563"/>
          </a:xfrm>
        </p:spPr>
        <p:txBody>
          <a:bodyPr/>
          <a:lstStyle/>
          <a:p>
            <a:r>
              <a:rPr lang="en-US" b="0" i="0" dirty="0">
                <a:solidFill>
                  <a:srgbClr val="000000"/>
                </a:solidFill>
                <a:effectLst/>
                <a:latin typeface="questrial" pitchFamily="2" charset="77"/>
              </a:rPr>
              <a:t>Service, Editorial Board Member and Reviewer (Selected)</a:t>
            </a:r>
            <a:endParaRPr lang="en-US" dirty="0"/>
          </a:p>
        </p:txBody>
      </p:sp>
      <p:sp>
        <p:nvSpPr>
          <p:cNvPr id="3" name="Content Placeholder 2">
            <a:extLst>
              <a:ext uri="{FF2B5EF4-FFF2-40B4-BE49-F238E27FC236}">
                <a16:creationId xmlns:a16="http://schemas.microsoft.com/office/drawing/2014/main" id="{CBCEC5C6-4DA6-F30F-67EC-2B2BFC65C337}"/>
              </a:ext>
            </a:extLst>
          </p:cNvPr>
          <p:cNvSpPr>
            <a:spLocks noGrp="1"/>
          </p:cNvSpPr>
          <p:nvPr>
            <p:ph idx="1"/>
          </p:nvPr>
        </p:nvSpPr>
        <p:spPr>
          <a:xfrm>
            <a:off x="155705" y="1160982"/>
            <a:ext cx="10515600" cy="4351338"/>
          </a:xfrm>
        </p:spPr>
        <p:txBody>
          <a:bodyPr>
            <a:noAutofit/>
          </a:bodyPr>
          <a:lstStyle/>
          <a:p>
            <a:pPr algn="l" fontAlgn="base"/>
            <a:r>
              <a:rPr lang="en-US" sz="1600" b="0" i="0" dirty="0">
                <a:solidFill>
                  <a:srgbClr val="000000"/>
                </a:solidFill>
                <a:effectLst/>
              </a:rPr>
              <a:t>Course coordinator for Bioinformatics major, Claflin University</a:t>
            </a:r>
          </a:p>
          <a:p>
            <a:pPr algn="l" fontAlgn="base"/>
            <a:r>
              <a:rPr lang="en-US" sz="1600" b="0" i="0" dirty="0">
                <a:solidFill>
                  <a:srgbClr val="000000"/>
                </a:solidFill>
                <a:effectLst/>
                <a:latin typeface="questrial" pitchFamily="2" charset="77"/>
              </a:rPr>
              <a:t>National Institute of General Medical Sciences (NIGMS), National Institute of Health Maximizing Opportunities for Scientific and Academic Independent Careers (MOSAIC) </a:t>
            </a:r>
            <a:r>
              <a:rPr lang="en-US" sz="1600" b="0" i="0" u="none" strike="noStrike" dirty="0">
                <a:solidFill>
                  <a:srgbClr val="000000"/>
                </a:solidFill>
                <a:effectLst/>
                <a:latin typeface="questrial" pitchFamily="2" charset="77"/>
                <a:hlinkClick r:id="rId2"/>
              </a:rPr>
              <a:t>Institutionally-Focused Research Education Applications </a:t>
            </a:r>
            <a:r>
              <a:rPr lang="en-US" sz="1600" b="0" i="0" u="sng" dirty="0">
                <a:solidFill>
                  <a:srgbClr val="000000"/>
                </a:solidFill>
                <a:effectLst/>
                <a:latin typeface="questrial" pitchFamily="2" charset="77"/>
              </a:rPr>
              <a:t>(</a:t>
            </a:r>
            <a:r>
              <a:rPr lang="en-US" sz="1600" b="0" i="0" u="none" strike="noStrike" dirty="0">
                <a:solidFill>
                  <a:srgbClr val="000000"/>
                </a:solidFill>
                <a:effectLst/>
                <a:latin typeface="questrial" pitchFamily="2" charset="77"/>
                <a:hlinkClick r:id="rId2"/>
              </a:rPr>
              <a:t>UE5</a:t>
            </a:r>
            <a:r>
              <a:rPr lang="en-US" sz="1600" b="0" i="0" u="sng" dirty="0">
                <a:solidFill>
                  <a:srgbClr val="000000"/>
                </a:solidFill>
                <a:effectLst/>
                <a:latin typeface="questrial" pitchFamily="2" charset="77"/>
              </a:rPr>
              <a:t>) </a:t>
            </a:r>
            <a:r>
              <a:rPr lang="en-US" sz="1600" b="0" i="0" dirty="0">
                <a:solidFill>
                  <a:srgbClr val="000000"/>
                </a:solidFill>
                <a:effectLst/>
                <a:latin typeface="questrial" pitchFamily="2" charset="77"/>
              </a:rPr>
              <a:t>for institutions to support educational activities for postdoctoral scholars that will help them develop professional skills and networks to transition to independent research careers; </a:t>
            </a:r>
            <a:r>
              <a:rPr lang="en-US" sz="1600" b="0" i="0" u="none" strike="noStrike" dirty="0">
                <a:solidFill>
                  <a:srgbClr val="000000"/>
                </a:solidFill>
                <a:effectLst/>
                <a:latin typeface="questrial" pitchFamily="2" charset="77"/>
                <a:hlinkClick r:id="rId3"/>
              </a:rPr>
              <a:t>Innovative Programs to Enhance Research Training</a:t>
            </a:r>
            <a:r>
              <a:rPr lang="en-US" sz="1600" b="0" i="0" u="sng" dirty="0">
                <a:solidFill>
                  <a:srgbClr val="000000"/>
                </a:solidFill>
                <a:effectLst/>
                <a:latin typeface="questrial" pitchFamily="2" charset="77"/>
              </a:rPr>
              <a:t> (</a:t>
            </a:r>
            <a:r>
              <a:rPr lang="en-US" sz="1600" b="0" i="0" u="none" strike="noStrike" dirty="0">
                <a:solidFill>
                  <a:srgbClr val="000000"/>
                </a:solidFill>
                <a:effectLst/>
                <a:latin typeface="questrial" pitchFamily="2" charset="77"/>
                <a:hlinkClick r:id="rId3"/>
              </a:rPr>
              <a:t>IPERT R25s</a:t>
            </a:r>
            <a:r>
              <a:rPr lang="en-US" sz="1600" b="0" i="0" u="sng" dirty="0">
                <a:solidFill>
                  <a:srgbClr val="000000"/>
                </a:solidFill>
                <a:effectLst/>
                <a:latin typeface="questrial" pitchFamily="2" charset="77"/>
              </a:rPr>
              <a:t>)</a:t>
            </a:r>
            <a:r>
              <a:rPr lang="en-US" sz="1600" b="0" i="0" dirty="0">
                <a:solidFill>
                  <a:srgbClr val="000000"/>
                </a:solidFill>
                <a:effectLst/>
                <a:latin typeface="questrial" pitchFamily="2" charset="77"/>
              </a:rPr>
              <a:t> to develop and implement courses focused on skills development or mentoring activities; and </a:t>
            </a:r>
            <a:r>
              <a:rPr lang="en-US" sz="1600" b="0" i="0" u="none" strike="noStrike" dirty="0">
                <a:solidFill>
                  <a:srgbClr val="000000"/>
                </a:solidFill>
                <a:effectLst/>
                <a:latin typeface="questrial" pitchFamily="2" charset="77"/>
                <a:hlinkClick r:id="rId4"/>
              </a:rPr>
              <a:t>R13 grants</a:t>
            </a:r>
            <a:endParaRPr lang="en-US" sz="1600" b="0" i="0" dirty="0">
              <a:solidFill>
                <a:srgbClr val="000000"/>
              </a:solidFill>
              <a:effectLst/>
            </a:endParaRPr>
          </a:p>
          <a:p>
            <a:pPr fontAlgn="base"/>
            <a:r>
              <a:rPr lang="en-US" sz="1600" dirty="0"/>
              <a:t>Emerging Imaging Technology and Applications (EITA) Panel. Imaging, Surgery, and Bioengineering (ISB) Integrated Review Group (IRG), National Institutes of Health (NIH)</a:t>
            </a:r>
            <a:endParaRPr lang="en-US" sz="1600" b="0" i="0" dirty="0">
              <a:solidFill>
                <a:srgbClr val="000000"/>
              </a:solidFill>
              <a:effectLst/>
            </a:endParaRPr>
          </a:p>
          <a:p>
            <a:pPr fontAlgn="base"/>
            <a:r>
              <a:rPr lang="en-US" sz="1600" b="0" i="0" dirty="0">
                <a:solidFill>
                  <a:srgbClr val="000000"/>
                </a:solidFill>
                <a:effectLst/>
              </a:rPr>
              <a:t>Elsevier: Gene Reports, Materials Today Communications, Infection, Genetics and Evolution, Health Policy and Technology, Healthcare Analytics, Letters in Drug Design &amp; Discovery</a:t>
            </a:r>
            <a:endParaRPr lang="en-US" sz="1600" b="0" i="0" dirty="0">
              <a:effectLst/>
            </a:endParaRPr>
          </a:p>
          <a:p>
            <a:pPr algn="l" fontAlgn="base"/>
            <a:r>
              <a:rPr lang="en-US" sz="1600" b="0" i="0" dirty="0">
                <a:solidFill>
                  <a:srgbClr val="000000"/>
                </a:solidFill>
                <a:effectLst/>
              </a:rPr>
              <a:t>Future Science OA</a:t>
            </a:r>
            <a:endParaRPr lang="en-US" sz="1600" b="0" i="0" dirty="0">
              <a:effectLst/>
            </a:endParaRPr>
          </a:p>
          <a:p>
            <a:pPr algn="l" fontAlgn="base"/>
            <a:r>
              <a:rPr lang="en-US" sz="1600" b="0" i="0" dirty="0">
                <a:solidFill>
                  <a:srgbClr val="000000"/>
                </a:solidFill>
                <a:effectLst/>
              </a:rPr>
              <a:t>Frontiers in Bioinformatics, Molecular Biosciences, Neurology, Oncology</a:t>
            </a:r>
            <a:endParaRPr lang="en-US" sz="1600" b="0" i="0" dirty="0">
              <a:effectLst/>
            </a:endParaRPr>
          </a:p>
          <a:p>
            <a:pPr algn="l" fontAlgn="base"/>
            <a:r>
              <a:rPr lang="en-US" sz="1600" b="0" i="0" dirty="0">
                <a:solidFill>
                  <a:srgbClr val="000000"/>
                </a:solidFill>
                <a:effectLst/>
              </a:rPr>
              <a:t>Frontiers in Genetics: Associate/Handling Editor</a:t>
            </a:r>
            <a:endParaRPr lang="en-US" sz="1600" b="0" i="0" dirty="0">
              <a:effectLst/>
            </a:endParaRPr>
          </a:p>
          <a:p>
            <a:pPr fontAlgn="base"/>
            <a:r>
              <a:rPr lang="en-US" sz="1600" b="0" i="0" dirty="0">
                <a:solidFill>
                  <a:srgbClr val="000000"/>
                </a:solidFill>
                <a:effectLst/>
              </a:rPr>
              <a:t>Model of Infectious Agent Disease Study (MIDAS)</a:t>
            </a:r>
          </a:p>
        </p:txBody>
      </p:sp>
      <p:pic>
        <p:nvPicPr>
          <p:cNvPr id="3074" name="Picture 2" descr="Frontiers in Oncology: Targeting DNA damage response to enhance anti-tumour  innate immunity in radiotherapy - CRUK RadNet">
            <a:extLst>
              <a:ext uri="{FF2B5EF4-FFF2-40B4-BE49-F238E27FC236}">
                <a16:creationId xmlns:a16="http://schemas.microsoft.com/office/drawing/2014/main" id="{B4FCC090-C84A-508D-24BE-01FF4187AB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91" t="13993" b="5643"/>
          <a:stretch/>
        </p:blipFill>
        <p:spPr bwMode="auto">
          <a:xfrm>
            <a:off x="5295332" y="5897258"/>
            <a:ext cx="2116430" cy="9017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uture Science OA explores current research i | EurekAlert!">
            <a:extLst>
              <a:ext uri="{FF2B5EF4-FFF2-40B4-BE49-F238E27FC236}">
                <a16:creationId xmlns:a16="http://schemas.microsoft.com/office/drawing/2014/main" id="{F642D469-AFB9-4E37-C967-54E1EE4379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6817" y="4682836"/>
            <a:ext cx="1582242" cy="21281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ene Reports | Journal | ScienceDirect.com by Elsevier">
            <a:extLst>
              <a:ext uri="{FF2B5EF4-FFF2-40B4-BE49-F238E27FC236}">
                <a16:creationId xmlns:a16="http://schemas.microsoft.com/office/drawing/2014/main" id="{0900E336-CFB0-44AE-C86C-F0BAB7A6A4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1761" y="4766252"/>
            <a:ext cx="1531551" cy="20447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ealthcare Analytics | Journal | ScienceDirect.com by Elsevier">
            <a:extLst>
              <a:ext uri="{FF2B5EF4-FFF2-40B4-BE49-F238E27FC236}">
                <a16:creationId xmlns:a16="http://schemas.microsoft.com/office/drawing/2014/main" id="{AAEBCCDA-82A7-51AA-5270-A07C733564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8535" y="4813300"/>
            <a:ext cx="1608282" cy="20447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GitHub - midas-network/COVID-19: 2019 novel coronavirus repository">
            <a:extLst>
              <a:ext uri="{FF2B5EF4-FFF2-40B4-BE49-F238E27FC236}">
                <a16:creationId xmlns:a16="http://schemas.microsoft.com/office/drawing/2014/main" id="{A0F5F97E-5E1D-D0DE-8016-A1FC4216B0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5685" y="5254027"/>
            <a:ext cx="2016075" cy="68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465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7CF3-1E12-3203-B2B1-333D2C40BC95}"/>
              </a:ext>
            </a:extLst>
          </p:cNvPr>
          <p:cNvSpPr>
            <a:spLocks noGrp="1"/>
          </p:cNvSpPr>
          <p:nvPr>
            <p:ph type="title"/>
          </p:nvPr>
        </p:nvSpPr>
        <p:spPr>
          <a:xfrm>
            <a:off x="4374776" y="-384789"/>
            <a:ext cx="10515600" cy="1325563"/>
          </a:xfrm>
        </p:spPr>
        <p:txBody>
          <a:bodyPr/>
          <a:lstStyle/>
          <a:p>
            <a:r>
              <a:rPr lang="en-US" dirty="0"/>
              <a:t>Running Grants </a:t>
            </a:r>
          </a:p>
        </p:txBody>
      </p:sp>
      <p:sp>
        <p:nvSpPr>
          <p:cNvPr id="3" name="Content Placeholder 2">
            <a:extLst>
              <a:ext uri="{FF2B5EF4-FFF2-40B4-BE49-F238E27FC236}">
                <a16:creationId xmlns:a16="http://schemas.microsoft.com/office/drawing/2014/main" id="{E378C9DB-C843-AB66-C0C4-CBCAC033E2C3}"/>
              </a:ext>
            </a:extLst>
          </p:cNvPr>
          <p:cNvSpPr>
            <a:spLocks noGrp="1"/>
          </p:cNvSpPr>
          <p:nvPr>
            <p:ph idx="1"/>
          </p:nvPr>
        </p:nvSpPr>
        <p:spPr>
          <a:xfrm>
            <a:off x="36538" y="619908"/>
            <a:ext cx="10515600" cy="4351338"/>
          </a:xfrm>
        </p:spPr>
        <p:txBody>
          <a:bodyPr>
            <a:noAutofit/>
          </a:bodyPr>
          <a:lstStyle/>
          <a:p>
            <a:pPr marL="0" indent="0" fontAlgn="base">
              <a:buNone/>
            </a:pPr>
            <a:r>
              <a:rPr lang="en-US" sz="1800" dirty="0">
                <a:latin typeface="Calibri" panose="020F0502020204030204" pitchFamily="34" charset="0"/>
                <a:cs typeface="Calibri" panose="020F0502020204030204" pitchFamily="34" charset="0"/>
              </a:rPr>
              <a:t>1. NSF SC </a:t>
            </a:r>
            <a:r>
              <a:rPr lang="en-US" sz="1800" dirty="0" err="1">
                <a:latin typeface="Calibri" panose="020F0502020204030204" pitchFamily="34" charset="0"/>
                <a:cs typeface="Calibri" panose="020F0502020204030204" pitchFamily="34" charset="0"/>
              </a:rPr>
              <a:t>EPSCoR</a:t>
            </a:r>
            <a:r>
              <a:rPr lang="en-US" sz="1800" dirty="0">
                <a:latin typeface="Calibri" panose="020F0502020204030204" pitchFamily="34" charset="0"/>
                <a:cs typeface="Calibri" panose="020F0502020204030204" pitchFamily="34" charset="0"/>
              </a:rPr>
              <a:t> ADAPT Track 1 Award, (2023-2028), $484,000: </a:t>
            </a:r>
            <a:r>
              <a:rPr lang="en-US" sz="1800" dirty="0">
                <a:latin typeface="Calibri" panose="020F0502020204030204" pitchFamily="34" charset="0"/>
                <a:cs typeface="Calibri" panose="020F0502020204030204" pitchFamily="34" charset="0"/>
                <a:hlinkClick r:id="rId2"/>
              </a:rPr>
              <a:t>https://scepscor.org/research-expertise-profiles-table/</a:t>
            </a:r>
            <a:r>
              <a:rPr lang="en-US" sz="1800" dirty="0">
                <a:latin typeface="Calibri" panose="020F0502020204030204" pitchFamily="34" charset="0"/>
                <a:cs typeface="Calibri" panose="020F0502020204030204" pitchFamily="34" charset="0"/>
              </a:rPr>
              <a:t> </a:t>
            </a:r>
          </a:p>
          <a:p>
            <a:pPr marL="0" indent="0" fontAlgn="base">
              <a:buNone/>
            </a:pPr>
            <a:r>
              <a:rPr lang="en-US" sz="1800" b="0" i="0" dirty="0">
                <a:effectLst/>
                <a:latin typeface="Calibri" panose="020F0502020204030204" pitchFamily="34" charset="0"/>
                <a:cs typeface="Calibri" panose="020F0502020204030204" pitchFamily="34" charset="0"/>
              </a:rPr>
              <a:t>2. </a:t>
            </a:r>
            <a:r>
              <a:rPr lang="en-US" sz="1800" dirty="0">
                <a:latin typeface="Calibri" panose="020F0502020204030204" pitchFamily="34" charset="0"/>
                <a:cs typeface="Calibri" panose="020F0502020204030204" pitchFamily="34" charset="0"/>
                <a:hlinkClick r:id="rId3"/>
              </a:rPr>
              <a:t>The Department of Defense</a:t>
            </a:r>
            <a:r>
              <a:rPr lang="en-US"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hlinkClick r:id="rId4"/>
              </a:rPr>
              <a:t>DoD</a:t>
            </a:r>
            <a:r>
              <a:rPr lang="en-US"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hlinkClick r:id="rId5"/>
              </a:rPr>
              <a:t>Army Materiel Command</a:t>
            </a:r>
            <a:r>
              <a:rPr lang="en-US"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hlinkClick r:id="rId6"/>
              </a:rPr>
              <a:t>AMC</a:t>
            </a:r>
            <a:r>
              <a:rPr lang="en-US" sz="1800" dirty="0">
                <a:latin typeface="Calibri" panose="020F0502020204030204" pitchFamily="34" charset="0"/>
                <a:cs typeface="Calibri" panose="020F0502020204030204" pitchFamily="34" charset="0"/>
              </a:rPr>
              <a:t>), (2025-2026), $410,596: </a:t>
            </a:r>
            <a:r>
              <a:rPr lang="en-US" sz="1800" dirty="0">
                <a:latin typeface="Calibri" panose="020F0502020204030204" pitchFamily="34" charset="0"/>
                <a:cs typeface="Calibri" panose="020F0502020204030204" pitchFamily="34" charset="0"/>
                <a:hlinkClick r:id="rId3"/>
              </a:rPr>
              <a:t>https://www.defense.gov/News/Releases/Release/Article/3928512/department-of-defense-awards-50-million-in-research-equipment-grants-to-hbcus-a/</a:t>
            </a:r>
            <a:r>
              <a:rPr lang="en-US" sz="1800" dirty="0">
                <a:latin typeface="Calibri" panose="020F0502020204030204" pitchFamily="34" charset="0"/>
                <a:cs typeface="Calibri" panose="020F0502020204030204" pitchFamily="34" charset="0"/>
              </a:rPr>
              <a:t> </a:t>
            </a:r>
            <a:endParaRPr lang="en-US" sz="1800" b="0" i="0" dirty="0">
              <a:effectLst/>
              <a:latin typeface="Calibri" panose="020F0502020204030204" pitchFamily="34" charset="0"/>
              <a:cs typeface="Calibri" panose="020F0502020204030204" pitchFamily="34" charset="0"/>
            </a:endParaRPr>
          </a:p>
          <a:p>
            <a:pPr marL="0" indent="0" fontAlgn="base">
              <a:buNone/>
            </a:pPr>
            <a:r>
              <a:rPr lang="en-US" sz="1800" dirty="0">
                <a:latin typeface="Calibri" panose="020F0502020204030204" pitchFamily="34" charset="0"/>
                <a:cs typeface="Calibri" panose="020F0502020204030204" pitchFamily="34" charset="0"/>
              </a:rPr>
              <a:t>3. NSF Partnerships for Research and Education in Materials (PREM), (2026-2027), $193,661: </a:t>
            </a:r>
            <a:r>
              <a:rPr lang="en-US" sz="1800" dirty="0">
                <a:latin typeface="Calibri" panose="020F0502020204030204" pitchFamily="34" charset="0"/>
                <a:cs typeface="Calibri" panose="020F0502020204030204" pitchFamily="34" charset="0"/>
                <a:hlinkClick r:id="rId7"/>
              </a:rPr>
              <a:t>https://www.nsf.gov/funding/opportunities/prem-partnerships-research-education-materials/5439/nsf24-512</a:t>
            </a:r>
            <a:endParaRPr lang="en-US" sz="1800" dirty="0">
              <a:latin typeface="Calibri" panose="020F0502020204030204" pitchFamily="34" charset="0"/>
              <a:cs typeface="Calibri" panose="020F0502020204030204" pitchFamily="34" charset="0"/>
            </a:endParaRPr>
          </a:p>
          <a:p>
            <a:pPr marL="0" indent="0" fontAlgn="base">
              <a:buNone/>
            </a:pPr>
            <a:r>
              <a:rPr lang="en-US" sz="1800" dirty="0">
                <a:solidFill>
                  <a:srgbClr val="000000"/>
                </a:solidFill>
                <a:latin typeface="Calibri" panose="020F0502020204030204" pitchFamily="34" charset="0"/>
                <a:cs typeface="Calibri" panose="020F0502020204030204" pitchFamily="34" charset="0"/>
              </a:rPr>
              <a:t>4. Yale University, Rothberg Fund, USA: “CHEST-AI: AI tool for detection of lung diseases from chest X- ray data”: </a:t>
            </a:r>
            <a:r>
              <a:rPr lang="en-US" sz="1800" dirty="0">
                <a:solidFill>
                  <a:srgbClr val="000000"/>
                </a:solidFill>
                <a:latin typeface="Calibri" panose="020F0502020204030204" pitchFamily="34" charset="0"/>
                <a:cs typeface="Calibri" panose="020F0502020204030204" pitchFamily="34" charset="0"/>
                <a:hlinkClick r:id="rId8"/>
              </a:rPr>
              <a:t>https://medium.com/tsai-city/kickstarting-healthcare-innovation-with-the-rothberg-catalyzer-prototype-fund-6f5a1f37c5c2</a:t>
            </a:r>
            <a:endParaRPr lang="en-US" sz="1800" dirty="0">
              <a:latin typeface="Calibri" panose="020F0502020204030204" pitchFamily="34" charset="0"/>
              <a:cs typeface="Calibri" panose="020F0502020204030204" pitchFamily="34" charset="0"/>
            </a:endParaRPr>
          </a:p>
          <a:p>
            <a:pPr marL="0" indent="0" fontAlgn="base">
              <a:buNone/>
            </a:pPr>
            <a:r>
              <a:rPr lang="en-US" sz="1800" dirty="0">
                <a:solidFill>
                  <a:srgbClr val="000000"/>
                </a:solidFill>
                <a:latin typeface="Calibri" panose="020F0502020204030204" pitchFamily="34" charset="0"/>
                <a:cs typeface="Calibri" panose="020F0502020204030204" pitchFamily="34" charset="0"/>
              </a:rPr>
              <a:t>5. Entrepreneurship Foundation Fund, USA: “CHEST-AI: AI tool for detection of lung diseases from chest X- ray data”: </a:t>
            </a:r>
            <a:r>
              <a:rPr lang="en-US" sz="1800" dirty="0">
                <a:solidFill>
                  <a:srgbClr val="000000"/>
                </a:solidFill>
                <a:latin typeface="Calibri" panose="020F0502020204030204" pitchFamily="34" charset="0"/>
                <a:cs typeface="Calibri" panose="020F0502020204030204" pitchFamily="34" charset="0"/>
                <a:hlinkClick r:id="rId9"/>
              </a:rPr>
              <a:t>https://www.entrepreneurshipfoundation.org/</a:t>
            </a:r>
            <a:endParaRPr lang="en-US" sz="1800" dirty="0">
              <a:latin typeface="Calibri" panose="020F0502020204030204" pitchFamily="34" charset="0"/>
              <a:cs typeface="Calibri" panose="020F0502020204030204" pitchFamily="34" charset="0"/>
            </a:endParaRPr>
          </a:p>
          <a:p>
            <a:pPr marL="0" indent="0" fontAlgn="base">
              <a:buNone/>
            </a:pPr>
            <a:r>
              <a:rPr lang="en-US" sz="1800" dirty="0">
                <a:solidFill>
                  <a:srgbClr val="000000"/>
                </a:solidFill>
                <a:latin typeface="Calibri" panose="020F0502020204030204" pitchFamily="34" charset="0"/>
                <a:cs typeface="Calibri" panose="020F0502020204030204" pitchFamily="34" charset="0"/>
              </a:rPr>
              <a:t>6. </a:t>
            </a:r>
            <a:r>
              <a:rPr lang="en-US" sz="1800" dirty="0" err="1">
                <a:solidFill>
                  <a:srgbClr val="000000"/>
                </a:solidFill>
                <a:latin typeface="Calibri" panose="020F0502020204030204" pitchFamily="34" charset="0"/>
                <a:cs typeface="Calibri" panose="020F0502020204030204" pitchFamily="34" charset="0"/>
              </a:rPr>
              <a:t>Culinda</a:t>
            </a:r>
            <a:r>
              <a:rPr lang="en-US" sz="1800" dirty="0">
                <a:solidFill>
                  <a:srgbClr val="000000"/>
                </a:solidFill>
                <a:latin typeface="Calibri" panose="020F0502020204030204" pitchFamily="34" charset="0"/>
                <a:cs typeface="Calibri" panose="020F0502020204030204" pitchFamily="34" charset="0"/>
              </a:rPr>
              <a:t> Technologies, Texas, USA (</a:t>
            </a:r>
            <a:r>
              <a:rPr lang="en-US" sz="1800" dirty="0">
                <a:solidFill>
                  <a:srgbClr val="000000"/>
                </a:solidFill>
                <a:latin typeface="Calibri" panose="020F0502020204030204" pitchFamily="34" charset="0"/>
                <a:cs typeface="Calibri" panose="020F0502020204030204" pitchFamily="34" charset="0"/>
                <a:hlinkClick r:id="rId10"/>
              </a:rPr>
              <a:t>https://www.culinda.io/):</a:t>
            </a:r>
            <a:r>
              <a:rPr lang="en-US" sz="1800" dirty="0">
                <a:solidFill>
                  <a:srgbClr val="000000"/>
                </a:solidFill>
                <a:latin typeface="Calibri" panose="020F0502020204030204" pitchFamily="34" charset="0"/>
                <a:cs typeface="Calibri" panose="020F0502020204030204" pitchFamily="34" charset="0"/>
              </a:rPr>
              <a:t> Machine learning solutions for medical devices that provide deep insight into IoT and IoMT applications.</a:t>
            </a:r>
            <a:endParaRPr lang="en-US" sz="1800" dirty="0">
              <a:latin typeface="Calibri" panose="020F0502020204030204" pitchFamily="34" charset="0"/>
              <a:cs typeface="Calibri" panose="020F0502020204030204" pitchFamily="34" charset="0"/>
            </a:endParaRPr>
          </a:p>
          <a:p>
            <a:pPr marL="0" indent="0" fontAlgn="base">
              <a:buNone/>
            </a:pPr>
            <a:r>
              <a:rPr lang="en-US" sz="1800" dirty="0">
                <a:solidFill>
                  <a:srgbClr val="000000"/>
                </a:solidFill>
                <a:latin typeface="Calibri" panose="020F0502020204030204" pitchFamily="34" charset="0"/>
                <a:cs typeface="Calibri" panose="020F0502020204030204" pitchFamily="34" charset="0"/>
              </a:rPr>
              <a:t>7. </a:t>
            </a:r>
            <a:r>
              <a:rPr lang="en-US" sz="1800" dirty="0">
                <a:solidFill>
                  <a:srgbClr val="000000"/>
                </a:solidFill>
                <a:latin typeface="Calibri" panose="020F0502020204030204" pitchFamily="34" charset="0"/>
                <a:cs typeface="Calibri" panose="020F0502020204030204" pitchFamily="34" charset="0"/>
                <a:hlinkClick r:id="rId11"/>
              </a:rPr>
              <a:t>SCICU Undergraduate Student/Faculty Research Program</a:t>
            </a:r>
            <a:r>
              <a:rPr lang="en-US" sz="1800" dirty="0">
                <a:solidFill>
                  <a:srgbClr val="000000"/>
                </a:solidFill>
                <a:latin typeface="Calibri" panose="020F0502020204030204" pitchFamily="34" charset="0"/>
                <a:cs typeface="Calibri" panose="020F0502020204030204" pitchFamily="34" charset="0"/>
              </a:rPr>
              <a:t>.</a:t>
            </a:r>
          </a:p>
          <a:p>
            <a:pPr marL="0" indent="0" fontAlgn="base">
              <a:buNone/>
            </a:pPr>
            <a:r>
              <a:rPr lang="en-US" sz="1800" dirty="0">
                <a:solidFill>
                  <a:srgbClr val="000000"/>
                </a:solidFill>
                <a:latin typeface="Calibri" panose="020F0502020204030204" pitchFamily="34" charset="0"/>
                <a:cs typeface="Calibri" panose="020F0502020204030204" pitchFamily="34" charset="0"/>
              </a:rPr>
              <a:t>8. Claflin University Smart Home, Center of Excellence Seed Grant.</a:t>
            </a:r>
            <a:endParaRPr lang="en-US" sz="1800" dirty="0">
              <a:latin typeface="Calibri" panose="020F0502020204030204" pitchFamily="34" charset="0"/>
              <a:cs typeface="Calibri" panose="020F0502020204030204" pitchFamily="34" charset="0"/>
            </a:endParaRPr>
          </a:p>
          <a:p>
            <a:pPr marL="0" indent="0" fontAlgn="base">
              <a:buNone/>
            </a:pPr>
            <a:r>
              <a:rPr lang="en-US" sz="1800" dirty="0">
                <a:solidFill>
                  <a:srgbClr val="000000"/>
                </a:solidFill>
                <a:latin typeface="Calibri" panose="020F0502020204030204" pitchFamily="34" charset="0"/>
                <a:cs typeface="Calibri" panose="020F0502020204030204" pitchFamily="34" charset="0"/>
              </a:rPr>
              <a:t>9. </a:t>
            </a:r>
            <a:r>
              <a:rPr lang="en-US" sz="1800" dirty="0">
                <a:solidFill>
                  <a:srgbClr val="000000"/>
                </a:solidFill>
                <a:latin typeface="Calibri" panose="020F0502020204030204" pitchFamily="34" charset="0"/>
                <a:cs typeface="Calibri" panose="020F0502020204030204" pitchFamily="34" charset="0"/>
                <a:hlinkClick r:id="rId12"/>
              </a:rPr>
              <a:t>Google Career Readiness Capacity Grant</a:t>
            </a:r>
            <a:r>
              <a:rPr lang="en-US" sz="1800" dirty="0">
                <a:solidFill>
                  <a:srgbClr val="000000"/>
                </a:solidFill>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a:p>
            <a:pPr marL="0" indent="0" fontAlgn="base">
              <a:buNone/>
            </a:pPr>
            <a:r>
              <a:rPr lang="en-US" sz="1800" dirty="0">
                <a:latin typeface="Calibri" panose="020F0502020204030204" pitchFamily="34" charset="0"/>
                <a:cs typeface="Calibri" panose="020F0502020204030204" pitchFamily="34" charset="0"/>
              </a:rPr>
              <a:t>*All Role: PI.</a:t>
            </a:r>
          </a:p>
          <a:p>
            <a:pPr marL="0" indent="0" fontAlgn="base">
              <a:buNone/>
            </a:pPr>
            <a:r>
              <a:rPr lang="en-US" sz="1800" dirty="0">
                <a:latin typeface="Calibri" panose="020F0502020204030204" pitchFamily="34" charset="0"/>
                <a:cs typeface="Calibri" panose="020F0502020204030204" pitchFamily="34" charset="0"/>
              </a:rPr>
              <a:t> </a:t>
            </a:r>
            <a:endParaRPr lang="en-US" sz="1800" b="0" i="0" dirty="0">
              <a:effectLst/>
              <a:latin typeface="Calibri" panose="020F0502020204030204" pitchFamily="34" charset="0"/>
              <a:cs typeface="Calibri" panose="020F0502020204030204" pitchFamily="34" charset="0"/>
            </a:endParaRPr>
          </a:p>
        </p:txBody>
      </p:sp>
      <p:pic>
        <p:nvPicPr>
          <p:cNvPr id="1030" name="Picture 6">
            <a:extLst>
              <a:ext uri="{FF2B5EF4-FFF2-40B4-BE49-F238E27FC236}">
                <a16:creationId xmlns:a16="http://schemas.microsoft.com/office/drawing/2014/main" id="{9C8F0210-6123-B139-E75F-4C2CB8413D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87596" y="6013711"/>
            <a:ext cx="1848427" cy="6601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0F8BE63-174F-4178-4A63-CB4ED1A96C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4338" y="6194296"/>
            <a:ext cx="1422977" cy="3487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3BF6592-E144-4ED6-9FCF-0A909C2019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75630" y="6056450"/>
            <a:ext cx="1611745" cy="6408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9CED43E-C07D-BFF6-9785-F297C0D4B79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62289" y="6102215"/>
            <a:ext cx="758537" cy="61053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36E94560-919E-DB6C-969C-2B358D6D5BA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03213" y="6102215"/>
            <a:ext cx="1647537" cy="58840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9F692D1-2E03-69F4-F054-CA094C244CE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33240" y="6169442"/>
            <a:ext cx="352944" cy="3327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CCCC2251-2792-4315-B205-620793DC4D1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864" y="6227900"/>
            <a:ext cx="1988820" cy="4487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9F664C8-D10B-9067-3B21-53FC7954DEC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005146" y="6097295"/>
            <a:ext cx="1023488" cy="5933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OD logo — The Anchor Approach to ...">
            <a:extLst>
              <a:ext uri="{FF2B5EF4-FFF2-40B4-BE49-F238E27FC236}">
                <a16:creationId xmlns:a16="http://schemas.microsoft.com/office/drawing/2014/main" id="{849F5B8B-745F-44B6-BB8D-27056B0930B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81013" y="6056450"/>
            <a:ext cx="607265" cy="60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7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Sequence Analysis: NGS</a:t>
            </a:r>
          </a:p>
        </p:txBody>
      </p:sp>
      <p:sp>
        <p:nvSpPr>
          <p:cNvPr id="3" name="Content Placeholder 2"/>
          <p:cNvSpPr>
            <a:spLocks noGrp="1"/>
          </p:cNvSpPr>
          <p:nvPr>
            <p:ph idx="1"/>
          </p:nvPr>
        </p:nvSpPr>
        <p:spPr>
          <a:xfrm>
            <a:off x="838200" y="2242185"/>
            <a:ext cx="10515600" cy="4351338"/>
          </a:xfrm>
        </p:spPr>
        <p:txBody>
          <a:bodyPr/>
          <a:lstStyle/>
          <a:p>
            <a:pPr algn="just"/>
            <a:r>
              <a:rPr lang="en-US" dirty="0"/>
              <a:t>Utilizing neural networks (Restricted Boltzmann machine’s) and clustering algorithms to identify certain important, representative HIV-1 PR sequences from a pool of several hundred sequences.</a:t>
            </a:r>
          </a:p>
          <a:p>
            <a:endParaRPr lang="en-US" dirty="0"/>
          </a:p>
        </p:txBody>
      </p:sp>
      <p:sp>
        <p:nvSpPr>
          <p:cNvPr id="4" name="TextBox 3"/>
          <p:cNvSpPr txBox="1"/>
          <p:nvPr/>
        </p:nvSpPr>
        <p:spPr>
          <a:xfrm>
            <a:off x="0" y="5390694"/>
            <a:ext cx="11642153" cy="1754326"/>
          </a:xfrm>
          <a:prstGeom prst="rect">
            <a:avLst/>
          </a:prstGeom>
          <a:noFill/>
        </p:spPr>
        <p:txBody>
          <a:bodyPr wrap="square" rtlCol="0">
            <a:spAutoFit/>
          </a:bodyPr>
          <a:lstStyle/>
          <a:p>
            <a:pPr marL="342900" indent="-342900">
              <a:buFont typeface="+mj-lt"/>
              <a:buAutoNum type="arabicPeriod"/>
            </a:pPr>
            <a:r>
              <a:rPr lang="en-US" dirty="0"/>
              <a:t>Analysis of drug resistance in HIV protease, </a:t>
            </a:r>
            <a:r>
              <a:rPr lang="en-US" b="1" i="1" dirty="0" err="1"/>
              <a:t>Shrikant</a:t>
            </a:r>
            <a:r>
              <a:rPr lang="en-US" b="1" i="1" dirty="0"/>
              <a:t> </a:t>
            </a:r>
            <a:r>
              <a:rPr lang="en-US" b="1" i="1" dirty="0" err="1"/>
              <a:t>Pawar</a:t>
            </a:r>
            <a:r>
              <a:rPr lang="en-US" dirty="0"/>
              <a:t>, Chris </a:t>
            </a:r>
            <a:r>
              <a:rPr lang="en-US" dirty="0" err="1"/>
              <a:t>Freas</a:t>
            </a:r>
            <a:r>
              <a:rPr lang="en-US" dirty="0"/>
              <a:t>, Robert W. Harrison, and Irene T. Weber, </a:t>
            </a:r>
            <a:r>
              <a:rPr lang="en-US" b="1" i="1" dirty="0"/>
              <a:t>BMC: Bioinformatics</a:t>
            </a:r>
          </a:p>
          <a:p>
            <a:pPr marL="342900" indent="-342900">
              <a:buFont typeface="+mj-lt"/>
              <a:buAutoNum type="arabicPeriod"/>
            </a:pPr>
            <a:r>
              <a:rPr lang="en-US" dirty="0"/>
              <a:t>Structural studies of antiviral inhibitor with HIV-1 protease bearing drug resistant substitutions of V32I, I47V and V82I, </a:t>
            </a:r>
            <a:r>
              <a:rPr lang="en-US" b="1" i="1" dirty="0"/>
              <a:t>Shrikant Pawar</a:t>
            </a:r>
            <a:r>
              <a:rPr lang="en-US" i="1" dirty="0"/>
              <a:t>, Yuan-</a:t>
            </a:r>
            <a:r>
              <a:rPr lang="en-US" i="1" dirty="0" err="1"/>
              <a:t>FangWang</a:t>
            </a:r>
            <a:r>
              <a:rPr lang="en-US" i="1" dirty="0"/>
              <a:t>, Andres Wong-Sam, Johnson </a:t>
            </a:r>
            <a:r>
              <a:rPr lang="en-US" i="1" dirty="0" err="1"/>
              <a:t>Agniswamy</a:t>
            </a:r>
            <a:r>
              <a:rPr lang="en-US" i="1" dirty="0"/>
              <a:t>, Arun K. Ghosh, Robert W. Harrison, and Irene T. Weber, </a:t>
            </a:r>
            <a:r>
              <a:rPr lang="en-US" b="1" i="1" dirty="0"/>
              <a:t>Elsevier: Biochemical and Biophysical Research Communications</a:t>
            </a:r>
          </a:p>
          <a:p>
            <a:endParaRPr lang="en-US" dirty="0"/>
          </a:p>
        </p:txBody>
      </p:sp>
    </p:spTree>
    <p:extLst>
      <p:ext uri="{BB962C8B-B14F-4D97-AF65-F5344CB8AC3E}">
        <p14:creationId xmlns:p14="http://schemas.microsoft.com/office/powerpoint/2010/main" val="1940169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university of iow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583" y="5780389"/>
            <a:ext cx="1009455" cy="10094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indian institute of mathematical scien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7920" y="5814147"/>
            <a:ext cx="937769" cy="94193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university of mississip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590" y="133563"/>
            <a:ext cx="1573443" cy="10888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university of massachusetts lowe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182" y="286720"/>
            <a:ext cx="488291" cy="5926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18175" y="2204170"/>
            <a:ext cx="1985670" cy="307777"/>
          </a:xfrm>
          <a:prstGeom prst="rect">
            <a:avLst/>
          </a:prstGeom>
          <a:noFill/>
        </p:spPr>
        <p:txBody>
          <a:bodyPr wrap="square" rtlCol="0">
            <a:spAutoFit/>
          </a:bodyPr>
          <a:lstStyle/>
          <a:p>
            <a:r>
              <a:rPr lang="en-US" sz="1400" dirty="0"/>
              <a:t>Software Development</a:t>
            </a:r>
          </a:p>
        </p:txBody>
      </p:sp>
      <p:sp>
        <p:nvSpPr>
          <p:cNvPr id="14" name="TextBox 13"/>
          <p:cNvSpPr txBox="1"/>
          <p:nvPr/>
        </p:nvSpPr>
        <p:spPr>
          <a:xfrm>
            <a:off x="3810342" y="2261338"/>
            <a:ext cx="1622865" cy="307777"/>
          </a:xfrm>
          <a:prstGeom prst="rect">
            <a:avLst/>
          </a:prstGeom>
          <a:noFill/>
        </p:spPr>
        <p:txBody>
          <a:bodyPr wrap="square" rtlCol="0">
            <a:spAutoFit/>
          </a:bodyPr>
          <a:lstStyle/>
          <a:p>
            <a:r>
              <a:rPr lang="en-US" sz="1400" dirty="0"/>
              <a:t>Sequence Analysis</a:t>
            </a:r>
          </a:p>
        </p:txBody>
      </p:sp>
      <p:sp>
        <p:nvSpPr>
          <p:cNvPr id="16" name="TextBox 15"/>
          <p:cNvSpPr txBox="1"/>
          <p:nvPr/>
        </p:nvSpPr>
        <p:spPr>
          <a:xfrm>
            <a:off x="9226170" y="2265827"/>
            <a:ext cx="1481932" cy="307777"/>
          </a:xfrm>
          <a:prstGeom prst="rect">
            <a:avLst/>
          </a:prstGeom>
          <a:noFill/>
        </p:spPr>
        <p:txBody>
          <a:bodyPr wrap="square" rtlCol="0">
            <a:spAutoFit/>
          </a:bodyPr>
          <a:lstStyle/>
          <a:p>
            <a:r>
              <a:rPr lang="en-US" sz="1400" dirty="0"/>
              <a:t>Network Biology</a:t>
            </a:r>
          </a:p>
        </p:txBody>
      </p:sp>
      <p:sp>
        <p:nvSpPr>
          <p:cNvPr id="18" name="TextBox 17"/>
          <p:cNvSpPr txBox="1"/>
          <p:nvPr/>
        </p:nvSpPr>
        <p:spPr>
          <a:xfrm>
            <a:off x="6386814" y="2267826"/>
            <a:ext cx="1587103" cy="307777"/>
          </a:xfrm>
          <a:prstGeom prst="rect">
            <a:avLst/>
          </a:prstGeom>
          <a:noFill/>
        </p:spPr>
        <p:txBody>
          <a:bodyPr wrap="square" rtlCol="0">
            <a:spAutoFit/>
          </a:bodyPr>
          <a:lstStyle/>
          <a:p>
            <a:r>
              <a:rPr lang="en-US" sz="1400" dirty="0"/>
              <a:t>Machine Learning</a:t>
            </a:r>
          </a:p>
        </p:txBody>
      </p:sp>
      <p:pic>
        <p:nvPicPr>
          <p:cNvPr id="1046" name="Picture 22" descr="Image result for chung dar l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8374" y="1168479"/>
            <a:ext cx="621252" cy="8173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6548" y="1165340"/>
            <a:ext cx="801594" cy="801594"/>
          </a:xfrm>
          <a:prstGeom prst="rect">
            <a:avLst/>
          </a:prstGeom>
        </p:spPr>
      </p:pic>
      <p:pic>
        <p:nvPicPr>
          <p:cNvPr id="1058" name="Picture 34" descr="Image result for gs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1377" y="197461"/>
            <a:ext cx="1011496" cy="771127"/>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irene web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8622" y="1171835"/>
            <a:ext cx="835821" cy="83582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robert harrison gsu"/>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08320" y="1192568"/>
            <a:ext cx="851844" cy="8348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Image result for sunway univers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17594" y="11290"/>
            <a:ext cx="1074437" cy="107443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chandrajit lahir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3070" y="1163858"/>
            <a:ext cx="1029177" cy="8261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35235" y="3103132"/>
            <a:ext cx="10515600" cy="1325563"/>
          </a:xfrm>
        </p:spPr>
        <p:txBody>
          <a:bodyPr/>
          <a:lstStyle/>
          <a:p>
            <a:pPr algn="ctr"/>
            <a:r>
              <a:rPr lang="en-US" dirty="0"/>
              <a:t>Collaborators     </a:t>
            </a:r>
          </a:p>
        </p:txBody>
      </p:sp>
      <p:pic>
        <p:nvPicPr>
          <p:cNvPr id="1066" name="Picture 42" descr="Image result for university of pittsburgh"/>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930" y="5783497"/>
            <a:ext cx="993105" cy="100634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9473070" y="5324810"/>
            <a:ext cx="1573444" cy="369332"/>
          </a:xfrm>
          <a:prstGeom prst="rect">
            <a:avLst/>
          </a:prstGeom>
          <a:noFill/>
        </p:spPr>
        <p:txBody>
          <a:bodyPr wrap="none" rtlCol="0">
            <a:spAutoFit/>
          </a:bodyPr>
          <a:lstStyle/>
          <a:p>
            <a:r>
              <a:rPr lang="en-US" dirty="0"/>
              <a:t>HPC Resources</a:t>
            </a:r>
          </a:p>
        </p:txBody>
      </p:sp>
      <p:sp>
        <p:nvSpPr>
          <p:cNvPr id="4" name="TextBox 3">
            <a:extLst>
              <a:ext uri="{FF2B5EF4-FFF2-40B4-BE49-F238E27FC236}">
                <a16:creationId xmlns:a16="http://schemas.microsoft.com/office/drawing/2014/main" id="{BFAA54CF-8326-1F71-3DBE-6C54A4EC8BCB}"/>
              </a:ext>
            </a:extLst>
          </p:cNvPr>
          <p:cNvSpPr txBox="1"/>
          <p:nvPr/>
        </p:nvSpPr>
        <p:spPr>
          <a:xfrm>
            <a:off x="0" y="5030828"/>
            <a:ext cx="11347403" cy="1815882"/>
          </a:xfrm>
          <a:prstGeom prst="rect">
            <a:avLst/>
          </a:prstGeom>
          <a:noFill/>
        </p:spPr>
        <p:txBody>
          <a:bodyPr wrap="square">
            <a:spAutoFit/>
          </a:bodyPr>
          <a:lstStyle/>
          <a:p>
            <a:r>
              <a:rPr lang="en-US" sz="1400" dirty="0">
                <a:solidFill>
                  <a:srgbClr val="000000"/>
                </a:solidFill>
                <a:latin typeface="questrial" pitchFamily="2" charset="77"/>
              </a:rPr>
              <a:t>C</a:t>
            </a:r>
            <a:r>
              <a:rPr lang="en-US" sz="1400" b="0" i="0" dirty="0">
                <a:solidFill>
                  <a:srgbClr val="000000"/>
                </a:solidFill>
                <a:effectLst/>
                <a:latin typeface="questrial" pitchFamily="2" charset="77"/>
              </a:rPr>
              <a:t>urrent projects in collaboration with:</a:t>
            </a:r>
          </a:p>
          <a:p>
            <a:r>
              <a:rPr lang="en-US" sz="1400" b="0" i="0" u="none" strike="noStrike" dirty="0">
                <a:solidFill>
                  <a:srgbClr val="000000"/>
                </a:solidFill>
                <a:effectLst/>
                <a:latin typeface="questrial" pitchFamily="2" charset="77"/>
                <a:hlinkClick r:id="rId15"/>
              </a:rPr>
              <a:t>Dr. Christian Griñán Ferré, Univesity of Barcelona</a:t>
            </a:r>
            <a:r>
              <a:rPr lang="en-US" sz="1400" b="0" i="0" dirty="0">
                <a:solidFill>
                  <a:srgbClr val="000000"/>
                </a:solidFill>
                <a:effectLst/>
                <a:latin typeface="questrial" pitchFamily="2" charset="77"/>
              </a:rPr>
              <a:t>; </a:t>
            </a:r>
          </a:p>
          <a:p>
            <a:r>
              <a:rPr lang="en-US" sz="1400" b="0" i="0" u="none" strike="noStrike" dirty="0">
                <a:solidFill>
                  <a:srgbClr val="000000"/>
                </a:solidFill>
                <a:effectLst/>
                <a:latin typeface="questrial" pitchFamily="2" charset="77"/>
                <a:hlinkClick r:id="rId16"/>
              </a:rPr>
              <a:t>Dr. Kleinstein, Yale University</a:t>
            </a:r>
            <a:r>
              <a:rPr lang="en-US" sz="1400" b="0" i="0" dirty="0">
                <a:solidFill>
                  <a:srgbClr val="000000"/>
                </a:solidFill>
                <a:effectLst/>
                <a:latin typeface="questrial" pitchFamily="2" charset="77"/>
              </a:rPr>
              <a:t>; </a:t>
            </a:r>
          </a:p>
          <a:p>
            <a:r>
              <a:rPr lang="en-US" sz="1400" b="0" i="0" u="none" strike="noStrike" dirty="0">
                <a:solidFill>
                  <a:srgbClr val="000000"/>
                </a:solidFill>
                <a:effectLst/>
                <a:latin typeface="questrial" pitchFamily="2" charset="77"/>
                <a:hlinkClick r:id="rId17"/>
              </a:rPr>
              <a:t>Dr. Uduman, Dana Farber Harvard</a:t>
            </a:r>
            <a:r>
              <a:rPr lang="en-US" sz="1400" b="0" i="0" dirty="0">
                <a:solidFill>
                  <a:srgbClr val="000000"/>
                </a:solidFill>
                <a:effectLst/>
                <a:latin typeface="questrial" pitchFamily="2" charset="77"/>
              </a:rPr>
              <a:t>; </a:t>
            </a:r>
          </a:p>
          <a:p>
            <a:r>
              <a:rPr lang="en-US" sz="1400" b="0" i="0" dirty="0">
                <a:solidFill>
                  <a:srgbClr val="000000"/>
                </a:solidFill>
                <a:effectLst/>
                <a:latin typeface="questrial" pitchFamily="2" charset="77"/>
              </a:rPr>
              <a:t>Dr. </a:t>
            </a:r>
            <a:r>
              <a:rPr lang="en-US" sz="1400" b="0" i="0" u="none" strike="noStrike" dirty="0">
                <a:solidFill>
                  <a:srgbClr val="000000"/>
                </a:solidFill>
                <a:effectLst/>
                <a:latin typeface="questrial" pitchFamily="2" charset="77"/>
                <a:hlinkClick r:id="rId18"/>
              </a:rPr>
              <a:t>George Tegos, Gamma Therapeutics</a:t>
            </a:r>
            <a:r>
              <a:rPr lang="en-US" sz="1400" b="0" i="0" dirty="0">
                <a:solidFill>
                  <a:srgbClr val="000000"/>
                </a:solidFill>
                <a:effectLst/>
                <a:latin typeface="questrial" pitchFamily="2" charset="77"/>
              </a:rPr>
              <a:t>; </a:t>
            </a:r>
          </a:p>
          <a:p>
            <a:r>
              <a:rPr lang="en-US" sz="1400" b="0" i="0" u="none" strike="noStrike" dirty="0">
                <a:solidFill>
                  <a:srgbClr val="000000"/>
                </a:solidFill>
                <a:effectLst/>
                <a:latin typeface="questrial" pitchFamily="2" charset="77"/>
                <a:hlinkClick r:id="rId19"/>
              </a:rPr>
              <a:t>Dr. Lahiri</a:t>
            </a:r>
            <a:r>
              <a:rPr lang="en-US" sz="1400" b="0" i="0" dirty="0">
                <a:solidFill>
                  <a:srgbClr val="000000"/>
                </a:solidFill>
                <a:effectLst/>
                <a:latin typeface="questrial" pitchFamily="2" charset="77"/>
              </a:rPr>
              <a:t>, Sunway University; </a:t>
            </a:r>
          </a:p>
          <a:p>
            <a:r>
              <a:rPr lang="en-US" sz="1400" b="0" i="0" u="none" strike="noStrike" dirty="0">
                <a:solidFill>
                  <a:srgbClr val="000000"/>
                </a:solidFill>
                <a:effectLst/>
                <a:latin typeface="questrial" pitchFamily="2" charset="77"/>
                <a:hlinkClick r:id="rId20"/>
              </a:rPr>
              <a:t>Dr. Allen. Bale</a:t>
            </a:r>
            <a:r>
              <a:rPr lang="en-US" sz="1400" b="0" i="0" dirty="0">
                <a:solidFill>
                  <a:srgbClr val="000000"/>
                </a:solidFill>
                <a:effectLst/>
                <a:latin typeface="questrial" pitchFamily="2" charset="77"/>
              </a:rPr>
              <a:t>, </a:t>
            </a:r>
            <a:r>
              <a:rPr lang="en-US" sz="1400" b="0" i="0" u="none" strike="noStrike" dirty="0">
                <a:solidFill>
                  <a:srgbClr val="000000"/>
                </a:solidFill>
                <a:effectLst/>
                <a:latin typeface="questrial" pitchFamily="2" charset="77"/>
                <a:hlinkClick r:id="rId21"/>
              </a:rPr>
              <a:t>Dr. Hui. Zhang</a:t>
            </a:r>
            <a:r>
              <a:rPr lang="en-US" sz="1400" b="0" i="0" dirty="0">
                <a:solidFill>
                  <a:srgbClr val="000000"/>
                </a:solidFill>
                <a:effectLst/>
                <a:latin typeface="questrial" pitchFamily="2" charset="77"/>
              </a:rPr>
              <a:t>, DNA Diagnostic Lab at Yale University; </a:t>
            </a:r>
          </a:p>
          <a:p>
            <a:r>
              <a:rPr lang="en-US" sz="1400" b="0" i="0" u="none" strike="noStrike" dirty="0">
                <a:solidFill>
                  <a:srgbClr val="000000"/>
                </a:solidFill>
                <a:effectLst/>
                <a:latin typeface="questrial" pitchFamily="2" charset="77"/>
                <a:hlinkClick r:id="rId22"/>
              </a:rPr>
              <a:t>Dr. Insoo. Kang</a:t>
            </a:r>
            <a:r>
              <a:rPr lang="en-US" sz="1400" b="0" i="0" dirty="0">
                <a:solidFill>
                  <a:srgbClr val="000000"/>
                </a:solidFill>
                <a:effectLst/>
                <a:latin typeface="questrial" pitchFamily="2" charset="77"/>
              </a:rPr>
              <a:t>; </a:t>
            </a:r>
            <a:r>
              <a:rPr lang="en-US" sz="1400" b="0" i="0" u="none" strike="noStrike" dirty="0">
                <a:solidFill>
                  <a:srgbClr val="000000"/>
                </a:solidFill>
                <a:effectLst/>
                <a:latin typeface="questrial" pitchFamily="2" charset="77"/>
                <a:hlinkClick r:id="rId23"/>
              </a:rPr>
              <a:t>Dr. Kei-Hoi Chung</a:t>
            </a:r>
            <a:r>
              <a:rPr lang="en-US" sz="1400" b="0" i="0" dirty="0">
                <a:solidFill>
                  <a:srgbClr val="000000"/>
                </a:solidFill>
                <a:effectLst/>
                <a:latin typeface="questrial" pitchFamily="2" charset="77"/>
              </a:rPr>
              <a:t>; and </a:t>
            </a:r>
            <a:r>
              <a:rPr lang="en-US" sz="1400" b="0" i="0" u="none" strike="noStrike" dirty="0">
                <a:solidFill>
                  <a:srgbClr val="000000"/>
                </a:solidFill>
                <a:effectLst/>
                <a:latin typeface="questrial" pitchFamily="2" charset="77"/>
                <a:hlinkClick r:id="rId24"/>
              </a:rPr>
              <a:t>Dr. Leying Guan</a:t>
            </a:r>
            <a:r>
              <a:rPr lang="en-US" sz="1400" b="0" i="0" dirty="0">
                <a:solidFill>
                  <a:srgbClr val="000000"/>
                </a:solidFill>
                <a:effectLst/>
                <a:latin typeface="questrial" pitchFamily="2" charset="77"/>
              </a:rPr>
              <a:t> at Yale University</a:t>
            </a:r>
            <a:endParaRPr lang="en-US" sz="1400" dirty="0"/>
          </a:p>
        </p:txBody>
      </p:sp>
      <p:sp>
        <p:nvSpPr>
          <p:cNvPr id="3" name="TextBox 2">
            <a:extLst>
              <a:ext uri="{FF2B5EF4-FFF2-40B4-BE49-F238E27FC236}">
                <a16:creationId xmlns:a16="http://schemas.microsoft.com/office/drawing/2014/main" id="{4B5FD524-BE53-03B3-C24A-034B21A65926}"/>
              </a:ext>
            </a:extLst>
          </p:cNvPr>
          <p:cNvSpPr txBox="1"/>
          <p:nvPr/>
        </p:nvSpPr>
        <p:spPr>
          <a:xfrm>
            <a:off x="4140227" y="5412348"/>
            <a:ext cx="3882794" cy="230832"/>
          </a:xfrm>
          <a:prstGeom prst="rect">
            <a:avLst/>
          </a:prstGeom>
          <a:noFill/>
        </p:spPr>
        <p:txBody>
          <a:bodyPr wrap="none" rtlCol="0">
            <a:spAutoFit/>
          </a:bodyPr>
          <a:lstStyle/>
          <a:p>
            <a:r>
              <a:rPr lang="en-US" sz="900" b="1" i="1" dirty="0"/>
              <a:t>Spring 2026: Demi, Bimal, Amrinder, </a:t>
            </a:r>
            <a:r>
              <a:rPr lang="en-US" sz="900" b="1" i="1" dirty="0" err="1"/>
              <a:t>Swikriti</a:t>
            </a:r>
            <a:r>
              <a:rPr lang="en-US" sz="900" b="1" i="1" dirty="0"/>
              <a:t>, Caliese, &amp; Subash (right to left.)</a:t>
            </a:r>
            <a:endParaRPr lang="en-US" sz="900" dirty="0"/>
          </a:p>
        </p:txBody>
      </p:sp>
      <p:pic>
        <p:nvPicPr>
          <p:cNvPr id="9" name="Picture 8" descr="A group of people standing in front of a board&#10;&#10;AI-generated content may be incorrect.">
            <a:extLst>
              <a:ext uri="{FF2B5EF4-FFF2-40B4-BE49-F238E27FC236}">
                <a16:creationId xmlns:a16="http://schemas.microsoft.com/office/drawing/2014/main" id="{154176B7-8169-1C4C-8A56-2EF815EF1F8F}"/>
              </a:ext>
            </a:extLst>
          </p:cNvPr>
          <p:cNvPicPr>
            <a:picLocks noChangeAspect="1"/>
          </p:cNvPicPr>
          <p:nvPr/>
        </p:nvPicPr>
        <p:blipFill>
          <a:blip r:embed="rId25"/>
          <a:stretch>
            <a:fillRect/>
          </a:stretch>
        </p:blipFill>
        <p:spPr>
          <a:xfrm>
            <a:off x="4208374" y="2835773"/>
            <a:ext cx="4337414" cy="2576575"/>
          </a:xfrm>
          <a:prstGeom prst="rect">
            <a:avLst/>
          </a:prstGeom>
        </p:spPr>
      </p:pic>
      <p:sp>
        <p:nvSpPr>
          <p:cNvPr id="6" name="Title 1">
            <a:extLst>
              <a:ext uri="{FF2B5EF4-FFF2-40B4-BE49-F238E27FC236}">
                <a16:creationId xmlns:a16="http://schemas.microsoft.com/office/drawing/2014/main" id="{D9DCDC10-199C-AA0B-7922-5A93F8D1351A}"/>
              </a:ext>
            </a:extLst>
          </p:cNvPr>
          <p:cNvSpPr txBox="1">
            <a:spLocks/>
          </p:cNvSpPr>
          <p:nvPr/>
        </p:nvSpPr>
        <p:spPr>
          <a:xfrm>
            <a:off x="5145682" y="31031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Thank you!     </a:t>
            </a:r>
          </a:p>
        </p:txBody>
      </p:sp>
    </p:spTree>
    <p:extLst>
      <p:ext uri="{BB962C8B-B14F-4D97-AF65-F5344CB8AC3E}">
        <p14:creationId xmlns:p14="http://schemas.microsoft.com/office/powerpoint/2010/main" val="2097290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F979D-B3A5-DCF6-A05A-D1849895E49C}"/>
              </a:ext>
            </a:extLst>
          </p:cNvPr>
          <p:cNvSpPr>
            <a:spLocks noGrp="1"/>
          </p:cNvSpPr>
          <p:nvPr>
            <p:ph type="title"/>
          </p:nvPr>
        </p:nvSpPr>
        <p:spPr>
          <a:xfrm>
            <a:off x="504966" y="603249"/>
            <a:ext cx="11477768" cy="1325563"/>
          </a:xfrm>
        </p:spPr>
        <p:txBody>
          <a:bodyPr>
            <a:normAutofit fontScale="90000"/>
          </a:bodyPr>
          <a:lstStyle/>
          <a:p>
            <a:r>
              <a:rPr lang="en-US" dirty="0"/>
              <a:t>Next Generation Sequencing Technology (NGS): Align unknown sample contig sequence with known entire human genome to understand known and unknown genes</a:t>
            </a:r>
          </a:p>
        </p:txBody>
      </p:sp>
      <p:sp>
        <p:nvSpPr>
          <p:cNvPr id="3" name="Content Placeholder 2">
            <a:extLst>
              <a:ext uri="{FF2B5EF4-FFF2-40B4-BE49-F238E27FC236}">
                <a16:creationId xmlns:a16="http://schemas.microsoft.com/office/drawing/2014/main" id="{DF4283A1-FED4-E2A5-7498-B53540E51D96}"/>
              </a:ext>
            </a:extLst>
          </p:cNvPr>
          <p:cNvSpPr>
            <a:spLocks noGrp="1"/>
          </p:cNvSpPr>
          <p:nvPr>
            <p:ph idx="1"/>
          </p:nvPr>
        </p:nvSpPr>
        <p:spPr/>
        <p:txBody>
          <a:bodyPr/>
          <a:lstStyle/>
          <a:p>
            <a:endParaRPr lang="en-US" dirty="0"/>
          </a:p>
        </p:txBody>
      </p:sp>
      <p:pic>
        <p:nvPicPr>
          <p:cNvPr id="1026" name="Picture 2" descr="Basic principle of next generation sequencing technologies | Download  Scientific Diagram">
            <a:extLst>
              <a:ext uri="{FF2B5EF4-FFF2-40B4-BE49-F238E27FC236}">
                <a16:creationId xmlns:a16="http://schemas.microsoft.com/office/drawing/2014/main" id="{5050285A-077D-17A2-8D96-21C8D4F85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601" y="2032000"/>
            <a:ext cx="6477000" cy="427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978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3365"/>
            <a:ext cx="10515600" cy="1325563"/>
          </a:xfrm>
        </p:spPr>
        <p:txBody>
          <a:bodyPr/>
          <a:lstStyle/>
          <a:p>
            <a:pPr algn="ctr"/>
            <a:r>
              <a:rPr lang="en-US" dirty="0"/>
              <a:t>HIV-1 Protease Action</a:t>
            </a:r>
          </a:p>
        </p:txBody>
      </p:sp>
      <p:sp>
        <p:nvSpPr>
          <p:cNvPr id="3" name="Content Placeholder 2"/>
          <p:cNvSpPr>
            <a:spLocks noGrp="1"/>
          </p:cNvSpPr>
          <p:nvPr>
            <p:ph idx="1"/>
          </p:nvPr>
        </p:nvSpPr>
        <p:spPr/>
        <p:txBody>
          <a:bodyPr/>
          <a:lstStyle/>
          <a:p>
            <a:endParaRPr lang="en-US" dirty="0"/>
          </a:p>
        </p:txBody>
      </p:sp>
      <p:pic>
        <p:nvPicPr>
          <p:cNvPr id="5122" name="Picture 2" descr="https://upload.wikimedia.org/wikipedia/en/thumb/9/9a/HIV_protease_1KJF.png/250px-HIV_protease_1KJ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1903095"/>
            <a:ext cx="238125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upload.wikimedia.org/wikipedia/en/thumb/1/1d/HIV_protease_1EBY.png/250px-HIV_protease_1EB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732" y="3738562"/>
            <a:ext cx="2381250" cy="1476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91369" y="2181275"/>
            <a:ext cx="2801151"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Hydrolyze peptide bonds </a:t>
            </a:r>
          </a:p>
          <a:p>
            <a:r>
              <a:rPr lang="en-US" dirty="0"/>
              <a:t>on the Gag-Pol polyproteins</a:t>
            </a:r>
          </a:p>
        </p:txBody>
      </p:sp>
      <p:sp>
        <p:nvSpPr>
          <p:cNvPr id="5" name="TextBox 4"/>
          <p:cNvSpPr txBox="1"/>
          <p:nvPr/>
        </p:nvSpPr>
        <p:spPr>
          <a:xfrm>
            <a:off x="6511732" y="2181274"/>
            <a:ext cx="2449388"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Mature, fully functional </a:t>
            </a:r>
          </a:p>
          <a:p>
            <a:r>
              <a:rPr lang="en-US" dirty="0"/>
              <a:t>proteins</a:t>
            </a:r>
          </a:p>
        </p:txBody>
      </p:sp>
      <p:sp>
        <p:nvSpPr>
          <p:cNvPr id="8" name="TextBox 7"/>
          <p:cNvSpPr txBox="1"/>
          <p:nvPr/>
        </p:nvSpPr>
        <p:spPr>
          <a:xfrm>
            <a:off x="9245600" y="2188310"/>
            <a:ext cx="22860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Infectious viral </a:t>
            </a:r>
          </a:p>
          <a:p>
            <a:r>
              <a:rPr lang="en-US" dirty="0"/>
              <a:t>particle</a:t>
            </a:r>
          </a:p>
        </p:txBody>
      </p:sp>
      <p:cxnSp>
        <p:nvCxnSpPr>
          <p:cNvPr id="7" name="Straight Arrow Connector 6"/>
          <p:cNvCxnSpPr/>
          <p:nvPr/>
        </p:nvCxnSpPr>
        <p:spPr>
          <a:xfrm>
            <a:off x="2922905" y="2489200"/>
            <a:ext cx="4481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6192520" y="2489200"/>
            <a:ext cx="2957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8968105" y="2550160"/>
            <a:ext cx="2673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a:off x="2933065" y="2489200"/>
            <a:ext cx="836295" cy="1676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Plus 17"/>
          <p:cNvSpPr/>
          <p:nvPr/>
        </p:nvSpPr>
        <p:spPr>
          <a:xfrm>
            <a:off x="5857958" y="4146945"/>
            <a:ext cx="564984" cy="56896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TextBox 21"/>
          <p:cNvSpPr txBox="1"/>
          <p:nvPr/>
        </p:nvSpPr>
        <p:spPr>
          <a:xfrm>
            <a:off x="9229736" y="4033303"/>
            <a:ext cx="22860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Competitive inhibition of PR prevents</a:t>
            </a:r>
          </a:p>
          <a:p>
            <a:r>
              <a:rPr lang="en-US" dirty="0"/>
              <a:t>virus maturation</a:t>
            </a:r>
          </a:p>
        </p:txBody>
      </p:sp>
      <p:cxnSp>
        <p:nvCxnSpPr>
          <p:cNvPr id="23" name="Straight Arrow Connector 22"/>
          <p:cNvCxnSpPr/>
          <p:nvPr/>
        </p:nvCxnSpPr>
        <p:spPr>
          <a:xfrm>
            <a:off x="8952241" y="4395153"/>
            <a:ext cx="2673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3495040" y="5132221"/>
            <a:ext cx="22860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Protease inhibitor: DRV</a:t>
            </a:r>
          </a:p>
        </p:txBody>
      </p:sp>
      <p:sp>
        <p:nvSpPr>
          <p:cNvPr id="19" name="TextBox 18"/>
          <p:cNvSpPr txBox="1"/>
          <p:nvPr/>
        </p:nvSpPr>
        <p:spPr>
          <a:xfrm>
            <a:off x="726128" y="3626167"/>
            <a:ext cx="2286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HIV-1 Protease</a:t>
            </a:r>
          </a:p>
        </p:txBody>
      </p:sp>
      <p:pic>
        <p:nvPicPr>
          <p:cNvPr id="20" name="Picture 19"/>
          <p:cNvPicPr>
            <a:picLocks noChangeAspect="1"/>
          </p:cNvPicPr>
          <p:nvPr/>
        </p:nvPicPr>
        <p:blipFill>
          <a:blip r:embed="rId4"/>
          <a:stretch>
            <a:fillRect/>
          </a:stretch>
        </p:blipFill>
        <p:spPr>
          <a:xfrm>
            <a:off x="2902689" y="3610781"/>
            <a:ext cx="3056869" cy="1299356"/>
          </a:xfrm>
          <a:prstGeom prst="rect">
            <a:avLst/>
          </a:prstGeom>
          <a:ln>
            <a:noFill/>
          </a:ln>
        </p:spPr>
      </p:pic>
      <p:sp>
        <p:nvSpPr>
          <p:cNvPr id="21" name="TextBox 20"/>
          <p:cNvSpPr txBox="1"/>
          <p:nvPr/>
        </p:nvSpPr>
        <p:spPr>
          <a:xfrm>
            <a:off x="9229736" y="5594225"/>
            <a:ext cx="22860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No infectious viral particle</a:t>
            </a:r>
          </a:p>
        </p:txBody>
      </p:sp>
      <p:cxnSp>
        <p:nvCxnSpPr>
          <p:cNvPr id="25" name="Straight Arrow Connector 24"/>
          <p:cNvCxnSpPr/>
          <p:nvPr/>
        </p:nvCxnSpPr>
        <p:spPr>
          <a:xfrm>
            <a:off x="10363233" y="4958142"/>
            <a:ext cx="0" cy="5459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92375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63" y="1456955"/>
            <a:ext cx="5629714" cy="3668514"/>
          </a:xfrm>
          <a:prstGeom prst="rect">
            <a:avLst/>
          </a:prstGeom>
        </p:spPr>
      </p:pic>
      <p:sp>
        <p:nvSpPr>
          <p:cNvPr id="3" name="TextBox 2"/>
          <p:cNvSpPr txBox="1"/>
          <p:nvPr/>
        </p:nvSpPr>
        <p:spPr>
          <a:xfrm>
            <a:off x="-197176" y="5609830"/>
            <a:ext cx="8754035" cy="646331"/>
          </a:xfrm>
          <a:prstGeom prst="rect">
            <a:avLst/>
          </a:prstGeom>
          <a:noFill/>
        </p:spPr>
        <p:txBody>
          <a:bodyPr wrap="square" rtlCol="0">
            <a:spAutoFit/>
          </a:bodyPr>
          <a:lstStyle/>
          <a:p>
            <a:pPr algn="ctr"/>
            <a:r>
              <a:rPr lang="en-US" b="1" dirty="0">
                <a:ln w="1270">
                  <a:noFill/>
                </a:ln>
                <a:solidFill>
                  <a:srgbClr val="FF0000"/>
                </a:solidFill>
                <a:latin typeface="Arial"/>
              </a:rPr>
              <a:t>Major</a:t>
            </a:r>
            <a:r>
              <a:rPr lang="en-US" dirty="0">
                <a:ln w="1270">
                  <a:noFill/>
                </a:ln>
                <a:solidFill>
                  <a:srgbClr val="FF0000"/>
                </a:solidFill>
                <a:latin typeface="Arial"/>
              </a:rPr>
              <a:t> </a:t>
            </a:r>
            <a:r>
              <a:rPr lang="en-US" dirty="0">
                <a:latin typeface="Arial"/>
              </a:rPr>
              <a:t>and </a:t>
            </a:r>
            <a:r>
              <a:rPr lang="en-US" b="1" dirty="0">
                <a:ln w="1270">
                  <a:noFill/>
                </a:ln>
                <a:solidFill>
                  <a:srgbClr val="1A02FE"/>
                </a:solidFill>
                <a:latin typeface="Arial"/>
              </a:rPr>
              <a:t>minor</a:t>
            </a:r>
            <a:r>
              <a:rPr lang="en-US" dirty="0">
                <a:ln w="1270">
                  <a:noFill/>
                </a:ln>
                <a:solidFill>
                  <a:srgbClr val="1A02FE"/>
                </a:solidFill>
                <a:latin typeface="Arial"/>
              </a:rPr>
              <a:t> </a:t>
            </a:r>
            <a:r>
              <a:rPr lang="en-US" dirty="0">
                <a:latin typeface="Arial"/>
              </a:rPr>
              <a:t>mutations </a:t>
            </a:r>
          </a:p>
          <a:p>
            <a:pPr algn="ctr"/>
            <a:r>
              <a:rPr lang="en-US" dirty="0">
                <a:latin typeface="Arial"/>
              </a:rPr>
              <a:t>associated with resistance to all clinical protease inhibitors</a:t>
            </a:r>
          </a:p>
        </p:txBody>
      </p:sp>
      <p:sp>
        <p:nvSpPr>
          <p:cNvPr id="4" name="TextBox 11">
            <a:extLst>
              <a:ext uri="{FF2B5EF4-FFF2-40B4-BE49-F238E27FC236}">
                <a16:creationId xmlns:a16="http://schemas.microsoft.com/office/drawing/2014/main" id="{27515328-F794-8140-BBD0-DA45B2CB0FCB}"/>
              </a:ext>
            </a:extLst>
          </p:cNvPr>
          <p:cNvSpPr txBox="1">
            <a:spLocks noChangeArrowheads="1"/>
          </p:cNvSpPr>
          <p:nvPr/>
        </p:nvSpPr>
        <p:spPr bwMode="auto">
          <a:xfrm>
            <a:off x="40187" y="6519792"/>
            <a:ext cx="5572664" cy="30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p>
            <a:pPr eaLnBrk="1" hangingPunct="1"/>
            <a:r>
              <a:rPr lang="fr-CH" altLang="en-US" sz="1400" i="1" dirty="0" err="1">
                <a:latin typeface="Arial" panose="020B0604020202020204" pitchFamily="34" charset="0"/>
                <a:cs typeface="Arial" panose="020B0604020202020204" pitchFamily="34" charset="0"/>
              </a:rPr>
              <a:t>Adapted</a:t>
            </a:r>
            <a:r>
              <a:rPr lang="fr-CH" altLang="en-US" sz="1400" i="1" dirty="0">
                <a:latin typeface="Arial" panose="020B0604020202020204" pitchFamily="34" charset="0"/>
                <a:cs typeface="Arial" panose="020B0604020202020204" pitchFamily="34" charset="0"/>
              </a:rPr>
              <a:t> </a:t>
            </a:r>
            <a:r>
              <a:rPr lang="fr-CH" altLang="en-US" sz="1400" i="1" dirty="0" err="1">
                <a:latin typeface="Arial" panose="020B0604020202020204" pitchFamily="34" charset="0"/>
                <a:cs typeface="Arial" panose="020B0604020202020204" pitchFamily="34" charset="0"/>
              </a:rPr>
              <a:t>from</a:t>
            </a:r>
            <a:r>
              <a:rPr lang="fr-CH" altLang="en-US" sz="1400" i="1" dirty="0">
                <a:latin typeface="Arial" panose="020B0604020202020204" pitchFamily="34" charset="0"/>
                <a:cs typeface="Arial" panose="020B0604020202020204" pitchFamily="34" charset="0"/>
              </a:rPr>
              <a:t> Weber, </a:t>
            </a:r>
            <a:r>
              <a:rPr lang="fr-CH" altLang="en-US" sz="1400" i="1" dirty="0" err="1">
                <a:latin typeface="Arial" panose="020B0604020202020204" pitchFamily="34" charset="0"/>
                <a:cs typeface="Arial" panose="020B0604020202020204" pitchFamily="34" charset="0"/>
              </a:rPr>
              <a:t>Kneller</a:t>
            </a:r>
            <a:r>
              <a:rPr lang="fr-CH" altLang="en-US" sz="1400" i="1" dirty="0">
                <a:latin typeface="Arial" panose="020B0604020202020204" pitchFamily="34" charset="0"/>
                <a:cs typeface="Arial" panose="020B0604020202020204" pitchFamily="34" charset="0"/>
              </a:rPr>
              <a:t>, Wong-Sam. Future Med </a:t>
            </a:r>
            <a:r>
              <a:rPr lang="fr-CH" altLang="en-US" sz="1400" i="1" dirty="0" err="1">
                <a:latin typeface="Arial" panose="020B0604020202020204" pitchFamily="34" charset="0"/>
                <a:cs typeface="Arial" panose="020B0604020202020204" pitchFamily="34" charset="0"/>
              </a:rPr>
              <a:t>Chem</a:t>
            </a:r>
            <a:r>
              <a:rPr lang="fr-CH" altLang="en-US" sz="1400" i="1" dirty="0">
                <a:latin typeface="Arial" panose="020B0604020202020204" pitchFamily="34" charset="0"/>
                <a:cs typeface="Arial" panose="020B0604020202020204" pitchFamily="34" charset="0"/>
              </a:rPr>
              <a:t> 2015</a:t>
            </a:r>
          </a:p>
        </p:txBody>
      </p:sp>
      <p:sp>
        <p:nvSpPr>
          <p:cNvPr id="5" name="TextBox 4"/>
          <p:cNvSpPr txBox="1"/>
          <p:nvPr/>
        </p:nvSpPr>
        <p:spPr>
          <a:xfrm>
            <a:off x="1524000" y="257939"/>
            <a:ext cx="9144000" cy="477054"/>
          </a:xfrm>
          <a:prstGeom prst="rect">
            <a:avLst/>
          </a:prstGeom>
          <a:noFill/>
        </p:spPr>
        <p:txBody>
          <a:bodyPr wrap="square" rtlCol="0">
            <a:spAutoFit/>
          </a:bodyPr>
          <a:lstStyle/>
          <a:p>
            <a:pPr algn="ctr"/>
            <a:r>
              <a:rPr lang="en-US" sz="2500" b="1" dirty="0">
                <a:latin typeface="Arial" charset="0"/>
                <a:ea typeface="Arial" charset="0"/>
                <a:cs typeface="Arial" charset="0"/>
              </a:rPr>
              <a:t>Drug resistance is a severe problem</a:t>
            </a:r>
          </a:p>
        </p:txBody>
      </p:sp>
      <p:cxnSp>
        <p:nvCxnSpPr>
          <p:cNvPr id="6" name="Straight Connector 5"/>
          <p:cNvCxnSpPr/>
          <p:nvPr/>
        </p:nvCxnSpPr>
        <p:spPr>
          <a:xfrm>
            <a:off x="1715875" y="925004"/>
            <a:ext cx="87602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D7B0AF2-90ED-1943-B28A-F0F1D9F254E4}"/>
              </a:ext>
            </a:extLst>
          </p:cNvPr>
          <p:cNvSpPr/>
          <p:nvPr/>
        </p:nvSpPr>
        <p:spPr>
          <a:xfrm>
            <a:off x="8826027" y="5210956"/>
            <a:ext cx="2101857" cy="369332"/>
          </a:xfrm>
          <a:prstGeom prst="rect">
            <a:avLst/>
          </a:prstGeom>
        </p:spPr>
        <p:txBody>
          <a:bodyPr wrap="none">
            <a:spAutoFit/>
          </a:bodyPr>
          <a:lstStyle/>
          <a:p>
            <a:r>
              <a:rPr lang="en-US" dirty="0">
                <a:latin typeface="Calibri" panose="020F0502020204030204" pitchFamily="34" charset="0"/>
              </a:rPr>
              <a:t>~100,000 sequences</a:t>
            </a:r>
            <a:endParaRPr lang="en-US" dirty="0"/>
          </a:p>
        </p:txBody>
      </p:sp>
      <p:sp>
        <p:nvSpPr>
          <p:cNvPr id="8" name="Rectangle 7">
            <a:extLst>
              <a:ext uri="{FF2B5EF4-FFF2-40B4-BE49-F238E27FC236}">
                <a16:creationId xmlns:a16="http://schemas.microsoft.com/office/drawing/2014/main" id="{BE38A46F-41AF-A04B-8DDA-D6CC6A985FB3}"/>
              </a:ext>
            </a:extLst>
          </p:cNvPr>
          <p:cNvSpPr/>
          <p:nvPr/>
        </p:nvSpPr>
        <p:spPr>
          <a:xfrm>
            <a:off x="9304885" y="1725781"/>
            <a:ext cx="1018677" cy="369332"/>
          </a:xfrm>
          <a:prstGeom prst="rect">
            <a:avLst/>
          </a:prstGeom>
        </p:spPr>
        <p:txBody>
          <a:bodyPr wrap="none">
            <a:spAutoFit/>
          </a:bodyPr>
          <a:lstStyle/>
          <a:p>
            <a:r>
              <a:rPr lang="en-US" dirty="0">
                <a:latin typeface="Calibri" panose="020F0502020204030204" pitchFamily="34" charset="0"/>
              </a:rPr>
              <a:t>Patient 1</a:t>
            </a:r>
            <a:endParaRPr lang="en-US" dirty="0"/>
          </a:p>
        </p:txBody>
      </p:sp>
      <p:sp>
        <p:nvSpPr>
          <p:cNvPr id="9" name="Rectangle 8">
            <a:extLst>
              <a:ext uri="{FF2B5EF4-FFF2-40B4-BE49-F238E27FC236}">
                <a16:creationId xmlns:a16="http://schemas.microsoft.com/office/drawing/2014/main" id="{428F6745-E470-2C4B-84AB-09F813FCDE7C}"/>
              </a:ext>
            </a:extLst>
          </p:cNvPr>
          <p:cNvSpPr/>
          <p:nvPr/>
        </p:nvSpPr>
        <p:spPr>
          <a:xfrm>
            <a:off x="9304886" y="2112072"/>
            <a:ext cx="1018677" cy="369332"/>
          </a:xfrm>
          <a:prstGeom prst="rect">
            <a:avLst/>
          </a:prstGeom>
        </p:spPr>
        <p:txBody>
          <a:bodyPr wrap="none">
            <a:spAutoFit/>
          </a:bodyPr>
          <a:lstStyle/>
          <a:p>
            <a:r>
              <a:rPr lang="en-US" dirty="0">
                <a:latin typeface="Calibri" panose="020F0502020204030204" pitchFamily="34" charset="0"/>
              </a:rPr>
              <a:t>Patient 2</a:t>
            </a:r>
            <a:endParaRPr lang="en-US" dirty="0"/>
          </a:p>
        </p:txBody>
      </p:sp>
      <p:sp>
        <p:nvSpPr>
          <p:cNvPr id="10" name="Rectangle 9">
            <a:extLst>
              <a:ext uri="{FF2B5EF4-FFF2-40B4-BE49-F238E27FC236}">
                <a16:creationId xmlns:a16="http://schemas.microsoft.com/office/drawing/2014/main" id="{0D96D0F7-A7F9-9740-A280-2530ACA88020}"/>
              </a:ext>
            </a:extLst>
          </p:cNvPr>
          <p:cNvSpPr/>
          <p:nvPr/>
        </p:nvSpPr>
        <p:spPr>
          <a:xfrm>
            <a:off x="9319588" y="2503991"/>
            <a:ext cx="1018677" cy="369332"/>
          </a:xfrm>
          <a:prstGeom prst="rect">
            <a:avLst/>
          </a:prstGeom>
        </p:spPr>
        <p:txBody>
          <a:bodyPr wrap="none">
            <a:spAutoFit/>
          </a:bodyPr>
          <a:lstStyle/>
          <a:p>
            <a:r>
              <a:rPr lang="en-US" dirty="0">
                <a:latin typeface="Calibri" panose="020F0502020204030204" pitchFamily="34" charset="0"/>
              </a:rPr>
              <a:t>Patient 3</a:t>
            </a:r>
            <a:endParaRPr lang="en-US" dirty="0"/>
          </a:p>
        </p:txBody>
      </p:sp>
      <p:sp>
        <p:nvSpPr>
          <p:cNvPr id="11" name="Rectangle 10">
            <a:extLst>
              <a:ext uri="{FF2B5EF4-FFF2-40B4-BE49-F238E27FC236}">
                <a16:creationId xmlns:a16="http://schemas.microsoft.com/office/drawing/2014/main" id="{12C8F30A-2B82-294D-868B-B764E265C717}"/>
              </a:ext>
            </a:extLst>
          </p:cNvPr>
          <p:cNvSpPr/>
          <p:nvPr/>
        </p:nvSpPr>
        <p:spPr>
          <a:xfrm>
            <a:off x="9311933" y="2897114"/>
            <a:ext cx="1018677" cy="369332"/>
          </a:xfrm>
          <a:prstGeom prst="rect">
            <a:avLst/>
          </a:prstGeom>
        </p:spPr>
        <p:txBody>
          <a:bodyPr wrap="none">
            <a:spAutoFit/>
          </a:bodyPr>
          <a:lstStyle/>
          <a:p>
            <a:r>
              <a:rPr lang="en-US" dirty="0">
                <a:latin typeface="Calibri" panose="020F0502020204030204" pitchFamily="34" charset="0"/>
              </a:rPr>
              <a:t>Patient 4</a:t>
            </a:r>
            <a:endParaRPr lang="en-US" dirty="0"/>
          </a:p>
        </p:txBody>
      </p:sp>
      <p:sp>
        <p:nvSpPr>
          <p:cNvPr id="12" name="Rectangle 11">
            <a:extLst>
              <a:ext uri="{FF2B5EF4-FFF2-40B4-BE49-F238E27FC236}">
                <a16:creationId xmlns:a16="http://schemas.microsoft.com/office/drawing/2014/main" id="{0AB845D4-5077-CE4D-8CAC-ED234027B508}"/>
              </a:ext>
            </a:extLst>
          </p:cNvPr>
          <p:cNvSpPr/>
          <p:nvPr/>
        </p:nvSpPr>
        <p:spPr>
          <a:xfrm>
            <a:off x="9319588" y="3309213"/>
            <a:ext cx="1018677" cy="369332"/>
          </a:xfrm>
          <a:prstGeom prst="rect">
            <a:avLst/>
          </a:prstGeom>
        </p:spPr>
        <p:txBody>
          <a:bodyPr wrap="none">
            <a:spAutoFit/>
          </a:bodyPr>
          <a:lstStyle/>
          <a:p>
            <a:r>
              <a:rPr lang="en-US" dirty="0">
                <a:latin typeface="Calibri" panose="020F0502020204030204" pitchFamily="34" charset="0"/>
              </a:rPr>
              <a:t>Patient 5</a:t>
            </a:r>
            <a:endParaRPr lang="en-US" dirty="0"/>
          </a:p>
        </p:txBody>
      </p:sp>
      <p:sp>
        <p:nvSpPr>
          <p:cNvPr id="13" name="Rectangle 12">
            <a:extLst>
              <a:ext uri="{FF2B5EF4-FFF2-40B4-BE49-F238E27FC236}">
                <a16:creationId xmlns:a16="http://schemas.microsoft.com/office/drawing/2014/main" id="{E0F60743-CF19-7A4C-8F24-734F938B2A64}"/>
              </a:ext>
            </a:extLst>
          </p:cNvPr>
          <p:cNvSpPr/>
          <p:nvPr/>
        </p:nvSpPr>
        <p:spPr>
          <a:xfrm>
            <a:off x="9304884" y="3747259"/>
            <a:ext cx="1018677" cy="369332"/>
          </a:xfrm>
          <a:prstGeom prst="rect">
            <a:avLst/>
          </a:prstGeom>
        </p:spPr>
        <p:txBody>
          <a:bodyPr wrap="none">
            <a:spAutoFit/>
          </a:bodyPr>
          <a:lstStyle/>
          <a:p>
            <a:r>
              <a:rPr lang="en-US" dirty="0">
                <a:latin typeface="Calibri" panose="020F0502020204030204" pitchFamily="34" charset="0"/>
              </a:rPr>
              <a:t>Patient 6</a:t>
            </a:r>
            <a:endParaRPr lang="en-US" dirty="0"/>
          </a:p>
        </p:txBody>
      </p:sp>
      <p:sp>
        <p:nvSpPr>
          <p:cNvPr id="14" name="Rectangle 13">
            <a:extLst>
              <a:ext uri="{FF2B5EF4-FFF2-40B4-BE49-F238E27FC236}">
                <a16:creationId xmlns:a16="http://schemas.microsoft.com/office/drawing/2014/main" id="{24947138-D9F0-A141-9D14-A8C53FDDFB88}"/>
              </a:ext>
            </a:extLst>
          </p:cNvPr>
          <p:cNvSpPr/>
          <p:nvPr/>
        </p:nvSpPr>
        <p:spPr>
          <a:xfrm>
            <a:off x="9319588" y="4120943"/>
            <a:ext cx="1018677" cy="369332"/>
          </a:xfrm>
          <a:prstGeom prst="rect">
            <a:avLst/>
          </a:prstGeom>
        </p:spPr>
        <p:txBody>
          <a:bodyPr wrap="none">
            <a:spAutoFit/>
          </a:bodyPr>
          <a:lstStyle/>
          <a:p>
            <a:r>
              <a:rPr lang="en-US" dirty="0">
                <a:latin typeface="Calibri" panose="020F0502020204030204" pitchFamily="34" charset="0"/>
              </a:rPr>
              <a:t>Patient 7</a:t>
            </a:r>
            <a:endParaRPr lang="en-US" dirty="0"/>
          </a:p>
        </p:txBody>
      </p:sp>
      <p:sp>
        <p:nvSpPr>
          <p:cNvPr id="15" name="Rectangle 14">
            <a:extLst>
              <a:ext uri="{FF2B5EF4-FFF2-40B4-BE49-F238E27FC236}">
                <a16:creationId xmlns:a16="http://schemas.microsoft.com/office/drawing/2014/main" id="{6C3A275C-41C9-454E-A0CB-8C71F5007233}"/>
              </a:ext>
            </a:extLst>
          </p:cNvPr>
          <p:cNvSpPr/>
          <p:nvPr/>
        </p:nvSpPr>
        <p:spPr>
          <a:xfrm>
            <a:off x="9317183" y="4748007"/>
            <a:ext cx="1023485" cy="369332"/>
          </a:xfrm>
          <a:prstGeom prst="rect">
            <a:avLst/>
          </a:prstGeom>
        </p:spPr>
        <p:txBody>
          <a:bodyPr wrap="none">
            <a:spAutoFit/>
          </a:bodyPr>
          <a:lstStyle/>
          <a:p>
            <a:r>
              <a:rPr lang="en-US" dirty="0">
                <a:latin typeface="Calibri" panose="020F0502020204030204" pitchFamily="34" charset="0"/>
              </a:rPr>
              <a:t>Patient n</a:t>
            </a:r>
            <a:endParaRPr lang="en-US" dirty="0"/>
          </a:p>
        </p:txBody>
      </p:sp>
      <p:cxnSp>
        <p:nvCxnSpPr>
          <p:cNvPr id="17" name="Straight Arrow Connector 16">
            <a:extLst>
              <a:ext uri="{FF2B5EF4-FFF2-40B4-BE49-F238E27FC236}">
                <a16:creationId xmlns:a16="http://schemas.microsoft.com/office/drawing/2014/main" id="{F7D789C0-07DD-7E47-8C49-405F3267B18D}"/>
              </a:ext>
            </a:extLst>
          </p:cNvPr>
          <p:cNvCxnSpPr/>
          <p:nvPr/>
        </p:nvCxnSpPr>
        <p:spPr>
          <a:xfrm>
            <a:off x="6497052" y="3291212"/>
            <a:ext cx="13860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A98BB0D1-B0F6-5F41-A6E3-06936FD2C8A1}"/>
              </a:ext>
            </a:extLst>
          </p:cNvPr>
          <p:cNvSpPr/>
          <p:nvPr/>
        </p:nvSpPr>
        <p:spPr>
          <a:xfrm>
            <a:off x="5508859" y="3071222"/>
            <a:ext cx="6096000" cy="169277"/>
          </a:xfrm>
          <a:prstGeom prst="rect">
            <a:avLst/>
          </a:prstGeom>
        </p:spPr>
        <p:txBody>
          <a:bodyPr>
            <a:spAutoFit/>
          </a:bodyPr>
          <a:lstStyle/>
          <a:p>
            <a:r>
              <a:rPr lang="en-US" sz="500" i="1" dirty="0">
                <a:latin typeface="Calibri" panose="020F0502020204030204" pitchFamily="34" charset="0"/>
              </a:rPr>
              <a:t>PQVTLWQRPI VTIKIGGQLK EALLDTGAD</a:t>
            </a:r>
            <a:r>
              <a:rPr lang="en-US" sz="500" i="1" dirty="0">
                <a:solidFill>
                  <a:srgbClr val="FF0000"/>
                </a:solidFill>
                <a:latin typeface="Calibri" panose="020F0502020204030204" pitchFamily="34" charset="0"/>
              </a:rPr>
              <a:t>N</a:t>
            </a:r>
            <a:r>
              <a:rPr lang="en-US" sz="500" i="1" dirty="0">
                <a:solidFill>
                  <a:prstClr val="black"/>
                </a:solidFill>
                <a:latin typeface="Calibri" panose="020F0502020204030204" pitchFamily="34" charset="0"/>
              </a:rPr>
              <a:t> TVLEEMSLPG KWKPKMIGGI GGFIKVRQYD QVSIEICGH</a:t>
            </a:r>
            <a:r>
              <a:rPr lang="en-US" sz="500" i="1" dirty="0">
                <a:solidFill>
                  <a:srgbClr val="FF0000"/>
                </a:solidFill>
                <a:latin typeface="Calibri" panose="020F0502020204030204" pitchFamily="34" charset="0"/>
              </a:rPr>
              <a:t>I </a:t>
            </a:r>
            <a:r>
              <a:rPr lang="en-US" sz="500" i="1" dirty="0">
                <a:solidFill>
                  <a:prstClr val="black"/>
                </a:solidFill>
                <a:latin typeface="Calibri" panose="020F0502020204030204" pitchFamily="34" charset="0"/>
              </a:rPr>
              <a:t>AIGTVLIGPT PVNIIGRNLL TQLGCTLNF</a:t>
            </a:r>
          </a:p>
        </p:txBody>
      </p:sp>
    </p:spTree>
    <p:extLst>
      <p:ext uri="{BB962C8B-B14F-4D97-AF65-F5344CB8AC3E}">
        <p14:creationId xmlns:p14="http://schemas.microsoft.com/office/powerpoint/2010/main" val="548505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910906" y="6410960"/>
            <a:ext cx="11423333" cy="369332"/>
          </a:xfrm>
          <a:prstGeom prst="rect">
            <a:avLst/>
          </a:prstGeom>
          <a:noFill/>
        </p:spPr>
        <p:txBody>
          <a:bodyPr wrap="square" rtlCol="0">
            <a:spAutoFit/>
          </a:bodyPr>
          <a:lstStyle/>
          <a:p>
            <a:pPr algn="just"/>
            <a:r>
              <a:rPr lang="en-US" dirty="0">
                <a:ln w="12700">
                  <a:solidFill>
                    <a:schemeClr val="tx1"/>
                  </a:solidFill>
                </a:ln>
              </a:rPr>
              <a:t>Can machine learning help in selecting few drug resistant PR sequences for structure guided drug design?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49" y="140786"/>
            <a:ext cx="11458171" cy="1411752"/>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80" y="2775539"/>
            <a:ext cx="5788660" cy="1315605"/>
          </a:xfrm>
          <a:prstGeom prst="rect">
            <a:avLst/>
          </a:prstGeom>
        </p:spPr>
      </p:pic>
      <p:sp>
        <p:nvSpPr>
          <p:cNvPr id="18" name="TextBox 17"/>
          <p:cNvSpPr txBox="1"/>
          <p:nvPr/>
        </p:nvSpPr>
        <p:spPr>
          <a:xfrm>
            <a:off x="8115617" y="1914500"/>
            <a:ext cx="2196783" cy="369332"/>
          </a:xfrm>
          <a:prstGeom prst="rect">
            <a:avLst/>
          </a:prstGeom>
          <a:noFill/>
        </p:spPr>
        <p:txBody>
          <a:bodyPr wrap="square" rtlCol="0">
            <a:spAutoFit/>
          </a:bodyPr>
          <a:lstStyle/>
          <a:p>
            <a:pPr algn="just"/>
            <a:r>
              <a:rPr lang="en-US" dirty="0">
                <a:ln w="12700">
                  <a:solidFill>
                    <a:schemeClr val="tx1"/>
                  </a:solidFill>
                </a:ln>
              </a:rPr>
              <a:t>Genotype Data</a:t>
            </a:r>
          </a:p>
        </p:txBody>
      </p:sp>
      <p:sp>
        <p:nvSpPr>
          <p:cNvPr id="20" name="TextBox 19"/>
          <p:cNvSpPr txBox="1"/>
          <p:nvPr/>
        </p:nvSpPr>
        <p:spPr>
          <a:xfrm>
            <a:off x="2253297" y="1899780"/>
            <a:ext cx="2196783" cy="369332"/>
          </a:xfrm>
          <a:prstGeom prst="rect">
            <a:avLst/>
          </a:prstGeom>
          <a:noFill/>
        </p:spPr>
        <p:txBody>
          <a:bodyPr wrap="square" rtlCol="0">
            <a:spAutoFit/>
          </a:bodyPr>
          <a:lstStyle/>
          <a:p>
            <a:pPr algn="just"/>
            <a:r>
              <a:rPr lang="en-US" dirty="0">
                <a:ln w="12700">
                  <a:solidFill>
                    <a:schemeClr val="tx1"/>
                  </a:solidFill>
                </a:ln>
              </a:rPr>
              <a:t>Phenotype Data</a:t>
            </a:r>
          </a:p>
        </p:txBody>
      </p:sp>
      <p:cxnSp>
        <p:nvCxnSpPr>
          <p:cNvPr id="10" name="Straight Arrow Connector 9"/>
          <p:cNvCxnSpPr/>
          <p:nvPr/>
        </p:nvCxnSpPr>
        <p:spPr>
          <a:xfrm>
            <a:off x="2988310" y="2251592"/>
            <a:ext cx="0" cy="43076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8931910" y="3500494"/>
            <a:ext cx="0" cy="7362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2988310" y="4151512"/>
            <a:ext cx="0" cy="43076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8931910" y="2310645"/>
            <a:ext cx="0" cy="43076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8115617" y="2854163"/>
            <a:ext cx="2196783" cy="646331"/>
          </a:xfrm>
          <a:prstGeom prst="rect">
            <a:avLst/>
          </a:prstGeom>
          <a:noFill/>
        </p:spPr>
        <p:txBody>
          <a:bodyPr wrap="square" rtlCol="0">
            <a:spAutoFit/>
          </a:bodyPr>
          <a:lstStyle/>
          <a:p>
            <a:pPr algn="just"/>
            <a:r>
              <a:rPr lang="en-US" dirty="0">
                <a:ln w="12700">
                  <a:solidFill>
                    <a:schemeClr val="tx1"/>
                  </a:solidFill>
                </a:ln>
              </a:rPr>
              <a:t>Next-generation deep sequencing</a:t>
            </a:r>
          </a:p>
        </p:txBody>
      </p:sp>
      <p:sp>
        <p:nvSpPr>
          <p:cNvPr id="30" name="TextBox 29"/>
          <p:cNvSpPr txBox="1"/>
          <p:nvPr/>
        </p:nvSpPr>
        <p:spPr>
          <a:xfrm>
            <a:off x="2224563" y="4536280"/>
            <a:ext cx="2196783" cy="369332"/>
          </a:xfrm>
          <a:prstGeom prst="rect">
            <a:avLst/>
          </a:prstGeom>
          <a:noFill/>
        </p:spPr>
        <p:txBody>
          <a:bodyPr wrap="square" rtlCol="0">
            <a:spAutoFit/>
          </a:bodyPr>
          <a:lstStyle/>
          <a:p>
            <a:pPr algn="just"/>
            <a:r>
              <a:rPr lang="en-US" dirty="0">
                <a:ln w="12700">
                  <a:solidFill>
                    <a:schemeClr val="tx1"/>
                  </a:solidFill>
                </a:ln>
              </a:rPr>
              <a:t>Resistance Fold</a:t>
            </a:r>
          </a:p>
        </p:txBody>
      </p:sp>
      <p:sp>
        <p:nvSpPr>
          <p:cNvPr id="16" name="Rectangle 15"/>
          <p:cNvSpPr/>
          <p:nvPr/>
        </p:nvSpPr>
        <p:spPr>
          <a:xfrm>
            <a:off x="1087120" y="5383132"/>
            <a:ext cx="12466320" cy="1138773"/>
          </a:xfrm>
          <a:prstGeom prst="rect">
            <a:avLst/>
          </a:prstGeom>
        </p:spPr>
        <p:txBody>
          <a:bodyPr wrap="square">
            <a:spAutoFit/>
          </a:bodyPr>
          <a:lstStyle/>
          <a:p>
            <a:r>
              <a:rPr lang="en-US" dirty="0">
                <a:latin typeface="Calibri" panose="020F0502020204030204" pitchFamily="34" charset="0"/>
              </a:rPr>
              <a:t>Seq ID	FPV	IDV	NFV	SQV	~100,000 sequences can be classified as resistant or non-resistant</a:t>
            </a:r>
          </a:p>
          <a:p>
            <a:r>
              <a:rPr lang="en" dirty="0">
                <a:latin typeface="Calibri" panose="020F0502020204030204" pitchFamily="34" charset="0"/>
              </a:rPr>
              <a:t>12861       0.4	0.5	7.1	0.5	</a:t>
            </a:r>
          </a:p>
          <a:p>
            <a:r>
              <a:rPr lang="en-US" sz="1600" i="1" dirty="0">
                <a:latin typeface="Calibri" panose="020F0502020204030204" pitchFamily="34" charset="0"/>
              </a:rPr>
              <a:t>PQVTLWQRPI VTIKIGGQLK EALLDTGAD</a:t>
            </a:r>
            <a:r>
              <a:rPr lang="en-US" sz="1600" i="1" dirty="0">
                <a:solidFill>
                  <a:srgbClr val="FF0000"/>
                </a:solidFill>
                <a:latin typeface="Calibri" panose="020F0502020204030204" pitchFamily="34" charset="0"/>
              </a:rPr>
              <a:t>N</a:t>
            </a:r>
            <a:r>
              <a:rPr lang="en-US" sz="1600" i="1" dirty="0">
                <a:solidFill>
                  <a:prstClr val="black"/>
                </a:solidFill>
                <a:latin typeface="Calibri" panose="020F0502020204030204" pitchFamily="34" charset="0"/>
              </a:rPr>
              <a:t> TVLEEMSLPG KWKPKMIGGI GGFIKVRQYD QVSIEICGH</a:t>
            </a:r>
            <a:r>
              <a:rPr lang="en-US" sz="1600" i="1" dirty="0">
                <a:solidFill>
                  <a:srgbClr val="FF0000"/>
                </a:solidFill>
                <a:latin typeface="Calibri" panose="020F0502020204030204" pitchFamily="34" charset="0"/>
              </a:rPr>
              <a:t>I </a:t>
            </a:r>
            <a:r>
              <a:rPr lang="en-US" sz="1600" i="1" dirty="0">
                <a:solidFill>
                  <a:prstClr val="black"/>
                </a:solidFill>
                <a:latin typeface="Calibri" panose="020F0502020204030204" pitchFamily="34" charset="0"/>
              </a:rPr>
              <a:t>AIGTVLIGPT PVNIIGRNLL TQLGCTLNF</a:t>
            </a:r>
          </a:p>
          <a:p>
            <a:r>
              <a:rPr lang="en-US" sz="1600" i="1" dirty="0">
                <a:solidFill>
                  <a:prstClr val="black"/>
                </a:solidFill>
                <a:latin typeface="Calibri" panose="020F0502020204030204" pitchFamily="34" charset="0"/>
              </a:rPr>
              <a:t>&gt;3 Resistant sequence/1; &lt;3 Non-resistant sequence/0</a:t>
            </a:r>
          </a:p>
        </p:txBody>
      </p:sp>
      <p:sp>
        <p:nvSpPr>
          <p:cNvPr id="31" name="TextBox 30"/>
          <p:cNvSpPr txBox="1"/>
          <p:nvPr/>
        </p:nvSpPr>
        <p:spPr>
          <a:xfrm>
            <a:off x="7323137" y="4223608"/>
            <a:ext cx="3537903" cy="369332"/>
          </a:xfrm>
          <a:prstGeom prst="rect">
            <a:avLst/>
          </a:prstGeom>
          <a:noFill/>
        </p:spPr>
        <p:txBody>
          <a:bodyPr wrap="square" rtlCol="0">
            <a:spAutoFit/>
          </a:bodyPr>
          <a:lstStyle/>
          <a:p>
            <a:pPr algn="just"/>
            <a:r>
              <a:rPr lang="en-US" dirty="0">
                <a:ln w="12700">
                  <a:solidFill>
                    <a:schemeClr val="tx1"/>
                  </a:solidFill>
                </a:ln>
              </a:rPr>
              <a:t>Overall 5000 isolates for PI, NRTI</a:t>
            </a:r>
          </a:p>
        </p:txBody>
      </p:sp>
      <p:sp>
        <p:nvSpPr>
          <p:cNvPr id="33" name="Right Brace 32"/>
          <p:cNvSpPr/>
          <p:nvPr/>
        </p:nvSpPr>
        <p:spPr>
          <a:xfrm rot="5400000">
            <a:off x="5746206" y="2104676"/>
            <a:ext cx="384768" cy="5986640"/>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347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8"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560" y="-382287"/>
            <a:ext cx="10515600" cy="1325563"/>
          </a:xfrm>
        </p:spPr>
        <p:txBody>
          <a:bodyPr/>
          <a:lstStyle/>
          <a:p>
            <a:pPr algn="ctr"/>
            <a:r>
              <a:rPr lang="en-US" dirty="0"/>
              <a:t>Analysis Pipeline</a:t>
            </a:r>
          </a:p>
        </p:txBody>
      </p:sp>
      <p:graphicFrame>
        <p:nvGraphicFramePr>
          <p:cNvPr id="4" name="Diagram 3"/>
          <p:cNvGraphicFramePr/>
          <p:nvPr>
            <p:extLst>
              <p:ext uri="{D42A27DB-BD31-4B8C-83A1-F6EECF244321}">
                <p14:modId xmlns:p14="http://schemas.microsoft.com/office/powerpoint/2010/main" val="2008232841"/>
              </p:ext>
            </p:extLst>
          </p:nvPr>
        </p:nvGraphicFramePr>
        <p:xfrm>
          <a:off x="210820" y="-636829"/>
          <a:ext cx="11770360" cy="6837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790" y="4104564"/>
            <a:ext cx="11637343" cy="2194636"/>
          </a:xfrm>
          <a:prstGeom prst="rect">
            <a:avLst/>
          </a:prstGeom>
        </p:spPr>
      </p:pic>
      <p:sp>
        <p:nvSpPr>
          <p:cNvPr id="5" name="Left Brace 4">
            <a:extLst>
              <a:ext uri="{FF2B5EF4-FFF2-40B4-BE49-F238E27FC236}">
                <a16:creationId xmlns:a16="http://schemas.microsoft.com/office/drawing/2014/main" id="{242F5B30-B586-0241-935A-152C40962FA1}"/>
              </a:ext>
            </a:extLst>
          </p:cNvPr>
          <p:cNvSpPr/>
          <p:nvPr/>
        </p:nvSpPr>
        <p:spPr>
          <a:xfrm rot="5400000">
            <a:off x="3826593" y="-1732504"/>
            <a:ext cx="322068" cy="61161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Left Brace 5">
            <a:extLst>
              <a:ext uri="{FF2B5EF4-FFF2-40B4-BE49-F238E27FC236}">
                <a16:creationId xmlns:a16="http://schemas.microsoft.com/office/drawing/2014/main" id="{156D36C7-BD63-6243-9A0B-ED7B9F1141AB}"/>
              </a:ext>
            </a:extLst>
          </p:cNvPr>
          <p:cNvSpPr/>
          <p:nvPr/>
        </p:nvSpPr>
        <p:spPr>
          <a:xfrm rot="5400000">
            <a:off x="9989074" y="121870"/>
            <a:ext cx="322068" cy="240738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4782957-9068-BF4D-A8DB-CA475CA70877}"/>
              </a:ext>
            </a:extLst>
          </p:cNvPr>
          <p:cNvSpPr txBox="1"/>
          <p:nvPr/>
        </p:nvSpPr>
        <p:spPr>
          <a:xfrm>
            <a:off x="3522847" y="750771"/>
            <a:ext cx="7220246" cy="369332"/>
          </a:xfrm>
          <a:prstGeom prst="rect">
            <a:avLst/>
          </a:prstGeom>
          <a:noFill/>
        </p:spPr>
        <p:txBody>
          <a:bodyPr wrap="none" rtlCol="0">
            <a:spAutoFit/>
          </a:bodyPr>
          <a:lstStyle/>
          <a:p>
            <a:r>
              <a:rPr lang="en-US" dirty="0"/>
              <a:t>Encoding						             Selection</a:t>
            </a:r>
          </a:p>
        </p:txBody>
      </p:sp>
      <p:pic>
        <p:nvPicPr>
          <p:cNvPr id="2050" name="Picture 2">
            <a:extLst>
              <a:ext uri="{FF2B5EF4-FFF2-40B4-BE49-F238E27FC236}">
                <a16:creationId xmlns:a16="http://schemas.microsoft.com/office/drawing/2014/main" id="{67B27929-F62E-E3C8-C516-AE650BEA48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1588" y="28668"/>
            <a:ext cx="1331259" cy="13312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DA44760-B9E4-595C-C7F3-DA7B97B3A308}"/>
              </a:ext>
            </a:extLst>
          </p:cNvPr>
          <p:cNvPicPr>
            <a:picLocks noChangeAspect="1"/>
          </p:cNvPicPr>
          <p:nvPr/>
        </p:nvPicPr>
        <p:blipFill>
          <a:blip r:embed="rId9"/>
          <a:stretch>
            <a:fillRect/>
          </a:stretch>
        </p:blipFill>
        <p:spPr>
          <a:xfrm>
            <a:off x="0" y="232336"/>
            <a:ext cx="1348122" cy="878482"/>
          </a:xfrm>
          <a:prstGeom prst="rect">
            <a:avLst/>
          </a:prstGeom>
        </p:spPr>
      </p:pic>
      <p:cxnSp>
        <p:nvCxnSpPr>
          <p:cNvPr id="10" name="Straight Arrow Connector 9">
            <a:extLst>
              <a:ext uri="{FF2B5EF4-FFF2-40B4-BE49-F238E27FC236}">
                <a16:creationId xmlns:a16="http://schemas.microsoft.com/office/drawing/2014/main" id="{BF5CA01F-7829-4259-2943-E4BC299559FC}"/>
              </a:ext>
            </a:extLst>
          </p:cNvPr>
          <p:cNvCxnSpPr/>
          <p:nvPr/>
        </p:nvCxnSpPr>
        <p:spPr>
          <a:xfrm>
            <a:off x="1448907" y="671577"/>
            <a:ext cx="742681" cy="0"/>
          </a:xfrm>
          <a:prstGeom prst="straightConnector1">
            <a:avLst/>
          </a:prstGeom>
          <a:ln w="508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4242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C8F40-26B8-4251-354F-67D9BB4D2067}"/>
              </a:ext>
            </a:extLst>
          </p:cNvPr>
          <p:cNvSpPr>
            <a:spLocks noGrp="1"/>
          </p:cNvSpPr>
          <p:nvPr>
            <p:ph type="title"/>
          </p:nvPr>
        </p:nvSpPr>
        <p:spPr>
          <a:xfrm>
            <a:off x="1298907" y="12508"/>
            <a:ext cx="10515600" cy="1325563"/>
          </a:xfrm>
        </p:spPr>
        <p:txBody>
          <a:bodyPr/>
          <a:lstStyle/>
          <a:p>
            <a:r>
              <a:rPr lang="en-US" dirty="0"/>
              <a:t>What are Restricted Boltzmann Machines?</a:t>
            </a:r>
          </a:p>
        </p:txBody>
      </p:sp>
      <p:pic>
        <p:nvPicPr>
          <p:cNvPr id="3074" name="Picture 2">
            <a:extLst>
              <a:ext uri="{FF2B5EF4-FFF2-40B4-BE49-F238E27FC236}">
                <a16:creationId xmlns:a16="http://schemas.microsoft.com/office/drawing/2014/main" id="{7E35AF2C-D5FB-253B-6082-022A0144C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32" y="1944308"/>
            <a:ext cx="4733370" cy="29693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273E60E-8DF3-FF36-0C7F-3E467798E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0419" y="1852550"/>
            <a:ext cx="4012577" cy="28803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9325DCB7-C73B-8D70-E330-80B7D27BB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0740" y="2743198"/>
            <a:ext cx="29337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076779-B8EC-1B3F-642E-5E0778BF7969}"/>
              </a:ext>
            </a:extLst>
          </p:cNvPr>
          <p:cNvSpPr txBox="1"/>
          <p:nvPr/>
        </p:nvSpPr>
        <p:spPr>
          <a:xfrm>
            <a:off x="1579418" y="4982278"/>
            <a:ext cx="10589502" cy="1477328"/>
          </a:xfrm>
          <a:prstGeom prst="rect">
            <a:avLst/>
          </a:prstGeom>
          <a:noFill/>
        </p:spPr>
        <p:txBody>
          <a:bodyPr wrap="none" rtlCol="0">
            <a:spAutoFit/>
          </a:bodyPr>
          <a:lstStyle/>
          <a:p>
            <a:r>
              <a:rPr lang="en-US" dirty="0"/>
              <a:t>Boltzmann Machines		  Restricted Boltzmann Machines</a:t>
            </a:r>
          </a:p>
          <a:p>
            <a:endParaRPr lang="en-US" b="0" i="0" dirty="0">
              <a:solidFill>
                <a:srgbClr val="242424"/>
              </a:solidFill>
              <a:effectLst/>
              <a:latin typeface="source-serif-pro"/>
            </a:endParaRPr>
          </a:p>
          <a:p>
            <a:r>
              <a:rPr lang="en-US" b="0" i="0" dirty="0">
                <a:solidFill>
                  <a:srgbClr val="242424"/>
                </a:solidFill>
                <a:effectLst/>
                <a:latin typeface="source-serif-pro"/>
              </a:rPr>
              <a:t>Equation 1: </a:t>
            </a:r>
            <a:r>
              <a:rPr lang="en-US" b="1" i="0" dirty="0">
                <a:solidFill>
                  <a:srgbClr val="242424"/>
                </a:solidFill>
                <a:effectLst/>
                <a:latin typeface="source-serif-pro"/>
              </a:rPr>
              <a:t>h(1)</a:t>
            </a:r>
            <a:r>
              <a:rPr lang="en-US" b="0" i="0" dirty="0">
                <a:solidFill>
                  <a:srgbClr val="242424"/>
                </a:solidFill>
                <a:effectLst/>
                <a:latin typeface="source-serif-pro"/>
              </a:rPr>
              <a:t> and </a:t>
            </a:r>
            <a:r>
              <a:rPr lang="en-US" b="1" i="0" dirty="0">
                <a:solidFill>
                  <a:srgbClr val="242424"/>
                </a:solidFill>
                <a:effectLst/>
                <a:latin typeface="source-serif-pro"/>
              </a:rPr>
              <a:t>v(0)</a:t>
            </a:r>
            <a:r>
              <a:rPr lang="en-US" b="0" i="0" dirty="0">
                <a:solidFill>
                  <a:srgbClr val="242424"/>
                </a:solidFill>
                <a:effectLst/>
                <a:latin typeface="source-serif-pro"/>
              </a:rPr>
              <a:t> are the corresponding vectors (column matrices) for the hidden and the visible layers </a:t>
            </a:r>
          </a:p>
          <a:p>
            <a:r>
              <a:rPr lang="en-US" b="0" i="0" dirty="0">
                <a:solidFill>
                  <a:srgbClr val="242424"/>
                </a:solidFill>
                <a:effectLst/>
                <a:latin typeface="source-serif-pro"/>
              </a:rPr>
              <a:t>with the superscript as the iteration v(0) means the input that we provide to the network) and </a:t>
            </a:r>
            <a:r>
              <a:rPr lang="en-US" b="1" i="0" dirty="0">
                <a:solidFill>
                  <a:srgbClr val="242424"/>
                </a:solidFill>
                <a:effectLst/>
                <a:latin typeface="source-serif-pro"/>
              </a:rPr>
              <a:t>a</a:t>
            </a:r>
            <a:r>
              <a:rPr lang="en-US" b="0" i="0" dirty="0">
                <a:solidFill>
                  <a:srgbClr val="242424"/>
                </a:solidFill>
                <a:effectLst/>
                <a:latin typeface="source-serif-pro"/>
              </a:rPr>
              <a:t> is the hidden </a:t>
            </a:r>
          </a:p>
          <a:p>
            <a:r>
              <a:rPr lang="en-US" b="0" i="0" dirty="0">
                <a:solidFill>
                  <a:srgbClr val="242424"/>
                </a:solidFill>
                <a:effectLst/>
                <a:latin typeface="source-serif-pro"/>
              </a:rPr>
              <a:t>layer bias vector.</a:t>
            </a:r>
            <a:endParaRPr lang="en-US" dirty="0"/>
          </a:p>
        </p:txBody>
      </p:sp>
      <p:sp>
        <p:nvSpPr>
          <p:cNvPr id="6" name="TextBox 5">
            <a:extLst>
              <a:ext uri="{FF2B5EF4-FFF2-40B4-BE49-F238E27FC236}">
                <a16:creationId xmlns:a16="http://schemas.microsoft.com/office/drawing/2014/main" id="{D66DC531-367D-FAC8-F73A-B90144EFA37D}"/>
              </a:ext>
            </a:extLst>
          </p:cNvPr>
          <p:cNvSpPr txBox="1"/>
          <p:nvPr/>
        </p:nvSpPr>
        <p:spPr>
          <a:xfrm>
            <a:off x="9803068" y="4913689"/>
            <a:ext cx="1189043" cy="369332"/>
          </a:xfrm>
          <a:prstGeom prst="rect">
            <a:avLst/>
          </a:prstGeom>
          <a:noFill/>
        </p:spPr>
        <p:txBody>
          <a:bodyPr wrap="none" rtlCol="0">
            <a:spAutoFit/>
          </a:bodyPr>
          <a:lstStyle/>
          <a:p>
            <a:r>
              <a:rPr lang="en-US" b="0" i="0" dirty="0">
                <a:solidFill>
                  <a:srgbClr val="242424"/>
                </a:solidFill>
                <a:effectLst/>
                <a:latin typeface="source-serif-pro"/>
              </a:rPr>
              <a:t>Equation 1</a:t>
            </a:r>
            <a:endParaRPr lang="en-US" dirty="0"/>
          </a:p>
        </p:txBody>
      </p:sp>
    </p:spTree>
    <p:extLst>
      <p:ext uri="{BB962C8B-B14F-4D97-AF65-F5344CB8AC3E}">
        <p14:creationId xmlns:p14="http://schemas.microsoft.com/office/powerpoint/2010/main" val="3089457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57882</TotalTime>
  <Words>3710</Words>
  <Application>Microsoft Macintosh PowerPoint</Application>
  <PresentationFormat>Widescreen</PresentationFormat>
  <Paragraphs>277</Paragraphs>
  <Slides>30</Slides>
  <Notes>6</Notes>
  <HiddenSlides>4</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Arial</vt:lpstr>
      <vt:lpstr>Avenir Next</vt:lpstr>
      <vt:lpstr>Calibri</vt:lpstr>
      <vt:lpstr>Calibri Light</vt:lpstr>
      <vt:lpstr>Georgia</vt:lpstr>
      <vt:lpstr>GillSansRegular</vt:lpstr>
      <vt:lpstr>Helvetica</vt:lpstr>
      <vt:lpstr>Helvetica Neue</vt:lpstr>
      <vt:lpstr>Lucida Sans</vt:lpstr>
      <vt:lpstr>questrial</vt:lpstr>
      <vt:lpstr>source-serif-pro</vt:lpstr>
      <vt:lpstr>Times New Roman</vt:lpstr>
      <vt:lpstr>TimesNewRomanPS</vt:lpstr>
      <vt:lpstr>TimesNewRomanPSMT</vt:lpstr>
      <vt:lpstr>Office Theme</vt:lpstr>
      <vt:lpstr>Machine learning techniques for analyzing and interpreting genomics, proteomics &amp; biomedical imaging data </vt:lpstr>
      <vt:lpstr>PowerPoint Presentation</vt:lpstr>
      <vt:lpstr>Sequence Analysis: NGS</vt:lpstr>
      <vt:lpstr>Next Generation Sequencing Technology (NGS): Align unknown sample contig sequence with known entire human genome to understand known and unknown genes</vt:lpstr>
      <vt:lpstr>HIV-1 Protease Action</vt:lpstr>
      <vt:lpstr>PowerPoint Presentation</vt:lpstr>
      <vt:lpstr>PowerPoint Presentation</vt:lpstr>
      <vt:lpstr>Analysis Pipeline</vt:lpstr>
      <vt:lpstr>What are Restricted Boltzmann Machines?</vt:lpstr>
      <vt:lpstr>Efficient encoding: Representative plot with separation of sequences for inhibitor FPV with Support Vector Machine</vt:lpstr>
      <vt:lpstr>PowerPoint Presentation</vt:lpstr>
      <vt:lpstr>From a pool of 100,000 only 2-35 sequences were selected common through all the 3 approaches </vt:lpstr>
      <vt:lpstr>Validation of selected mutations</vt:lpstr>
      <vt:lpstr>Sequence Analysis: Microarray</vt:lpstr>
      <vt:lpstr>Microarray technology</vt:lpstr>
      <vt:lpstr>Centrosome amplification in ovarian cancer and high KIFC1 expression in ovarian cancer and normal tissue.</vt:lpstr>
      <vt:lpstr>Increased KIFC1 expression is associated with poorer overall survival in age-specific ovarian cancer patients and pathways associated with first degree neighbors of KIFC1 protein </vt:lpstr>
      <vt:lpstr>Computer Vision in Biomedical Imaging</vt:lpstr>
      <vt:lpstr>Bounding boxes for disease localization</vt:lpstr>
      <vt:lpstr>Neural Network architecture</vt:lpstr>
      <vt:lpstr>The dataset consists of 112,120 chest X-ray images, each image with a 1024*1024-pixel resolution. The images are divided into 15 classes (‘No Finding’, ‘Atelectasis’, ‘Cardiomegaly’, ‘Consolidation’, ‘Effusion’; ‘Emphysema’, ‘Edema’, ‘Fibrosis’, ‘Infiltration’, ‘Mass’, ‘Nodule’, ‘Pneumonia’, ‘Pneumothorax’, ‘Pleural Thickening’ and ‘Hernia’)</vt:lpstr>
      <vt:lpstr>Single-Shot Detector (SSD) Method</vt:lpstr>
      <vt:lpstr>1. Image of a patient suffering from cardiomegaly showing intersection of original condition and prediction.   2. Its applications should be tested on other medical image datasets like computerized tomography, magnetic resonance image or even immunohistochemistry staining images.   3. Bounding boxes are one of the most popular image annotation techniques in deep learning, and with improvements in prediction accuracies, this method can reduce costs and increase annotation efficiency compared to other image processing methods.</vt:lpstr>
      <vt:lpstr>Project References</vt:lpstr>
      <vt:lpstr>Research achievements</vt:lpstr>
      <vt:lpstr>Thesis adviser and committee member</vt:lpstr>
      <vt:lpstr>Teaching (39 classes from year 2010-Present, Western Kentucky University, Instructor of Record at Georgia State University) at Claflin University</vt:lpstr>
      <vt:lpstr>Service, Editorial Board Member and Reviewer (Selected)</vt:lpstr>
      <vt:lpstr>Running Grants </vt:lpstr>
      <vt:lpstr>Collaborators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application of bioinformatics tools and techniques for studying drug resistance in HIV-1 protease and Staphylococcus aureus</dc:title>
  <dc:creator>Microsoft Office User</dc:creator>
  <cp:lastModifiedBy>Pawar, Shrikant</cp:lastModifiedBy>
  <cp:revision>662</cp:revision>
  <dcterms:created xsi:type="dcterms:W3CDTF">2017-02-21T20:08:39Z</dcterms:created>
  <dcterms:modified xsi:type="dcterms:W3CDTF">2026-03-27T02:04:28Z</dcterms:modified>
</cp:coreProperties>
</file>