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18"/>
  </p:notesMasterIdLst>
  <p:handoutMasterIdLst>
    <p:handoutMasterId r:id="rId19"/>
  </p:handoutMasterIdLst>
  <p:sldIdLst>
    <p:sldId id="1497" r:id="rId5"/>
    <p:sldId id="258" r:id="rId6"/>
    <p:sldId id="1520" r:id="rId7"/>
    <p:sldId id="1519" r:id="rId8"/>
    <p:sldId id="1521" r:id="rId9"/>
    <p:sldId id="1523" r:id="rId10"/>
    <p:sldId id="1525" r:id="rId11"/>
    <p:sldId id="1527" r:id="rId12"/>
    <p:sldId id="261" r:id="rId13"/>
    <p:sldId id="1528" r:id="rId14"/>
    <p:sldId id="264" r:id="rId15"/>
    <p:sldId id="265" r:id="rId16"/>
    <p:sldId id="15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82A75F-D9A7-017F-2E4F-A3B170EBB27D}" v="150" dt="2026-04-08T04:57:25.179"/>
    <p1510:client id="{68446E70-3822-708B-C005-484F25D1D5FE}" v="177" dt="2026-04-08T06:09:46.168"/>
    <p1510:client id="{6A32F6E9-B79F-1F68-9E9D-782E387B2FD3}" v="89" dt="2026-04-08T07:02:27.591"/>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79" autoAdjust="0"/>
  </p:normalViewPr>
  <p:slideViewPr>
    <p:cSldViewPr snapToGrid="0">
      <p:cViewPr>
        <p:scale>
          <a:sx n="100" d="100"/>
          <a:sy n="100" d="100"/>
        </p:scale>
        <p:origin x="-82" y="-62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0C465-109F-4C76-A150-59F58A669D9A}" type="doc">
      <dgm:prSet loTypeId="urn:microsoft.com/office/officeart/2005/8/layout/hProcess9" loCatId="process" qsTypeId="urn:microsoft.com/office/officeart/2005/8/quickstyle/simple1" qsCatId="simple" csTypeId="urn:microsoft.com/office/officeart/2005/8/colors/accent4_1" csCatId="accent4" phldr="1"/>
      <dgm:spPr/>
      <dgm:t>
        <a:bodyPr/>
        <a:lstStyle/>
        <a:p>
          <a:endParaRPr lang="en-US"/>
        </a:p>
      </dgm:t>
    </dgm:pt>
    <dgm:pt modelId="{F95D541C-5041-44C2-BBBC-1EF3CDCC5D94}">
      <dgm:prSet phldrT="[Text]" phldr="0"/>
      <dgm:spPr/>
      <dgm:t>
        <a:bodyPr/>
        <a:lstStyle/>
        <a:p>
          <a:pPr algn="l"/>
          <a:r>
            <a:rPr lang="en-US" sz="1200" dirty="0"/>
            <a:t>System finds its ingredient vector</a:t>
          </a:r>
          <a:endParaRPr lang="en-US" dirty="0"/>
        </a:p>
      </dgm:t>
    </dgm:pt>
    <dgm:pt modelId="{ED838010-02B8-432F-9191-FB23E857D954}" type="parTrans" cxnId="{F6A90649-CC18-4030-979D-472D8AE17D69}">
      <dgm:prSet/>
      <dgm:spPr/>
      <dgm:t>
        <a:bodyPr/>
        <a:lstStyle/>
        <a:p>
          <a:endParaRPr lang="en-US"/>
        </a:p>
      </dgm:t>
    </dgm:pt>
    <dgm:pt modelId="{0463258D-7340-4711-A9D0-33FF469E013B}" type="sibTrans" cxnId="{F6A90649-CC18-4030-979D-472D8AE17D69}">
      <dgm:prSet/>
      <dgm:spPr/>
      <dgm:t>
        <a:bodyPr/>
        <a:lstStyle/>
        <a:p>
          <a:endParaRPr lang="en-US"/>
        </a:p>
      </dgm:t>
    </dgm:pt>
    <dgm:pt modelId="{F77C1BC4-85D8-4106-B9E0-41F8E2998D79}">
      <dgm:prSet phldr="0"/>
      <dgm:spPr/>
      <dgm:t>
        <a:bodyPr/>
        <a:lstStyle/>
        <a:p>
          <a:pPr algn="ctr"/>
          <a:r>
            <a:rPr lang="en-US" sz="1200" dirty="0"/>
            <a:t>User types a product they like</a:t>
          </a:r>
          <a:endParaRPr lang="en-US" dirty="0"/>
        </a:p>
      </dgm:t>
    </dgm:pt>
    <dgm:pt modelId="{1B717C01-7E43-46F6-A3BF-95BE8DD20E87}" type="parTrans" cxnId="{FAA315D9-484B-4BEF-A58C-4CC47E6454E3}">
      <dgm:prSet/>
      <dgm:spPr/>
    </dgm:pt>
    <dgm:pt modelId="{103A1068-257D-40EC-952D-857C12E41424}" type="sibTrans" cxnId="{FAA315D9-484B-4BEF-A58C-4CC47E6454E3}">
      <dgm:prSet/>
      <dgm:spPr/>
    </dgm:pt>
    <dgm:pt modelId="{7F6A9AC1-A7C3-4178-B438-18BC80BBA9FB}">
      <dgm:prSet phldr="0"/>
      <dgm:spPr/>
      <dgm:t>
        <a:bodyPr/>
        <a:lstStyle/>
        <a:p>
          <a:pPr rtl="0"/>
          <a:r>
            <a:rPr lang="en-US" sz="1200" dirty="0"/>
            <a:t>Compares to all 1,500 products</a:t>
          </a:r>
        </a:p>
      </dgm:t>
    </dgm:pt>
    <dgm:pt modelId="{AB050952-656B-4FC5-9F7B-137D7D1094BF}" type="parTrans" cxnId="{82EF58E7-79DE-4768-94DC-E92DE1700744}">
      <dgm:prSet/>
      <dgm:spPr/>
    </dgm:pt>
    <dgm:pt modelId="{DC662C3E-A439-489E-A83C-4E70576EE6F4}" type="sibTrans" cxnId="{82EF58E7-79DE-4768-94DC-E92DE1700744}">
      <dgm:prSet/>
      <dgm:spPr/>
    </dgm:pt>
    <dgm:pt modelId="{1BFF112F-755C-453D-A0ED-19B5D06DE40C}">
      <dgm:prSet phldr="0"/>
      <dgm:spPr/>
      <dgm:t>
        <a:bodyPr/>
        <a:lstStyle/>
        <a:p>
          <a:pPr algn="l"/>
          <a:r>
            <a:rPr lang="en-US" sz="1200" dirty="0"/>
            <a:t>Returns highest scoring matches</a:t>
          </a:r>
          <a:endParaRPr lang="en-US" dirty="0"/>
        </a:p>
      </dgm:t>
    </dgm:pt>
    <dgm:pt modelId="{6B6CBF91-D704-400C-B8D4-4EBDFE8480F9}" type="parTrans" cxnId="{0DE3CF5C-AF81-49D2-AFB2-00B777743D38}">
      <dgm:prSet/>
      <dgm:spPr/>
    </dgm:pt>
    <dgm:pt modelId="{C0F3EB3D-052D-46CD-B834-70BC85A87FA1}" type="sibTrans" cxnId="{0DE3CF5C-AF81-49D2-AFB2-00B777743D38}">
      <dgm:prSet/>
      <dgm:spPr/>
    </dgm:pt>
    <dgm:pt modelId="{01F29DAC-175A-473A-A2C6-B242ABAAFA0D}" type="pres">
      <dgm:prSet presAssocID="{C570C465-109F-4C76-A150-59F58A669D9A}" presName="CompostProcess" presStyleCnt="0">
        <dgm:presLayoutVars>
          <dgm:dir/>
          <dgm:resizeHandles val="exact"/>
        </dgm:presLayoutVars>
      </dgm:prSet>
      <dgm:spPr/>
    </dgm:pt>
    <dgm:pt modelId="{FC8CD8BA-9753-4468-8503-E8EA695E46E2}" type="pres">
      <dgm:prSet presAssocID="{C570C465-109F-4C76-A150-59F58A669D9A}" presName="arrow" presStyleLbl="bgShp" presStyleIdx="0" presStyleCnt="1"/>
      <dgm:spPr/>
    </dgm:pt>
    <dgm:pt modelId="{CDE49310-44DA-423E-AFF7-98791F04E31D}" type="pres">
      <dgm:prSet presAssocID="{C570C465-109F-4C76-A150-59F58A669D9A}" presName="linearProcess" presStyleCnt="0"/>
      <dgm:spPr/>
    </dgm:pt>
    <dgm:pt modelId="{7BE1CE1F-7112-433A-B466-3859A276F385}" type="pres">
      <dgm:prSet presAssocID="{F77C1BC4-85D8-4106-B9E0-41F8E2998D79}" presName="textNode" presStyleLbl="node1" presStyleIdx="0" presStyleCnt="4">
        <dgm:presLayoutVars>
          <dgm:bulletEnabled val="1"/>
        </dgm:presLayoutVars>
      </dgm:prSet>
      <dgm:spPr/>
    </dgm:pt>
    <dgm:pt modelId="{B681477B-7C74-45BE-BC76-E0F0115EBEED}" type="pres">
      <dgm:prSet presAssocID="{103A1068-257D-40EC-952D-857C12E41424}" presName="sibTrans" presStyleCnt="0"/>
      <dgm:spPr/>
    </dgm:pt>
    <dgm:pt modelId="{1FD9FD45-79A4-473A-BBF5-39F5F94DE60B}" type="pres">
      <dgm:prSet presAssocID="{F95D541C-5041-44C2-BBBC-1EF3CDCC5D94}" presName="textNode" presStyleLbl="node1" presStyleIdx="1" presStyleCnt="4">
        <dgm:presLayoutVars>
          <dgm:bulletEnabled val="1"/>
        </dgm:presLayoutVars>
      </dgm:prSet>
      <dgm:spPr/>
    </dgm:pt>
    <dgm:pt modelId="{91394A4F-DDCE-418A-9983-FC68556F8566}" type="pres">
      <dgm:prSet presAssocID="{0463258D-7340-4711-A9D0-33FF469E013B}" presName="sibTrans" presStyleCnt="0"/>
      <dgm:spPr/>
    </dgm:pt>
    <dgm:pt modelId="{5F204417-3161-4FD1-A957-1B5E26402D90}" type="pres">
      <dgm:prSet presAssocID="{7F6A9AC1-A7C3-4178-B438-18BC80BBA9FB}" presName="textNode" presStyleLbl="node1" presStyleIdx="2" presStyleCnt="4">
        <dgm:presLayoutVars>
          <dgm:bulletEnabled val="1"/>
        </dgm:presLayoutVars>
      </dgm:prSet>
      <dgm:spPr/>
    </dgm:pt>
    <dgm:pt modelId="{C5AEEE7C-AD98-4948-9C6D-4CF2012497CD}" type="pres">
      <dgm:prSet presAssocID="{DC662C3E-A439-489E-A83C-4E70576EE6F4}" presName="sibTrans" presStyleCnt="0"/>
      <dgm:spPr/>
    </dgm:pt>
    <dgm:pt modelId="{B1B80B97-CDCD-459F-9255-E4C08A1BF78A}" type="pres">
      <dgm:prSet presAssocID="{1BFF112F-755C-453D-A0ED-19B5D06DE40C}" presName="textNode" presStyleLbl="node1" presStyleIdx="3" presStyleCnt="4">
        <dgm:presLayoutVars>
          <dgm:bulletEnabled val="1"/>
        </dgm:presLayoutVars>
      </dgm:prSet>
      <dgm:spPr/>
    </dgm:pt>
  </dgm:ptLst>
  <dgm:cxnLst>
    <dgm:cxn modelId="{9CD9732F-5B3B-4625-A16E-7C0E8BDC474E}" type="presOf" srcId="{F77C1BC4-85D8-4106-B9E0-41F8E2998D79}" destId="{7BE1CE1F-7112-433A-B466-3859A276F385}" srcOrd="0" destOrd="0" presId="urn:microsoft.com/office/officeart/2005/8/layout/hProcess9"/>
    <dgm:cxn modelId="{53772C34-33AB-407B-B909-E5D0DC804EF5}" type="presOf" srcId="{7F6A9AC1-A7C3-4178-B438-18BC80BBA9FB}" destId="{5F204417-3161-4FD1-A957-1B5E26402D90}" srcOrd="0" destOrd="0" presId="urn:microsoft.com/office/officeart/2005/8/layout/hProcess9"/>
    <dgm:cxn modelId="{90895336-CDEE-4C43-8A1B-724D08257DE6}" type="presOf" srcId="{1BFF112F-755C-453D-A0ED-19B5D06DE40C}" destId="{B1B80B97-CDCD-459F-9255-E4C08A1BF78A}" srcOrd="0" destOrd="0" presId="urn:microsoft.com/office/officeart/2005/8/layout/hProcess9"/>
    <dgm:cxn modelId="{0DE3CF5C-AF81-49D2-AFB2-00B777743D38}" srcId="{C570C465-109F-4C76-A150-59F58A669D9A}" destId="{1BFF112F-755C-453D-A0ED-19B5D06DE40C}" srcOrd="3" destOrd="0" parTransId="{6B6CBF91-D704-400C-B8D4-4EBDFE8480F9}" sibTransId="{C0F3EB3D-052D-46CD-B834-70BC85A87FA1}"/>
    <dgm:cxn modelId="{6E437F5E-56F3-40AD-A8BE-2C248AA9E8CA}" type="presOf" srcId="{C570C465-109F-4C76-A150-59F58A669D9A}" destId="{01F29DAC-175A-473A-A2C6-B242ABAAFA0D}" srcOrd="0" destOrd="0" presId="urn:microsoft.com/office/officeart/2005/8/layout/hProcess9"/>
    <dgm:cxn modelId="{F6A90649-CC18-4030-979D-472D8AE17D69}" srcId="{C570C465-109F-4C76-A150-59F58A669D9A}" destId="{F95D541C-5041-44C2-BBBC-1EF3CDCC5D94}" srcOrd="1" destOrd="0" parTransId="{ED838010-02B8-432F-9191-FB23E857D954}" sibTransId="{0463258D-7340-4711-A9D0-33FF469E013B}"/>
    <dgm:cxn modelId="{FAA315D9-484B-4BEF-A58C-4CC47E6454E3}" srcId="{C570C465-109F-4C76-A150-59F58A669D9A}" destId="{F77C1BC4-85D8-4106-B9E0-41F8E2998D79}" srcOrd="0" destOrd="0" parTransId="{1B717C01-7E43-46F6-A3BF-95BE8DD20E87}" sibTransId="{103A1068-257D-40EC-952D-857C12E41424}"/>
    <dgm:cxn modelId="{82EF58E7-79DE-4768-94DC-E92DE1700744}" srcId="{C570C465-109F-4C76-A150-59F58A669D9A}" destId="{7F6A9AC1-A7C3-4178-B438-18BC80BBA9FB}" srcOrd="2" destOrd="0" parTransId="{AB050952-656B-4FC5-9F7B-137D7D1094BF}" sibTransId="{DC662C3E-A439-489E-A83C-4E70576EE6F4}"/>
    <dgm:cxn modelId="{744AE6EC-4A39-4185-AA05-2C4A593A2146}" type="presOf" srcId="{F95D541C-5041-44C2-BBBC-1EF3CDCC5D94}" destId="{1FD9FD45-79A4-473A-BBF5-39F5F94DE60B}" srcOrd="0" destOrd="0" presId="urn:microsoft.com/office/officeart/2005/8/layout/hProcess9"/>
    <dgm:cxn modelId="{0198C56B-5FAE-4CF4-B5F4-D6C977B72BCA}" type="presParOf" srcId="{01F29DAC-175A-473A-A2C6-B242ABAAFA0D}" destId="{FC8CD8BA-9753-4468-8503-E8EA695E46E2}" srcOrd="0" destOrd="0" presId="urn:microsoft.com/office/officeart/2005/8/layout/hProcess9"/>
    <dgm:cxn modelId="{30FB72CF-59F0-4B31-B7E6-2795C1C8554C}" type="presParOf" srcId="{01F29DAC-175A-473A-A2C6-B242ABAAFA0D}" destId="{CDE49310-44DA-423E-AFF7-98791F04E31D}" srcOrd="1" destOrd="0" presId="urn:microsoft.com/office/officeart/2005/8/layout/hProcess9"/>
    <dgm:cxn modelId="{8D44D84C-DD62-4E4B-A736-A85CB1A1F121}" type="presParOf" srcId="{CDE49310-44DA-423E-AFF7-98791F04E31D}" destId="{7BE1CE1F-7112-433A-B466-3859A276F385}" srcOrd="0" destOrd="0" presId="urn:microsoft.com/office/officeart/2005/8/layout/hProcess9"/>
    <dgm:cxn modelId="{BA3981D2-2696-426B-9B6F-C02152ED886B}" type="presParOf" srcId="{CDE49310-44DA-423E-AFF7-98791F04E31D}" destId="{B681477B-7C74-45BE-BC76-E0F0115EBEED}" srcOrd="1" destOrd="0" presId="urn:microsoft.com/office/officeart/2005/8/layout/hProcess9"/>
    <dgm:cxn modelId="{37C1A878-0F53-4AF2-BA7A-FBD020FD9239}" type="presParOf" srcId="{CDE49310-44DA-423E-AFF7-98791F04E31D}" destId="{1FD9FD45-79A4-473A-BBF5-39F5F94DE60B}" srcOrd="2" destOrd="0" presId="urn:microsoft.com/office/officeart/2005/8/layout/hProcess9"/>
    <dgm:cxn modelId="{E79B1DA2-AFE1-450F-9650-51AC61DBD322}" type="presParOf" srcId="{CDE49310-44DA-423E-AFF7-98791F04E31D}" destId="{91394A4F-DDCE-418A-9983-FC68556F8566}" srcOrd="3" destOrd="0" presId="urn:microsoft.com/office/officeart/2005/8/layout/hProcess9"/>
    <dgm:cxn modelId="{4A979CD1-3324-4376-8DC7-A7E5B195C3EC}" type="presParOf" srcId="{CDE49310-44DA-423E-AFF7-98791F04E31D}" destId="{5F204417-3161-4FD1-A957-1B5E26402D90}" srcOrd="4" destOrd="0" presId="urn:microsoft.com/office/officeart/2005/8/layout/hProcess9"/>
    <dgm:cxn modelId="{11AE152F-46DB-4C55-BCB9-066BCE540A77}" type="presParOf" srcId="{CDE49310-44DA-423E-AFF7-98791F04E31D}" destId="{C5AEEE7C-AD98-4948-9C6D-4CF2012497CD}" srcOrd="5" destOrd="0" presId="urn:microsoft.com/office/officeart/2005/8/layout/hProcess9"/>
    <dgm:cxn modelId="{9CAFEBEE-F656-4FA5-8AAE-1B3B81106A8D}" type="presParOf" srcId="{CDE49310-44DA-423E-AFF7-98791F04E31D}" destId="{B1B80B97-CDCD-459F-9255-E4C08A1BF78A}" srcOrd="6"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CD8BA-9753-4468-8503-E8EA695E46E2}">
      <dsp:nvSpPr>
        <dsp:cNvPr id="0" name=""/>
        <dsp:cNvSpPr/>
      </dsp:nvSpPr>
      <dsp:spPr>
        <a:xfrm>
          <a:off x="912113" y="0"/>
          <a:ext cx="10337292" cy="525592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E1CE1F-7112-433A-B466-3859A276F385}">
      <dsp:nvSpPr>
        <dsp:cNvPr id="0" name=""/>
        <dsp:cNvSpPr/>
      </dsp:nvSpPr>
      <dsp:spPr>
        <a:xfrm>
          <a:off x="6086" y="1576778"/>
          <a:ext cx="2927553" cy="210237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User types a product they like</a:t>
          </a:r>
        </a:p>
      </dsp:txBody>
      <dsp:txXfrm>
        <a:off x="108715" y="1679407"/>
        <a:ext cx="2722295" cy="1897113"/>
      </dsp:txXfrm>
    </dsp:sp>
    <dsp:sp modelId="{1FD9FD45-79A4-473A-BBF5-39F5F94DE60B}">
      <dsp:nvSpPr>
        <dsp:cNvPr id="0" name=""/>
        <dsp:cNvSpPr/>
      </dsp:nvSpPr>
      <dsp:spPr>
        <a:xfrm>
          <a:off x="3080017" y="1576778"/>
          <a:ext cx="2927553" cy="210237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System finds its ingredient vector</a:t>
          </a:r>
        </a:p>
      </dsp:txBody>
      <dsp:txXfrm>
        <a:off x="3182646" y="1679407"/>
        <a:ext cx="2722295" cy="1897113"/>
      </dsp:txXfrm>
    </dsp:sp>
    <dsp:sp modelId="{5F204417-3161-4FD1-A957-1B5E26402D90}">
      <dsp:nvSpPr>
        <dsp:cNvPr id="0" name=""/>
        <dsp:cNvSpPr/>
      </dsp:nvSpPr>
      <dsp:spPr>
        <a:xfrm>
          <a:off x="6153948" y="1576778"/>
          <a:ext cx="2927553" cy="210237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Compares to all 1,500 products</a:t>
          </a:r>
        </a:p>
      </dsp:txBody>
      <dsp:txXfrm>
        <a:off x="6256577" y="1679407"/>
        <a:ext cx="2722295" cy="1897113"/>
      </dsp:txXfrm>
    </dsp:sp>
    <dsp:sp modelId="{B1B80B97-CDCD-459F-9255-E4C08A1BF78A}">
      <dsp:nvSpPr>
        <dsp:cNvPr id="0" name=""/>
        <dsp:cNvSpPr/>
      </dsp:nvSpPr>
      <dsp:spPr>
        <a:xfrm>
          <a:off x="9227879" y="1576778"/>
          <a:ext cx="2927553" cy="2102371"/>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Returns highest scoring matches</a:t>
          </a:r>
        </a:p>
      </dsp:txBody>
      <dsp:txXfrm>
        <a:off x="9330508" y="1679407"/>
        <a:ext cx="2722295" cy="18971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4/8/2026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4/8/2026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a:p>
            <a:r>
              <a:rPr lang="en-US" dirty="0"/>
              <a:t>I used a </a:t>
            </a:r>
            <a:r>
              <a:rPr lang="en-US" b="1" dirty="0"/>
              <a:t>design and development research methodology</a:t>
            </a:r>
            <a:r>
              <a:rPr lang="en-US" dirty="0"/>
              <a:t>, which means the study was not limited to analyzing or describing the problem, but focused on </a:t>
            </a:r>
            <a:r>
              <a:rPr lang="en-US" b="1" dirty="0"/>
              <a:t>building a functional computing solution and validating its effectiveness</a:t>
            </a:r>
            <a:r>
              <a:rPr lang="en-US" dirty="0"/>
              <a:t>.</a:t>
            </a:r>
          </a:p>
          <a:p>
            <a:r>
              <a:rPr lang="en-US" dirty="0"/>
              <a:t>This approach followed a process consisting of four main phases:</a:t>
            </a:r>
          </a:p>
          <a:p>
            <a:r>
              <a:rPr lang="en-US" dirty="0"/>
              <a:t>First, </a:t>
            </a:r>
            <a:r>
              <a:rPr lang="en-US" b="1" dirty="0"/>
              <a:t>requirements analysis</a:t>
            </a:r>
            <a:r>
              <a:rPr lang="en-US" dirty="0"/>
              <a:t> was conducted. In this phase, I reviewed clinical trial risk management frameworks, including regulatory guidance such as International Council for Harmonization-GCP, to identify key functional requirements. This included features like risk categorization, severity scoring, escalation tracking, etc.</a:t>
            </a:r>
          </a:p>
          <a:p>
            <a:r>
              <a:rPr lang="en-US" dirty="0"/>
              <a:t>Second, I moved into </a:t>
            </a:r>
            <a:r>
              <a:rPr lang="en-US" b="1" dirty="0"/>
              <a:t>system design</a:t>
            </a:r>
            <a:r>
              <a:rPr lang="en-US" dirty="0"/>
              <a:t>, where I defined the architecture of the application. The system was designed as a full-stack solution with a </a:t>
            </a:r>
            <a:r>
              <a:rPr lang="en-US" dirty="0" err="1"/>
              <a:t>FastAPI</a:t>
            </a:r>
            <a:r>
              <a:rPr lang="en-US" dirty="0"/>
              <a:t> backend, relational database using SQLite and </a:t>
            </a:r>
            <a:r>
              <a:rPr lang="en-US" dirty="0" err="1"/>
              <a:t>SQLAlchemy</a:t>
            </a:r>
            <a:r>
              <a:rPr lang="en-US" dirty="0"/>
              <a:t>, and a React-based frontend. </a:t>
            </a:r>
          </a:p>
          <a:p>
            <a:r>
              <a:rPr lang="en-US" dirty="0"/>
              <a:t>Third, the </a:t>
            </a:r>
            <a:r>
              <a:rPr lang="en-US" b="1" dirty="0"/>
              <a:t>implementation phase</a:t>
            </a:r>
            <a:r>
              <a:rPr lang="en-US" dirty="0"/>
              <a:t> involved developing the actual system. I built API endpoints to handle trial and risk operations, implemented the severity scoring logic based on likelihood and impact, and created a dynamic frontend interface that allows users to interact with the system in real time. </a:t>
            </a:r>
          </a:p>
          <a:p>
            <a:r>
              <a:rPr lang="en-US" dirty="0"/>
              <a:t>Finally, I conducted </a:t>
            </a:r>
            <a:r>
              <a:rPr lang="en-US" b="1" dirty="0"/>
              <a:t>scenario-based functional validation</a:t>
            </a:r>
            <a:r>
              <a:rPr lang="en-US" dirty="0"/>
              <a:t>. Instead of using survey data or statistical testing, I simulated realistic clinical trial risk scenarios such as protocol deviations or delayed enrollment to test whether the system correctly handled risk logging, scoring, escalation, and dashboard updates. The outputs were then compared against expected system behavior to verify correctness and alignment with requirements.</a:t>
            </a:r>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3675504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dirty="0"/>
              <a:t>Click icon to add picture</a:t>
            </a:r>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4/8/2026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393522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4/8/2026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7126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4/8/2026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819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4/8/2026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132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78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82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658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4/8/2026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84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77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4/8/2026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89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4/8/2026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82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4/8/2026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8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19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2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942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4/8/2026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7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23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64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4/8/2026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716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6465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dirty="0"/>
              <a:t>Click icon to add picture</a:t>
            </a:r>
          </a:p>
        </p:txBody>
      </p:sp>
    </p:spTree>
    <p:extLst>
      <p:ext uri="{BB962C8B-B14F-4D97-AF65-F5344CB8AC3E}">
        <p14:creationId xmlns:p14="http://schemas.microsoft.com/office/powerpoint/2010/main" val="252566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12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82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dirty="0"/>
              <a:t>Click to edit Master title style</a:t>
            </a:r>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26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dirty="0"/>
              <a:t>Click to edit Master title style</a:t>
            </a:r>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5137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4/8/2026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211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4/8/2026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4/8/2026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6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dirty="0"/>
              <a:t>Click icon to add picture</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4/8/2026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066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4/8/2026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4529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4/8/2026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76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4/8/2026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36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4/8/2026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96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4/8/2026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97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4/8/2026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7118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4/8/2026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318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4/8/2026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90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4/8/2026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54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4/8/2026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81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4/8/2026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9727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4/8/2026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06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4/8/2026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875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847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4/8/2026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6322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34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9441076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4/8/2026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21242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4/8/2026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75364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4/8/2026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4/8/2026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869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4/8/2026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747546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77"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8" r:id="rId52"/>
    <p:sldLayoutId id="2147483879" r:id="rId53"/>
    <p:sldLayoutId id="2147483880" r:id="rId54"/>
    <p:sldLayoutId id="2147483881" r:id="rId55"/>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930708" y="2801929"/>
            <a:ext cx="8686801" cy="2565902"/>
          </a:xfrm>
        </p:spPr>
        <p:txBody>
          <a:bodyPr>
            <a:normAutofit fontScale="90000"/>
          </a:bodyPr>
          <a:lstStyle/>
          <a:p>
            <a:r>
              <a:rPr lang="en-US"/>
              <a:t>INGREDIENTS BASED SKINCARE RECOMMENDATION    S</a:t>
            </a:r>
            <a:r>
              <a:rPr lang="en-US" dirty="0"/>
              <a:t>YSTEM</a:t>
            </a:r>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1346090" y="1726269"/>
            <a:ext cx="3024899" cy="547908"/>
          </a:xfrm>
        </p:spPr>
        <p:txBody>
          <a:bodyPr vert="horz" lIns="91440" tIns="45720" rIns="91440" bIns="45720" rtlCol="0" anchor="t">
            <a:normAutofit/>
          </a:bodyPr>
          <a:lstStyle/>
          <a:p>
            <a:r>
              <a:rPr lang="en-US"/>
              <a:t>Presented by April Ossai</a:t>
            </a:r>
            <a:endParaRPr lang="en-US" dirty="0"/>
          </a:p>
        </p:txBody>
      </p:sp>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sis demo">
            <a:hlinkClick r:id="" action="ppaction://media"/>
            <a:extLst>
              <a:ext uri="{FF2B5EF4-FFF2-40B4-BE49-F238E27FC236}">
                <a16:creationId xmlns:a16="http://schemas.microsoft.com/office/drawing/2014/main" id="{D83C59F1-9589-46CE-E0CC-C13AF153F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 y="-6131"/>
            <a:ext cx="12188496" cy="6861503"/>
          </a:xfrm>
          <a:prstGeom prst="rect">
            <a:avLst/>
          </a:prstGeom>
        </p:spPr>
      </p:pic>
    </p:spTree>
    <p:extLst>
      <p:ext uri="{BB962C8B-B14F-4D97-AF65-F5344CB8AC3E}">
        <p14:creationId xmlns:p14="http://schemas.microsoft.com/office/powerpoint/2010/main" val="275016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9">
    <p:bg>
      <p:bgPr>
        <a:solidFill>
          <a:srgbClr val="F5EEE8"/>
        </a:solidFill>
        <a:effectLst/>
      </p:bgPr>
    </p:bg>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B2A4A"/>
          </a:solidFill>
          <a:ln/>
        </p:spPr>
      </p:sp>
      <p:sp>
        <p:nvSpPr>
          <p:cNvPr id="3" name="Shape 1"/>
          <p:cNvSpPr/>
          <p:nvPr/>
        </p:nvSpPr>
        <p:spPr>
          <a:xfrm>
            <a:off x="0" y="0"/>
            <a:ext cx="304800" cy="6858000"/>
          </a:xfrm>
          <a:prstGeom prst="rect">
            <a:avLst/>
          </a:prstGeom>
          <a:solidFill>
            <a:srgbClr val="C96A7A"/>
          </a:solidFill>
          <a:ln/>
        </p:spPr>
      </p:sp>
      <p:sp>
        <p:nvSpPr>
          <p:cNvPr id="4" name="Text 2"/>
          <p:cNvSpPr/>
          <p:nvPr/>
        </p:nvSpPr>
        <p:spPr>
          <a:xfrm>
            <a:off x="487680" y="0"/>
            <a:ext cx="10972800"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2667" b="1" dirty="0">
                <a:solidFill>
                  <a:srgbClr val="FFFFFF"/>
                </a:solidFill>
                <a:latin typeface="Trebuchet MS" pitchFamily="34" charset="0"/>
                <a:ea typeface="Trebuchet MS" pitchFamily="34" charset="-122"/>
                <a:cs typeface="Trebuchet MS" pitchFamily="34" charset="-120"/>
              </a:rPr>
              <a:t>DISCUSSION</a:t>
            </a:r>
            <a:endParaRPr lang="en-US" sz="2667" dirty="0"/>
          </a:p>
        </p:txBody>
      </p:sp>
      <p:sp>
        <p:nvSpPr>
          <p:cNvPr id="5" name="Shape 3"/>
          <p:cNvSpPr/>
          <p:nvPr/>
        </p:nvSpPr>
        <p:spPr>
          <a:xfrm>
            <a:off x="426720" y="1097280"/>
            <a:ext cx="5364480" cy="5364480"/>
          </a:xfrm>
          <a:prstGeom prst="rect">
            <a:avLst/>
          </a:prstGeom>
          <a:solidFill>
            <a:srgbClr val="FFFFFF"/>
          </a:solidFill>
          <a:ln/>
          <a:effectLst>
            <a:outerShdw blurRad="101600" dist="38100" dir="8100000" algn="bl" rotWithShape="0">
              <a:srgbClr val="000000">
                <a:alpha val="12000"/>
              </a:srgbClr>
            </a:outerShdw>
          </a:effectLst>
        </p:spPr>
      </p:sp>
      <p:sp>
        <p:nvSpPr>
          <p:cNvPr id="6" name="Shape 4"/>
          <p:cNvSpPr/>
          <p:nvPr/>
        </p:nvSpPr>
        <p:spPr>
          <a:xfrm>
            <a:off x="426720" y="1097280"/>
            <a:ext cx="5364480" cy="548640"/>
          </a:xfrm>
          <a:prstGeom prst="rect">
            <a:avLst/>
          </a:prstGeom>
          <a:solidFill>
            <a:srgbClr val="2E7D8F"/>
          </a:solidFill>
          <a:ln/>
        </p:spPr>
      </p:sp>
      <p:sp>
        <p:nvSpPr>
          <p:cNvPr id="7" name="Text 5"/>
          <p:cNvSpPr/>
          <p:nvPr/>
        </p:nvSpPr>
        <p:spPr>
          <a:xfrm>
            <a:off x="548640" y="1097280"/>
            <a:ext cx="512064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FFFFFF"/>
                </a:solidFill>
                <a:latin typeface="Trebuchet MS" pitchFamily="34" charset="0"/>
                <a:ea typeface="Trebuchet MS" pitchFamily="34" charset="-122"/>
                <a:cs typeface="Trebuchet MS" pitchFamily="34" charset="-120"/>
              </a:rPr>
              <a:t>WHAT THE SYSTEM ACHIEVES</a:t>
            </a:r>
            <a:endParaRPr lang="en-US" sz="1467" dirty="0"/>
          </a:p>
        </p:txBody>
      </p:sp>
      <p:sp>
        <p:nvSpPr>
          <p:cNvPr id="8" name="Text 6"/>
          <p:cNvSpPr/>
          <p:nvPr/>
        </p:nvSpPr>
        <p:spPr>
          <a:xfrm>
            <a:off x="609600" y="1767840"/>
            <a:ext cx="4998720" cy="451104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6565" indent="-456565">
              <a:buSzPct val="100000"/>
              <a:buChar char="•"/>
            </a:pPr>
            <a:r>
              <a:rPr lang="en-US" sz="1400" dirty="0">
                <a:solidFill>
                  <a:srgbClr val="0F1C2E"/>
                </a:solidFill>
                <a:latin typeface="Trebuchet MS"/>
                <a:ea typeface="Trebuchet MS" pitchFamily="34" charset="-122"/>
                <a:cs typeface="Trebuchet MS" pitchFamily="34" charset="-120"/>
              </a:rPr>
              <a:t>Addresses the cold-start problem — works for first-</a:t>
            </a:r>
            <a:r>
              <a:rPr lang="en-US" sz="1400">
                <a:solidFill>
                  <a:srgbClr val="0F1C2E"/>
                </a:solidFill>
                <a:latin typeface="Trebuchet MS"/>
                <a:ea typeface="Trebuchet MS" pitchFamily="34" charset="-122"/>
                <a:cs typeface="Trebuchet MS" pitchFamily="34" charset="-120"/>
              </a:rPr>
              <a:t>time users with no purchase history</a:t>
            </a:r>
            <a:endParaRPr lang="en-US" sz="1400" dirty="0">
              <a:latin typeface="Poppins Light"/>
              <a:cs typeface="Poppins Light"/>
            </a:endParaRPr>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Enables search by desired effect, lowering the knowledge barrier for users</a:t>
            </a:r>
            <a:endParaRPr lang="en-US" sz="1400" dirty="0"/>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Distributes recommendations across product categories to support full routines</a:t>
            </a:r>
            <a:endParaRPr lang="en-US" sz="1400" dirty="0"/>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6565" indent="-456565">
              <a:buSzPct val="100000"/>
              <a:buChar char="•"/>
            </a:pPr>
            <a:r>
              <a:rPr lang="en-US" sz="1400" dirty="0">
                <a:solidFill>
                  <a:srgbClr val="0F1C2E"/>
                </a:solidFill>
                <a:latin typeface="Trebuchet MS"/>
                <a:ea typeface="Trebuchet MS" pitchFamily="34" charset="-122"/>
                <a:cs typeface="Trebuchet MS" pitchFamily="34" charset="-120"/>
              </a:rPr>
              <a:t>Evidence-based approach reduces reliance on </a:t>
            </a:r>
            <a:r>
              <a:rPr lang="en-US" sz="1400">
                <a:solidFill>
                  <a:srgbClr val="0F1C2E"/>
                </a:solidFill>
                <a:latin typeface="Trebuchet MS"/>
                <a:ea typeface="Trebuchet MS" pitchFamily="34" charset="-122"/>
                <a:cs typeface="Trebuchet MS" pitchFamily="34" charset="-120"/>
              </a:rPr>
              <a:t>misleading marketing or influencer claims.</a:t>
            </a:r>
            <a:endParaRPr lang="en-US" sz="1400" dirty="0">
              <a:cs typeface="Poppins Light"/>
            </a:endParaRPr>
          </a:p>
        </p:txBody>
      </p:sp>
      <p:sp>
        <p:nvSpPr>
          <p:cNvPr id="9" name="Shape 7"/>
          <p:cNvSpPr/>
          <p:nvPr/>
        </p:nvSpPr>
        <p:spPr>
          <a:xfrm>
            <a:off x="6400800" y="1097280"/>
            <a:ext cx="5364480" cy="2438400"/>
          </a:xfrm>
          <a:prstGeom prst="rect">
            <a:avLst/>
          </a:prstGeom>
          <a:solidFill>
            <a:srgbClr val="FFFFFF"/>
          </a:solidFill>
          <a:ln/>
          <a:effectLst>
            <a:outerShdw blurRad="101600" dist="38100" dir="8100000" algn="bl" rotWithShape="0">
              <a:srgbClr val="000000">
                <a:alpha val="12000"/>
              </a:srgbClr>
            </a:outerShdw>
          </a:effectLst>
        </p:spPr>
      </p:sp>
      <p:sp>
        <p:nvSpPr>
          <p:cNvPr id="10" name="Shape 8"/>
          <p:cNvSpPr/>
          <p:nvPr/>
        </p:nvSpPr>
        <p:spPr>
          <a:xfrm>
            <a:off x="6400800" y="1097280"/>
            <a:ext cx="5364480" cy="548640"/>
          </a:xfrm>
          <a:prstGeom prst="rect">
            <a:avLst/>
          </a:prstGeom>
          <a:solidFill>
            <a:srgbClr val="C96A7A"/>
          </a:solidFill>
          <a:ln/>
        </p:spPr>
      </p:sp>
      <p:sp>
        <p:nvSpPr>
          <p:cNvPr id="11" name="Text 9"/>
          <p:cNvSpPr/>
          <p:nvPr/>
        </p:nvSpPr>
        <p:spPr>
          <a:xfrm>
            <a:off x="6522720" y="1097280"/>
            <a:ext cx="512064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FFFFFF"/>
                </a:solidFill>
                <a:latin typeface="Trebuchet MS" pitchFamily="34" charset="0"/>
                <a:ea typeface="Trebuchet MS" pitchFamily="34" charset="-122"/>
                <a:cs typeface="Trebuchet MS" pitchFamily="34" charset="-120"/>
              </a:rPr>
              <a:t>LIMITATIONS</a:t>
            </a:r>
            <a:endParaRPr lang="en-US" sz="1467" dirty="0"/>
          </a:p>
        </p:txBody>
      </p:sp>
      <p:sp>
        <p:nvSpPr>
          <p:cNvPr id="12" name="Text 10"/>
          <p:cNvSpPr/>
          <p:nvPr/>
        </p:nvSpPr>
        <p:spPr>
          <a:xfrm>
            <a:off x="6583680" y="1767840"/>
            <a:ext cx="4998720" cy="16459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Real-world skin improvement outcomes remain untested</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Performance depends on completeness/accuracy of ingredient data</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Cannot account for individual skin biology or ingredient interactions</a:t>
            </a:r>
            <a:endParaRPr lang="en-US" sz="1400" dirty="0"/>
          </a:p>
        </p:txBody>
      </p:sp>
      <p:sp>
        <p:nvSpPr>
          <p:cNvPr id="13" name="Shape 11"/>
          <p:cNvSpPr/>
          <p:nvPr/>
        </p:nvSpPr>
        <p:spPr>
          <a:xfrm>
            <a:off x="6400800" y="3779520"/>
            <a:ext cx="5364480" cy="2682240"/>
          </a:xfrm>
          <a:prstGeom prst="rect">
            <a:avLst/>
          </a:prstGeom>
          <a:solidFill>
            <a:srgbClr val="FFFFFF"/>
          </a:solidFill>
          <a:ln/>
          <a:effectLst>
            <a:outerShdw blurRad="101600" dist="38100" dir="8100000" algn="bl" rotWithShape="0">
              <a:srgbClr val="000000">
                <a:alpha val="12000"/>
              </a:srgbClr>
            </a:outerShdw>
          </a:effectLst>
        </p:spPr>
      </p:sp>
      <p:sp>
        <p:nvSpPr>
          <p:cNvPr id="14" name="Shape 12"/>
          <p:cNvSpPr/>
          <p:nvPr/>
        </p:nvSpPr>
        <p:spPr>
          <a:xfrm>
            <a:off x="6400800" y="3779520"/>
            <a:ext cx="5364480" cy="548640"/>
          </a:xfrm>
          <a:prstGeom prst="rect">
            <a:avLst/>
          </a:prstGeom>
          <a:solidFill>
            <a:srgbClr val="D4A853"/>
          </a:solidFill>
          <a:ln/>
        </p:spPr>
      </p:sp>
      <p:sp>
        <p:nvSpPr>
          <p:cNvPr id="15" name="Text 13"/>
          <p:cNvSpPr/>
          <p:nvPr/>
        </p:nvSpPr>
        <p:spPr>
          <a:xfrm>
            <a:off x="6522720" y="3779520"/>
            <a:ext cx="512064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FFFFFF"/>
                </a:solidFill>
                <a:latin typeface="Trebuchet MS" pitchFamily="34" charset="0"/>
                <a:ea typeface="Trebuchet MS" pitchFamily="34" charset="-122"/>
                <a:cs typeface="Trebuchet MS" pitchFamily="34" charset="-120"/>
              </a:rPr>
              <a:t>GLOBAL IMPACT</a:t>
            </a:r>
            <a:endParaRPr lang="en-US" sz="1467" dirty="0"/>
          </a:p>
        </p:txBody>
      </p:sp>
      <p:sp>
        <p:nvSpPr>
          <p:cNvPr id="16" name="Text 14"/>
          <p:cNvSpPr/>
          <p:nvPr/>
        </p:nvSpPr>
        <p:spPr>
          <a:xfrm>
            <a:off x="6583680" y="4450080"/>
            <a:ext cx="4998720" cy="1889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Individuals: Simplifies product discovery without requiring deep ingredient knowledge</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Industry: Data-driven matching may increase satisfaction and reduce returns</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Society: Promotes transparency and ingredient awareness among consumers</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bg>
      <p:bgPr>
        <a:solidFill>
          <a:srgbClr val="1B2A4A"/>
        </a:solidFill>
        <a:effectLst/>
      </p:bgPr>
    </p:bg>
    <p:spTree>
      <p:nvGrpSpPr>
        <p:cNvPr id="1" name=""/>
        <p:cNvGrpSpPr/>
        <p:nvPr/>
      </p:nvGrpSpPr>
      <p:grpSpPr>
        <a:xfrm>
          <a:off x="0" y="0"/>
          <a:ext cx="0" cy="0"/>
          <a:chOff x="0" y="0"/>
          <a:chExt cx="0" cy="0"/>
        </a:xfrm>
      </p:grpSpPr>
      <p:sp>
        <p:nvSpPr>
          <p:cNvPr id="2" name="Shape 0"/>
          <p:cNvSpPr/>
          <p:nvPr/>
        </p:nvSpPr>
        <p:spPr>
          <a:xfrm>
            <a:off x="0" y="0"/>
            <a:ext cx="304800" cy="6858000"/>
          </a:xfrm>
          <a:prstGeom prst="rect">
            <a:avLst/>
          </a:prstGeom>
          <a:solidFill>
            <a:srgbClr val="D4A853"/>
          </a:solidFill>
          <a:ln/>
        </p:spPr>
      </p:sp>
      <p:sp>
        <p:nvSpPr>
          <p:cNvPr id="3" name="Shape 1"/>
          <p:cNvSpPr/>
          <p:nvPr/>
        </p:nvSpPr>
        <p:spPr>
          <a:xfrm>
            <a:off x="304800" y="6705600"/>
            <a:ext cx="11887200" cy="152400"/>
          </a:xfrm>
          <a:prstGeom prst="rect">
            <a:avLst/>
          </a:prstGeom>
          <a:solidFill>
            <a:srgbClr val="C96A7A"/>
          </a:solidFill>
          <a:ln/>
        </p:spPr>
      </p:sp>
      <p:sp>
        <p:nvSpPr>
          <p:cNvPr id="4" name="Text 2"/>
          <p:cNvSpPr/>
          <p:nvPr/>
        </p:nvSpPr>
        <p:spPr>
          <a:xfrm>
            <a:off x="548640" y="243840"/>
            <a:ext cx="1097280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2933" b="1" dirty="0">
                <a:solidFill>
                  <a:srgbClr val="FFFFFF"/>
                </a:solidFill>
                <a:latin typeface="Trebuchet MS" pitchFamily="34" charset="0"/>
                <a:ea typeface="Trebuchet MS" pitchFamily="34" charset="-122"/>
                <a:cs typeface="Trebuchet MS" pitchFamily="34" charset="-120"/>
              </a:rPr>
              <a:t>CONCLUSIONS &amp; FUTURE WORK</a:t>
            </a:r>
            <a:endParaRPr lang="en-US" sz="2933" dirty="0"/>
          </a:p>
        </p:txBody>
      </p:sp>
      <p:sp>
        <p:nvSpPr>
          <p:cNvPr id="5" name="Shape 3"/>
          <p:cNvSpPr/>
          <p:nvPr/>
        </p:nvSpPr>
        <p:spPr>
          <a:xfrm>
            <a:off x="548640" y="999744"/>
            <a:ext cx="3413760" cy="60960"/>
          </a:xfrm>
          <a:prstGeom prst="rect">
            <a:avLst/>
          </a:prstGeom>
          <a:solidFill>
            <a:srgbClr val="D4A853"/>
          </a:solidFill>
          <a:ln/>
        </p:spPr>
      </p:sp>
      <p:sp>
        <p:nvSpPr>
          <p:cNvPr id="6" name="Shape 4"/>
          <p:cNvSpPr/>
          <p:nvPr/>
        </p:nvSpPr>
        <p:spPr>
          <a:xfrm>
            <a:off x="548640" y="1219200"/>
            <a:ext cx="5242560" cy="5303520"/>
          </a:xfrm>
          <a:prstGeom prst="rect">
            <a:avLst/>
          </a:prstGeom>
          <a:solidFill>
            <a:srgbClr val="FFFFFF">
              <a:alpha val="95000"/>
            </a:srgbClr>
          </a:solidFill>
          <a:ln/>
          <a:effectLst>
            <a:outerShdw blurRad="101600" dist="38100" dir="8100000" algn="bl" rotWithShape="0">
              <a:srgbClr val="000000">
                <a:alpha val="12000"/>
              </a:srgbClr>
            </a:outerShdw>
          </a:effectLst>
        </p:spPr>
      </p:sp>
      <p:sp>
        <p:nvSpPr>
          <p:cNvPr id="7" name="Shape 5"/>
          <p:cNvSpPr/>
          <p:nvPr/>
        </p:nvSpPr>
        <p:spPr>
          <a:xfrm>
            <a:off x="548640" y="1219200"/>
            <a:ext cx="5242560" cy="512064"/>
          </a:xfrm>
          <a:prstGeom prst="rect">
            <a:avLst/>
          </a:prstGeom>
          <a:solidFill>
            <a:srgbClr val="C96A7A"/>
          </a:solidFill>
          <a:ln/>
        </p:spPr>
      </p:sp>
      <p:sp>
        <p:nvSpPr>
          <p:cNvPr id="8" name="Text 6"/>
          <p:cNvSpPr/>
          <p:nvPr/>
        </p:nvSpPr>
        <p:spPr>
          <a:xfrm>
            <a:off x="670560" y="1219200"/>
            <a:ext cx="499872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600" b="1" dirty="0">
                <a:solidFill>
                  <a:srgbClr val="FFFFFF"/>
                </a:solidFill>
                <a:latin typeface="Trebuchet MS" pitchFamily="34" charset="0"/>
                <a:ea typeface="Trebuchet MS" pitchFamily="34" charset="-122"/>
                <a:cs typeface="Trebuchet MS" pitchFamily="34" charset="-120"/>
              </a:rPr>
              <a:t>CONCLUSIONS</a:t>
            </a:r>
            <a:endParaRPr lang="en-US" sz="1600" dirty="0"/>
          </a:p>
        </p:txBody>
      </p:sp>
      <p:sp>
        <p:nvSpPr>
          <p:cNvPr id="9" name="Text 7"/>
          <p:cNvSpPr/>
          <p:nvPr/>
        </p:nvSpPr>
        <p:spPr>
          <a:xfrm>
            <a:off x="731520" y="1828800"/>
            <a:ext cx="4876800" cy="457200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6565" indent="-456565">
              <a:buSzPct val="100000"/>
              <a:buChar char="•"/>
            </a:pPr>
            <a:r>
              <a:rPr lang="en-US" sz="1400" dirty="0">
                <a:solidFill>
                  <a:srgbClr val="0F1C2E"/>
                </a:solidFill>
                <a:latin typeface="Trebuchet MS"/>
                <a:ea typeface="Trebuchet MS" pitchFamily="34" charset="-122"/>
                <a:cs typeface="Trebuchet MS" pitchFamily="34" charset="-120"/>
              </a:rPr>
              <a:t>Ingredient-based content filtering provides a viable solution to the cold-start problem</a:t>
            </a:r>
            <a:endParaRPr lang="en-US" sz="1400" dirty="0">
              <a:latin typeface="Trebuchet MS"/>
              <a:cs typeface="Poppins Light"/>
            </a:endParaRPr>
          </a:p>
          <a:p>
            <a:pPr marL="456565" indent="-456565">
              <a:buSzPct val="100000"/>
              <a:buChar char="•"/>
            </a:pPr>
            <a:endParaRPr lang="en-US" sz="1400" dirty="0">
              <a:solidFill>
                <a:srgbClr val="0F1C2E"/>
              </a:solidFill>
              <a:latin typeface="Trebuchet MS"/>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The system bridges a clear gap: accessible, evidence-based recommendations for all users</a:t>
            </a:r>
            <a:endParaRPr lang="en-US" sz="1400" dirty="0"/>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Advances both theory (recommender systems in personal care) and practice (consumer empowerment)</a:t>
            </a:r>
            <a:endParaRPr lang="en-US" sz="1400" dirty="0"/>
          </a:p>
        </p:txBody>
      </p:sp>
      <p:sp>
        <p:nvSpPr>
          <p:cNvPr id="10" name="Shape 8"/>
          <p:cNvSpPr/>
          <p:nvPr/>
        </p:nvSpPr>
        <p:spPr>
          <a:xfrm>
            <a:off x="6156960" y="1219200"/>
            <a:ext cx="5486400" cy="5303520"/>
          </a:xfrm>
          <a:prstGeom prst="rect">
            <a:avLst/>
          </a:prstGeom>
          <a:solidFill>
            <a:srgbClr val="FFFFFF">
              <a:alpha val="95000"/>
            </a:srgbClr>
          </a:solidFill>
          <a:ln/>
          <a:effectLst>
            <a:outerShdw blurRad="101600" dist="38100" dir="8100000" algn="bl" rotWithShape="0">
              <a:srgbClr val="000000">
                <a:alpha val="12000"/>
              </a:srgbClr>
            </a:outerShdw>
          </a:effectLst>
        </p:spPr>
      </p:sp>
      <p:sp>
        <p:nvSpPr>
          <p:cNvPr id="11" name="Shape 9"/>
          <p:cNvSpPr/>
          <p:nvPr/>
        </p:nvSpPr>
        <p:spPr>
          <a:xfrm>
            <a:off x="6156960" y="1219200"/>
            <a:ext cx="5486400" cy="512064"/>
          </a:xfrm>
          <a:prstGeom prst="rect">
            <a:avLst/>
          </a:prstGeom>
          <a:solidFill>
            <a:srgbClr val="2E7D8F"/>
          </a:solidFill>
          <a:ln/>
        </p:spPr>
      </p:sp>
      <p:sp>
        <p:nvSpPr>
          <p:cNvPr id="12" name="Text 10"/>
          <p:cNvSpPr/>
          <p:nvPr/>
        </p:nvSpPr>
        <p:spPr>
          <a:xfrm>
            <a:off x="6278880" y="1219200"/>
            <a:ext cx="524256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600" b="1" dirty="0">
                <a:solidFill>
                  <a:srgbClr val="FFFFFF"/>
                </a:solidFill>
                <a:latin typeface="Trebuchet MS" pitchFamily="34" charset="0"/>
                <a:ea typeface="Trebuchet MS" pitchFamily="34" charset="-122"/>
                <a:cs typeface="Trebuchet MS" pitchFamily="34" charset="-120"/>
              </a:rPr>
              <a:t>FUTURE WORK</a:t>
            </a:r>
            <a:endParaRPr lang="en-US" sz="1600" dirty="0"/>
          </a:p>
        </p:txBody>
      </p:sp>
      <p:sp>
        <p:nvSpPr>
          <p:cNvPr id="13" name="Text 11"/>
          <p:cNvSpPr/>
          <p:nvPr/>
        </p:nvSpPr>
        <p:spPr>
          <a:xfrm>
            <a:off x="6339840" y="1828800"/>
            <a:ext cx="5120640" cy="457200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Incorporate user feedback loops to track whether recommended products improve skin outcomes</a:t>
            </a:r>
            <a:endParaRPr lang="en-US" sz="1400" dirty="0"/>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6565" indent="-456565">
              <a:buSzPct val="100000"/>
              <a:buChar char="•"/>
            </a:pPr>
            <a:r>
              <a:rPr lang="en-US" sz="1400" dirty="0">
                <a:solidFill>
                  <a:srgbClr val="0F1C2E"/>
                </a:solidFill>
                <a:latin typeface="Trebuchet MS"/>
                <a:ea typeface="Trebuchet MS" pitchFamily="34" charset="-122"/>
                <a:cs typeface="Trebuchet MS" pitchFamily="34" charset="-120"/>
              </a:rPr>
              <a:t>Longitudinal studies to validate real-world effectiveness</a:t>
            </a:r>
            <a:endParaRPr lang="en-US" sz="1400" dirty="0">
              <a:latin typeface="Trebuchet MS"/>
              <a:cs typeface="Poppins Light"/>
            </a:endParaRPr>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Integrate collaborative filtering and image-based skin analysis for richer personalization</a:t>
            </a:r>
            <a:endParaRPr lang="en-US" sz="1400" dirty="0"/>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Add environmental and lifestyle factors (humidity, diet, stress) to recommendation logic</a:t>
            </a:r>
            <a:endParaRPr lang="en-US" sz="1400" dirty="0"/>
          </a:p>
          <a:p>
            <a:pPr marL="456565" indent="-456565">
              <a:buSzPct val="100000"/>
              <a:buChar char="•"/>
            </a:pPr>
            <a:endParaRPr lang="en-US" sz="140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Expand dataset beyond Sephora to improve diversity and coverage</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87EA-8BB3-79C6-656A-1A8ABD658D7E}"/>
              </a:ext>
            </a:extLst>
          </p:cNvPr>
          <p:cNvSpPr>
            <a:spLocks noGrp="1"/>
          </p:cNvSpPr>
          <p:nvPr>
            <p:ph type="ctrTitle"/>
          </p:nvPr>
        </p:nvSpPr>
        <p:spPr>
          <a:xfrm>
            <a:off x="7103850" y="907302"/>
            <a:ext cx="4222117" cy="3697488"/>
          </a:xfrm>
        </p:spPr>
        <p:txBody>
          <a:bodyPr/>
          <a:lstStyle/>
          <a:p>
            <a:r>
              <a:rPr lang="en-US"/>
              <a:t>THANK YOU!</a:t>
            </a:r>
            <a:endParaRPr lang="en-US" dirty="0"/>
          </a:p>
        </p:txBody>
      </p:sp>
      <p:sp>
        <p:nvSpPr>
          <p:cNvPr id="3" name="Subtitle 2">
            <a:extLst>
              <a:ext uri="{FF2B5EF4-FFF2-40B4-BE49-F238E27FC236}">
                <a16:creationId xmlns:a16="http://schemas.microsoft.com/office/drawing/2014/main" id="{E61DF94A-DA27-1E29-408E-F5360E814FB0}"/>
              </a:ext>
            </a:extLst>
          </p:cNvPr>
          <p:cNvSpPr>
            <a:spLocks noGrp="1"/>
          </p:cNvSpPr>
          <p:nvPr>
            <p:ph type="subTitle" idx="1"/>
          </p:nvPr>
        </p:nvSpPr>
        <p:spPr>
          <a:xfrm>
            <a:off x="7103850" y="4731335"/>
            <a:ext cx="4222117" cy="1219362"/>
          </a:xfrm>
        </p:spPr>
        <p:txBody>
          <a:bodyPr/>
          <a:lstStyle/>
          <a:p>
            <a:r>
              <a:rPr lang="en-US"/>
              <a:t>Questions</a:t>
            </a:r>
            <a:endParaRPr lang="en-US">
              <a:cs typeface="Poppins Light"/>
            </a:endParaRPr>
          </a:p>
        </p:txBody>
      </p:sp>
      <p:pic>
        <p:nvPicPr>
          <p:cNvPr id="18" name="Picture Placeholder 17" descr="White objects on a white surface">
            <a:extLst>
              <a:ext uri="{FF2B5EF4-FFF2-40B4-BE49-F238E27FC236}">
                <a16:creationId xmlns:a16="http://schemas.microsoft.com/office/drawing/2014/main" id="{2DF43209-08B5-4410-CE46-63D3FC420156}"/>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358140" y="333756"/>
            <a:ext cx="6226810" cy="6190488"/>
          </a:xfrm>
        </p:spPr>
      </p:pic>
    </p:spTree>
    <p:extLst>
      <p:ext uri="{BB962C8B-B14F-4D97-AF65-F5344CB8AC3E}">
        <p14:creationId xmlns:p14="http://schemas.microsoft.com/office/powerpoint/2010/main" val="327273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bg>
      <p:bgPr>
        <a:solidFill>
          <a:srgbClr val="F5EEE8"/>
        </a:solidFill>
        <a:effectLst/>
      </p:bgPr>
    </p:bg>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B2A4A"/>
          </a:solidFill>
          <a:ln/>
        </p:spPr>
      </p:sp>
      <p:sp>
        <p:nvSpPr>
          <p:cNvPr id="3" name="Shape 1"/>
          <p:cNvSpPr/>
          <p:nvPr/>
        </p:nvSpPr>
        <p:spPr>
          <a:xfrm>
            <a:off x="0" y="0"/>
            <a:ext cx="304800" cy="6858000"/>
          </a:xfrm>
          <a:prstGeom prst="rect">
            <a:avLst/>
          </a:prstGeom>
          <a:solidFill>
            <a:srgbClr val="C96A7A"/>
          </a:solidFill>
          <a:ln/>
        </p:spPr>
      </p:sp>
      <p:sp>
        <p:nvSpPr>
          <p:cNvPr id="4" name="Text 2"/>
          <p:cNvSpPr/>
          <p:nvPr/>
        </p:nvSpPr>
        <p:spPr>
          <a:xfrm>
            <a:off x="487680" y="0"/>
            <a:ext cx="10972800"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2667" b="1" dirty="0">
                <a:solidFill>
                  <a:srgbClr val="FFFFFF"/>
                </a:solidFill>
                <a:latin typeface="Trebuchet MS" pitchFamily="34" charset="0"/>
                <a:ea typeface="Trebuchet MS" pitchFamily="34" charset="-122"/>
                <a:cs typeface="Trebuchet MS" pitchFamily="34" charset="-120"/>
              </a:rPr>
              <a:t>PROBLEM STATEMENT</a:t>
            </a:r>
            <a:endParaRPr lang="en-US" sz="2667" dirty="0"/>
          </a:p>
        </p:txBody>
      </p:sp>
      <p:sp>
        <p:nvSpPr>
          <p:cNvPr id="5" name="Shape 3"/>
          <p:cNvSpPr/>
          <p:nvPr/>
        </p:nvSpPr>
        <p:spPr>
          <a:xfrm>
            <a:off x="426720" y="1097280"/>
            <a:ext cx="3657600" cy="1950720"/>
          </a:xfrm>
          <a:prstGeom prst="rect">
            <a:avLst/>
          </a:prstGeom>
          <a:solidFill>
            <a:srgbClr val="1B2A4A"/>
          </a:solidFill>
          <a:ln/>
          <a:effectLst>
            <a:outerShdw blurRad="101600" dist="38100" dir="8100000" algn="bl" rotWithShape="0">
              <a:srgbClr val="000000">
                <a:alpha val="12000"/>
              </a:srgbClr>
            </a:outerShdw>
          </a:effectLst>
        </p:spPr>
      </p:sp>
      <p:sp>
        <p:nvSpPr>
          <p:cNvPr id="6" name="Shape 4"/>
          <p:cNvSpPr/>
          <p:nvPr/>
        </p:nvSpPr>
        <p:spPr>
          <a:xfrm>
            <a:off x="426720" y="1097280"/>
            <a:ext cx="3657600" cy="85344"/>
          </a:xfrm>
          <a:prstGeom prst="rect">
            <a:avLst/>
          </a:prstGeom>
          <a:solidFill>
            <a:srgbClr val="D4A853"/>
          </a:solidFill>
          <a:ln/>
        </p:spPr>
      </p:sp>
      <p:sp>
        <p:nvSpPr>
          <p:cNvPr id="7" name="Text 5"/>
          <p:cNvSpPr/>
          <p:nvPr/>
        </p:nvSpPr>
        <p:spPr>
          <a:xfrm>
            <a:off x="548640" y="1280160"/>
            <a:ext cx="34137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800" b="1" dirty="0">
                <a:solidFill>
                  <a:srgbClr val="D4A853"/>
                </a:solidFill>
                <a:latin typeface="Trebuchet MS" pitchFamily="34" charset="0"/>
                <a:ea typeface="Trebuchet MS" pitchFamily="34" charset="-122"/>
                <a:cs typeface="Trebuchet MS" pitchFamily="34" charset="-120"/>
              </a:rPr>
              <a:t>71%</a:t>
            </a:r>
            <a:endParaRPr lang="en-US" sz="4800" dirty="0"/>
          </a:p>
        </p:txBody>
      </p:sp>
      <p:sp>
        <p:nvSpPr>
          <p:cNvPr id="8" name="Text 6"/>
          <p:cNvSpPr/>
          <p:nvPr/>
        </p:nvSpPr>
        <p:spPr>
          <a:xfrm>
            <a:off x="548640" y="2170176"/>
            <a:ext cx="34137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E8DDD5"/>
                </a:solidFill>
                <a:latin typeface="Trebuchet MS" pitchFamily="34" charset="0"/>
                <a:ea typeface="Trebuchet MS" pitchFamily="34" charset="-122"/>
                <a:cs typeface="Trebuchet MS" pitchFamily="34" charset="-120"/>
              </a:rPr>
              <a:t>of consumers discover new skincare products through social media</a:t>
            </a:r>
            <a:endParaRPr lang="en-US" sz="1333" dirty="0"/>
          </a:p>
        </p:txBody>
      </p:sp>
      <p:sp>
        <p:nvSpPr>
          <p:cNvPr id="9" name="Shape 7"/>
          <p:cNvSpPr/>
          <p:nvPr/>
        </p:nvSpPr>
        <p:spPr>
          <a:xfrm>
            <a:off x="4328160" y="1097280"/>
            <a:ext cx="3657600" cy="1950720"/>
          </a:xfrm>
          <a:prstGeom prst="rect">
            <a:avLst/>
          </a:prstGeom>
          <a:solidFill>
            <a:srgbClr val="1B2A4A"/>
          </a:solidFill>
          <a:ln/>
          <a:effectLst>
            <a:outerShdw blurRad="101600" dist="38100" dir="8100000" algn="bl" rotWithShape="0">
              <a:srgbClr val="000000">
                <a:alpha val="12000"/>
              </a:srgbClr>
            </a:outerShdw>
          </a:effectLst>
        </p:spPr>
      </p:sp>
      <p:sp>
        <p:nvSpPr>
          <p:cNvPr id="10" name="Shape 8"/>
          <p:cNvSpPr/>
          <p:nvPr/>
        </p:nvSpPr>
        <p:spPr>
          <a:xfrm>
            <a:off x="4328160" y="1097280"/>
            <a:ext cx="3657600" cy="85344"/>
          </a:xfrm>
          <a:prstGeom prst="rect">
            <a:avLst/>
          </a:prstGeom>
          <a:solidFill>
            <a:srgbClr val="D4A853"/>
          </a:solidFill>
          <a:ln/>
        </p:spPr>
      </p:sp>
      <p:sp>
        <p:nvSpPr>
          <p:cNvPr id="11" name="Text 9"/>
          <p:cNvSpPr/>
          <p:nvPr/>
        </p:nvSpPr>
        <p:spPr>
          <a:xfrm>
            <a:off x="4450080" y="1280160"/>
            <a:ext cx="34137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800" b="1" dirty="0">
                <a:solidFill>
                  <a:srgbClr val="D4A853"/>
                </a:solidFill>
                <a:latin typeface="Trebuchet MS" pitchFamily="34" charset="0"/>
                <a:ea typeface="Trebuchet MS" pitchFamily="34" charset="-122"/>
                <a:cs typeface="Trebuchet MS" pitchFamily="34" charset="-120"/>
              </a:rPr>
              <a:t>81%</a:t>
            </a:r>
            <a:endParaRPr lang="en-US" sz="4800" dirty="0"/>
          </a:p>
        </p:txBody>
      </p:sp>
      <p:sp>
        <p:nvSpPr>
          <p:cNvPr id="12" name="Text 10"/>
          <p:cNvSpPr/>
          <p:nvPr/>
        </p:nvSpPr>
        <p:spPr>
          <a:xfrm>
            <a:off x="4450080" y="2170176"/>
            <a:ext cx="34137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E8DDD5"/>
                </a:solidFill>
                <a:latin typeface="Trebuchet MS" pitchFamily="34" charset="0"/>
                <a:ea typeface="Trebuchet MS" pitchFamily="34" charset="-122"/>
                <a:cs typeface="Trebuchet MS" pitchFamily="34" charset="-120"/>
              </a:rPr>
              <a:t>are influenced by peer &amp; influencer reviews when buying</a:t>
            </a:r>
            <a:endParaRPr lang="en-US" sz="1333" dirty="0"/>
          </a:p>
        </p:txBody>
      </p:sp>
      <p:sp>
        <p:nvSpPr>
          <p:cNvPr id="13" name="Shape 11"/>
          <p:cNvSpPr/>
          <p:nvPr/>
        </p:nvSpPr>
        <p:spPr>
          <a:xfrm>
            <a:off x="8229600" y="1097280"/>
            <a:ext cx="3657600" cy="1950720"/>
          </a:xfrm>
          <a:prstGeom prst="rect">
            <a:avLst/>
          </a:prstGeom>
          <a:solidFill>
            <a:srgbClr val="1B2A4A"/>
          </a:solidFill>
          <a:ln/>
          <a:effectLst>
            <a:outerShdw blurRad="101600" dist="38100" dir="8100000" algn="bl" rotWithShape="0">
              <a:srgbClr val="000000">
                <a:alpha val="12000"/>
              </a:srgbClr>
            </a:outerShdw>
          </a:effectLst>
        </p:spPr>
      </p:sp>
      <p:sp>
        <p:nvSpPr>
          <p:cNvPr id="14" name="Shape 12"/>
          <p:cNvSpPr/>
          <p:nvPr/>
        </p:nvSpPr>
        <p:spPr>
          <a:xfrm>
            <a:off x="8229600" y="1097280"/>
            <a:ext cx="3657600" cy="85344"/>
          </a:xfrm>
          <a:prstGeom prst="rect">
            <a:avLst/>
          </a:prstGeom>
          <a:solidFill>
            <a:srgbClr val="D4A853"/>
          </a:solidFill>
          <a:ln/>
        </p:spPr>
      </p:sp>
      <p:sp>
        <p:nvSpPr>
          <p:cNvPr id="15" name="Text 13"/>
          <p:cNvSpPr/>
          <p:nvPr/>
        </p:nvSpPr>
        <p:spPr>
          <a:xfrm>
            <a:off x="8351520" y="1280160"/>
            <a:ext cx="34137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800" b="1" dirty="0">
                <a:solidFill>
                  <a:srgbClr val="D4A853"/>
                </a:solidFill>
                <a:latin typeface="Trebuchet MS" pitchFamily="34" charset="0"/>
                <a:ea typeface="Trebuchet MS" pitchFamily="34" charset="-122"/>
                <a:cs typeface="Trebuchet MS" pitchFamily="34" charset="-120"/>
              </a:rPr>
              <a:t>60%+</a:t>
            </a:r>
            <a:endParaRPr lang="en-US" sz="4800" dirty="0"/>
          </a:p>
        </p:txBody>
      </p:sp>
      <p:sp>
        <p:nvSpPr>
          <p:cNvPr id="16" name="Text 14"/>
          <p:cNvSpPr/>
          <p:nvPr/>
        </p:nvSpPr>
        <p:spPr>
          <a:xfrm>
            <a:off x="8351520" y="2170176"/>
            <a:ext cx="34137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E8DDD5"/>
                </a:solidFill>
                <a:latin typeface="Trebuchet MS" pitchFamily="34" charset="0"/>
                <a:ea typeface="Trebuchet MS" pitchFamily="34" charset="-122"/>
                <a:cs typeface="Trebuchet MS" pitchFamily="34" charset="-120"/>
              </a:rPr>
              <a:t>have limited understanding of basic skin science concepts</a:t>
            </a:r>
            <a:endParaRPr lang="en-US" sz="1333" dirty="0"/>
          </a:p>
        </p:txBody>
      </p:sp>
      <p:sp>
        <p:nvSpPr>
          <p:cNvPr id="17" name="Shape 15"/>
          <p:cNvSpPr/>
          <p:nvPr/>
        </p:nvSpPr>
        <p:spPr>
          <a:xfrm>
            <a:off x="426720" y="3291840"/>
            <a:ext cx="11338560" cy="3169920"/>
          </a:xfrm>
          <a:prstGeom prst="rect">
            <a:avLst/>
          </a:prstGeom>
          <a:solidFill>
            <a:srgbClr val="FFFFFF"/>
          </a:solidFill>
          <a:ln/>
          <a:effectLst>
            <a:outerShdw blurRad="101600" dist="38100" dir="8100000" algn="bl" rotWithShape="0">
              <a:srgbClr val="000000">
                <a:alpha val="12000"/>
              </a:srgbClr>
            </a:outerShdw>
          </a:effectLst>
        </p:spPr>
      </p:sp>
      <p:sp>
        <p:nvSpPr>
          <p:cNvPr id="18" name="Shape 16"/>
          <p:cNvSpPr/>
          <p:nvPr/>
        </p:nvSpPr>
        <p:spPr>
          <a:xfrm>
            <a:off x="426720" y="3291840"/>
            <a:ext cx="85344" cy="3169920"/>
          </a:xfrm>
          <a:prstGeom prst="rect">
            <a:avLst/>
          </a:prstGeom>
          <a:solidFill>
            <a:srgbClr val="2E7D8F"/>
          </a:solidFill>
          <a:ln/>
        </p:spPr>
      </p:sp>
      <p:sp>
        <p:nvSpPr>
          <p:cNvPr id="19" name="Text 17"/>
          <p:cNvSpPr/>
          <p:nvPr/>
        </p:nvSpPr>
        <p:spPr>
          <a:xfrm>
            <a:off x="670560" y="3413760"/>
            <a:ext cx="108508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733" b="1" dirty="0">
                <a:solidFill>
                  <a:srgbClr val="1B2A4A"/>
                </a:solidFill>
                <a:latin typeface="Trebuchet MS" pitchFamily="34" charset="0"/>
                <a:ea typeface="Trebuchet MS" pitchFamily="34" charset="-122"/>
                <a:cs typeface="Trebuchet MS" pitchFamily="34" charset="-120"/>
              </a:rPr>
              <a:t>The Core Problem</a:t>
            </a:r>
            <a:endParaRPr lang="en-US" sz="1733" dirty="0"/>
          </a:p>
        </p:txBody>
      </p:sp>
      <p:sp>
        <p:nvSpPr>
          <p:cNvPr id="20" name="Text 18"/>
          <p:cNvSpPr/>
          <p:nvPr/>
        </p:nvSpPr>
        <p:spPr>
          <a:xfrm>
            <a:off x="670560" y="3901440"/>
            <a:ext cx="10972800" cy="243840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0F1C2E"/>
                </a:solidFill>
                <a:latin typeface="Trebuchet MS" pitchFamily="34" charset="0"/>
                <a:ea typeface="Trebuchet MS" pitchFamily="34" charset="-122"/>
                <a:cs typeface="Trebuchet MS" pitchFamily="34" charset="-120"/>
              </a:rPr>
              <a:t>Skincare consumers increasingly rely on informal digital sources (TikTok, Instagram) for product guidance.</a:t>
            </a:r>
            <a:endParaRPr lang="en-US" sz="1467" dirty="0"/>
          </a:p>
          <a:p>
            <a:pPr marL="456565" indent="-456565">
              <a:buSzPct val="100000"/>
              <a:buChar char="•"/>
            </a:pPr>
            <a:endParaRPr lang="en-US" sz="145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67" dirty="0">
                <a:solidFill>
                  <a:srgbClr val="0F1C2E"/>
                </a:solidFill>
                <a:latin typeface="Trebuchet MS" pitchFamily="34" charset="0"/>
                <a:ea typeface="Trebuchet MS" pitchFamily="34" charset="-122"/>
                <a:cs typeface="Trebuchet MS" pitchFamily="34" charset="-120"/>
              </a:rPr>
              <a:t>Highly-engaged social content often lacks medical accuracy, prioritizing trends over evidence.</a:t>
            </a:r>
            <a:endParaRPr lang="en-US" sz="1467" dirty="0"/>
          </a:p>
          <a:p>
            <a:pPr marL="456565" indent="-456565">
              <a:buSzPct val="100000"/>
              <a:buChar char="•"/>
            </a:pPr>
            <a:endParaRPr lang="en-US" sz="1450" dirty="0">
              <a:solidFill>
                <a:srgbClr val="0F1C2E"/>
              </a:solidFill>
              <a:latin typeface="Trebuchet MS"/>
              <a:ea typeface="Trebuchet MS" pitchFamily="34" charset="-122"/>
              <a:cs typeface="Trebuchet MS" pitchFamily="34" charset="-120"/>
            </a:endParaRPr>
          </a:p>
          <a:p>
            <a:pPr marL="456565" indent="-456565">
              <a:buSzPct val="100000"/>
              <a:buChar char="•"/>
            </a:pPr>
            <a:r>
              <a:rPr lang="en-US" sz="1450" dirty="0">
                <a:solidFill>
                  <a:srgbClr val="0F1C2E"/>
                </a:solidFill>
                <a:latin typeface="Trebuchet MS"/>
                <a:ea typeface="Trebuchet MS" pitchFamily="34" charset="-122"/>
                <a:cs typeface="Trebuchet MS" pitchFamily="34" charset="-120"/>
              </a:rPr>
              <a:t>No widely available, evidence-based recommendation system exists to provide accurate, personalized guidance.</a:t>
            </a:r>
            <a:endParaRPr lang="en-US" sz="1450" dirty="0">
              <a:latin typeface="Trebuchet MS"/>
              <a:cs typeface="Poppins Light"/>
            </a:endParaRPr>
          </a:p>
          <a:p>
            <a:pPr marL="456565" indent="-456565">
              <a:buSzPct val="100000"/>
              <a:buChar char="•"/>
            </a:pPr>
            <a:endParaRPr lang="en-US" sz="1450" dirty="0">
              <a:solidFill>
                <a:srgbClr val="0F1C2E"/>
              </a:solidFill>
              <a:latin typeface="Trebuchet MS"/>
              <a:ea typeface="Trebuchet MS" pitchFamily="34" charset="-122"/>
              <a:cs typeface="Trebuchet MS" pitchFamily="34" charset="-120"/>
            </a:endParaRPr>
          </a:p>
          <a:p>
            <a:pPr marL="457189" indent="-457189">
              <a:buSzPct val="100000"/>
              <a:buChar char="•"/>
            </a:pPr>
            <a:r>
              <a:rPr lang="en-US" sz="1467" dirty="0">
                <a:solidFill>
                  <a:srgbClr val="0F1C2E"/>
                </a:solidFill>
                <a:latin typeface="Trebuchet MS" pitchFamily="34" charset="0"/>
                <a:ea typeface="Trebuchet MS" pitchFamily="34" charset="-122"/>
                <a:cs typeface="Trebuchet MS" pitchFamily="34" charset="-120"/>
              </a:rPr>
              <a:t>Trial-and-error approaches waste money, cause discouragement, and can worsen skin conditions.</a:t>
            </a:r>
            <a:endParaRPr lang="en-US" sz="1467"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EA43-3A76-AE40-71C1-33FFFA638E14}"/>
              </a:ext>
            </a:extLst>
          </p:cNvPr>
          <p:cNvSpPr>
            <a:spLocks noGrp="1"/>
          </p:cNvSpPr>
          <p:nvPr>
            <p:ph type="title"/>
          </p:nvPr>
        </p:nvSpPr>
        <p:spPr/>
        <p:txBody>
          <a:bodyPr/>
          <a:lstStyle/>
          <a:p>
            <a:r>
              <a:rPr lang="en-US" sz="4400">
                <a:ea typeface="+mj-lt"/>
                <a:cs typeface="+mj-lt"/>
              </a:rPr>
              <a:t>Research QUESTIONs</a:t>
            </a:r>
            <a:endParaRPr lang="en-US" sz="4400"/>
          </a:p>
        </p:txBody>
      </p:sp>
      <p:sp>
        <p:nvSpPr>
          <p:cNvPr id="3" name="Content Placeholder 2">
            <a:extLst>
              <a:ext uri="{FF2B5EF4-FFF2-40B4-BE49-F238E27FC236}">
                <a16:creationId xmlns:a16="http://schemas.microsoft.com/office/drawing/2014/main" id="{12FA8AFD-E917-2231-7CD5-D8317815B7F5}"/>
              </a:ext>
            </a:extLst>
          </p:cNvPr>
          <p:cNvSpPr>
            <a:spLocks noGrp="1"/>
          </p:cNvSpPr>
          <p:nvPr>
            <p:ph sz="quarter" idx="14"/>
          </p:nvPr>
        </p:nvSpPr>
        <p:spPr/>
        <p:txBody>
          <a:bodyPr vert="horz" lIns="91440" tIns="45720" rIns="91440" bIns="45720" rtlCol="0" anchor="t">
            <a:normAutofit/>
          </a:bodyPr>
          <a:lstStyle/>
          <a:p>
            <a:r>
              <a:rPr lang="en-US">
                <a:ea typeface="+mn-lt"/>
                <a:cs typeface="+mn-lt"/>
              </a:rPr>
              <a:t>How can a personalized skincare recommendation system be developed to match products with individual skin types, concerns, and sensitivities?</a:t>
            </a:r>
            <a:endParaRPr lang="en-US">
              <a:cs typeface="Poppins Light"/>
            </a:endParaRPr>
          </a:p>
          <a:p>
            <a:endParaRPr lang="en-US" dirty="0">
              <a:ea typeface="+mn-lt"/>
              <a:cs typeface="+mn-lt"/>
            </a:endParaRPr>
          </a:p>
          <a:p>
            <a:r>
              <a:rPr lang="en-US">
                <a:cs typeface="Poppins Light"/>
              </a:rPr>
              <a:t>How effective is the system in guiding users to select products that improve skin outcomes compared to general or non-personalized recommendations?</a:t>
            </a:r>
          </a:p>
          <a:p>
            <a:endParaRPr lang="en-US" dirty="0">
              <a:cs typeface="Poppins Light"/>
            </a:endParaRPr>
          </a:p>
          <a:p>
            <a:endParaRPr lang="en-US" dirty="0">
              <a:cs typeface="Poppins Light"/>
            </a:endParaRPr>
          </a:p>
        </p:txBody>
      </p:sp>
      <p:sp>
        <p:nvSpPr>
          <p:cNvPr id="4" name="Picture Placeholder 3">
            <a:extLst>
              <a:ext uri="{FF2B5EF4-FFF2-40B4-BE49-F238E27FC236}">
                <a16:creationId xmlns:a16="http://schemas.microsoft.com/office/drawing/2014/main" id="{C27B273D-2EB3-0AF6-FA0C-940953A05BA5}"/>
              </a:ext>
            </a:extLst>
          </p:cNvPr>
          <p:cNvSpPr>
            <a:spLocks noGrp="1"/>
          </p:cNvSpPr>
          <p:nvPr>
            <p:ph type="pic" sz="quarter" idx="13"/>
          </p:nvPr>
        </p:nvSpPr>
        <p:spPr/>
      </p:sp>
    </p:spTree>
    <p:extLst>
      <p:ext uri="{BB962C8B-B14F-4D97-AF65-F5344CB8AC3E}">
        <p14:creationId xmlns:p14="http://schemas.microsoft.com/office/powerpoint/2010/main" val="264760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F678-209F-4981-D1A1-7683DEEC9EAB}"/>
              </a:ext>
            </a:extLst>
          </p:cNvPr>
          <p:cNvSpPr>
            <a:spLocks noGrp="1"/>
          </p:cNvSpPr>
          <p:nvPr>
            <p:ph type="title"/>
          </p:nvPr>
        </p:nvSpPr>
        <p:spPr/>
        <p:txBody>
          <a:bodyPr/>
          <a:lstStyle/>
          <a:p>
            <a:r>
              <a:rPr lang="en-US">
                <a:ea typeface="+mj-lt"/>
                <a:cs typeface="+mj-lt"/>
              </a:rPr>
              <a:t>PURPOSE OF THE STUDY </a:t>
            </a:r>
            <a:endParaRPr lang="en-US"/>
          </a:p>
        </p:txBody>
      </p:sp>
      <p:sp>
        <p:nvSpPr>
          <p:cNvPr id="3" name="Content Placeholder 2">
            <a:extLst>
              <a:ext uri="{FF2B5EF4-FFF2-40B4-BE49-F238E27FC236}">
                <a16:creationId xmlns:a16="http://schemas.microsoft.com/office/drawing/2014/main" id="{2F0B710D-B64F-2EA2-6E63-3F77288C1E8E}"/>
              </a:ext>
            </a:extLst>
          </p:cNvPr>
          <p:cNvSpPr>
            <a:spLocks noGrp="1"/>
          </p:cNvSpPr>
          <p:nvPr>
            <p:ph sz="quarter" idx="14"/>
          </p:nvPr>
        </p:nvSpPr>
        <p:spPr>
          <a:xfrm>
            <a:off x="859536" y="2745204"/>
            <a:ext cx="4366917" cy="3512152"/>
          </a:xfrm>
        </p:spPr>
        <p:txBody>
          <a:bodyPr vert="horz" lIns="91440" tIns="45720" rIns="91440" bIns="45720" rtlCol="0" anchor="t">
            <a:normAutofit/>
          </a:bodyPr>
          <a:lstStyle/>
          <a:p>
            <a:r>
              <a:rPr lang="en-US" dirty="0">
                <a:ea typeface="+mn-lt"/>
                <a:cs typeface="+mn-lt"/>
              </a:rPr>
              <a:t>To develop a system that provides tailored, evidence-based skincare </a:t>
            </a:r>
            <a:r>
              <a:rPr lang="en-US">
                <a:ea typeface="+mn-lt"/>
                <a:cs typeface="+mn-lt"/>
              </a:rPr>
              <a:t>recommendations, guiding</a:t>
            </a:r>
            <a:r>
              <a:rPr lang="en-US" dirty="0">
                <a:ea typeface="+mn-lt"/>
                <a:cs typeface="+mn-lt"/>
              </a:rPr>
              <a:t> users toward products more likely to be effective and safe for their unique skin needs.</a:t>
            </a:r>
            <a:endParaRPr lang="en-US" dirty="0"/>
          </a:p>
        </p:txBody>
      </p:sp>
      <p:sp>
        <p:nvSpPr>
          <p:cNvPr id="4" name="Picture Placeholder 3">
            <a:extLst>
              <a:ext uri="{FF2B5EF4-FFF2-40B4-BE49-F238E27FC236}">
                <a16:creationId xmlns:a16="http://schemas.microsoft.com/office/drawing/2014/main" id="{BB81756B-DBBB-FC68-47E0-981EADA39E51}"/>
              </a:ext>
            </a:extLst>
          </p:cNvPr>
          <p:cNvSpPr>
            <a:spLocks noGrp="1"/>
          </p:cNvSpPr>
          <p:nvPr>
            <p:ph type="pic" sz="quarter" idx="13"/>
          </p:nvPr>
        </p:nvSpPr>
        <p:spPr/>
      </p:sp>
    </p:spTree>
    <p:extLst>
      <p:ext uri="{BB962C8B-B14F-4D97-AF65-F5344CB8AC3E}">
        <p14:creationId xmlns:p14="http://schemas.microsoft.com/office/powerpoint/2010/main" val="173320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6BDFF-08B6-7502-4604-C7FFFE07E503}"/>
              </a:ext>
            </a:extLst>
          </p:cNvPr>
          <p:cNvSpPr>
            <a:spLocks noGrp="1"/>
          </p:cNvSpPr>
          <p:nvPr>
            <p:ph type="title"/>
          </p:nvPr>
        </p:nvSpPr>
        <p:spPr/>
        <p:txBody>
          <a:bodyPr/>
          <a:lstStyle/>
          <a:p>
            <a:r>
              <a:rPr lang="en-US" sz="4400"/>
              <a:t>CONTENT BASED FILTERING</a:t>
            </a:r>
          </a:p>
          <a:p>
            <a:endParaRPr lang="en-US" dirty="0"/>
          </a:p>
        </p:txBody>
      </p:sp>
      <p:sp>
        <p:nvSpPr>
          <p:cNvPr id="3" name="Text Placeholder 2">
            <a:extLst>
              <a:ext uri="{FF2B5EF4-FFF2-40B4-BE49-F238E27FC236}">
                <a16:creationId xmlns:a16="http://schemas.microsoft.com/office/drawing/2014/main" id="{B7BCF0BB-2851-EB63-7D27-273199A18A49}"/>
              </a:ext>
            </a:extLst>
          </p:cNvPr>
          <p:cNvSpPr>
            <a:spLocks noGrp="1"/>
          </p:cNvSpPr>
          <p:nvPr>
            <p:ph type="body" idx="1"/>
          </p:nvPr>
        </p:nvSpPr>
        <p:spPr/>
        <p:txBody>
          <a:bodyPr/>
          <a:lstStyle/>
          <a:p>
            <a:r>
              <a:rPr lang="en-US">
                <a:cs typeface="Poppins Light"/>
              </a:rPr>
              <a:t>IF-IPF ALGORITHM</a:t>
            </a:r>
            <a:endParaRPr lang="en-US"/>
          </a:p>
        </p:txBody>
      </p:sp>
      <p:sp>
        <p:nvSpPr>
          <p:cNvPr id="4" name="Text Placeholder 3">
            <a:extLst>
              <a:ext uri="{FF2B5EF4-FFF2-40B4-BE49-F238E27FC236}">
                <a16:creationId xmlns:a16="http://schemas.microsoft.com/office/drawing/2014/main" id="{4A4913F0-6F2B-FEDD-DCEE-0CAB77C718C6}"/>
              </a:ext>
            </a:extLst>
          </p:cNvPr>
          <p:cNvSpPr>
            <a:spLocks noGrp="1"/>
          </p:cNvSpPr>
          <p:nvPr>
            <p:ph type="body" sz="quarter" idx="13"/>
          </p:nvPr>
        </p:nvSpPr>
        <p:spPr/>
        <p:txBody>
          <a:bodyPr vert="horz" lIns="91440" tIns="45720" rIns="91440" bIns="45720" rtlCol="0" anchor="t">
            <a:normAutofit/>
          </a:bodyPr>
          <a:lstStyle/>
          <a:p>
            <a:r>
              <a:rPr lang="en-US">
                <a:ea typeface="+mn-lt"/>
                <a:cs typeface="+mn-lt"/>
              </a:rPr>
              <a:t>For users who know their concerns (effects &amp; skin type)  </a:t>
            </a:r>
          </a:p>
          <a:p>
            <a:r>
              <a:rPr lang="en-US" dirty="0">
                <a:ea typeface="+mn-lt"/>
                <a:cs typeface="+mn-lt"/>
              </a:rPr>
              <a:t>No popularity bias- doesn't just recommend best-sellers</a:t>
            </a:r>
            <a:endParaRPr lang="en-US" dirty="0">
              <a:cs typeface="Poppins Light"/>
            </a:endParaRPr>
          </a:p>
          <a:p>
            <a:r>
              <a:rPr lang="en-US">
                <a:ea typeface="+mn-lt"/>
                <a:cs typeface="+mn-lt"/>
              </a:rPr>
              <a:t>Ingredient-focused</a:t>
            </a:r>
            <a:endParaRPr lang="en-US"/>
          </a:p>
        </p:txBody>
      </p:sp>
      <p:sp>
        <p:nvSpPr>
          <p:cNvPr id="5" name="Text Placeholder 4">
            <a:extLst>
              <a:ext uri="{FF2B5EF4-FFF2-40B4-BE49-F238E27FC236}">
                <a16:creationId xmlns:a16="http://schemas.microsoft.com/office/drawing/2014/main" id="{C706CDA3-D577-BBC2-8D44-4DF11134E373}"/>
              </a:ext>
            </a:extLst>
          </p:cNvPr>
          <p:cNvSpPr>
            <a:spLocks noGrp="1"/>
          </p:cNvSpPr>
          <p:nvPr>
            <p:ph type="body" idx="14"/>
          </p:nvPr>
        </p:nvSpPr>
        <p:spPr/>
        <p:txBody>
          <a:bodyPr>
            <a:normAutofit/>
          </a:bodyPr>
          <a:lstStyle/>
          <a:p>
            <a:r>
              <a:rPr lang="en-US">
                <a:cs typeface="Poppins Light"/>
              </a:rPr>
              <a:t>COSINE SIMILARITY</a:t>
            </a:r>
            <a:endParaRPr lang="en-US"/>
          </a:p>
        </p:txBody>
      </p:sp>
      <p:sp>
        <p:nvSpPr>
          <p:cNvPr id="6" name="Text Placeholder 5">
            <a:extLst>
              <a:ext uri="{FF2B5EF4-FFF2-40B4-BE49-F238E27FC236}">
                <a16:creationId xmlns:a16="http://schemas.microsoft.com/office/drawing/2014/main" id="{43EA144C-F9C8-D8C2-565C-C3D3FE5C4D95}"/>
              </a:ext>
            </a:extLst>
          </p:cNvPr>
          <p:cNvSpPr>
            <a:spLocks noGrp="1"/>
          </p:cNvSpPr>
          <p:nvPr>
            <p:ph type="body" sz="quarter" idx="15"/>
          </p:nvPr>
        </p:nvSpPr>
        <p:spPr/>
        <p:txBody>
          <a:bodyPr vert="horz" lIns="91440" tIns="45720" rIns="91440" bIns="45720" rtlCol="0" anchor="t">
            <a:normAutofit/>
          </a:bodyPr>
          <a:lstStyle/>
          <a:p>
            <a:r>
              <a:rPr lang="en-US">
                <a:solidFill>
                  <a:srgbClr val="0F1115"/>
                </a:solidFill>
                <a:ea typeface="+mn-lt"/>
                <a:cs typeface="+mn-lt"/>
              </a:rPr>
              <a:t>For users who know a product they like </a:t>
            </a:r>
            <a:endParaRPr lang="en-US">
              <a:solidFill>
                <a:srgbClr val="0F1115"/>
              </a:solidFill>
              <a:latin typeface="Consolas"/>
            </a:endParaRPr>
          </a:p>
          <a:p>
            <a:r>
              <a:rPr lang="en-US">
                <a:solidFill>
                  <a:srgbClr val="0F1115"/>
                </a:solidFill>
                <a:ea typeface="+mn-lt"/>
                <a:cs typeface="+mn-lt"/>
              </a:rPr>
              <a:t>Find similar formulations</a:t>
            </a:r>
          </a:p>
          <a:p>
            <a:r>
              <a:rPr lang="en-US">
                <a:solidFill>
                  <a:srgbClr val="0F1115"/>
                </a:solidFill>
                <a:ea typeface="+mn-lt"/>
                <a:cs typeface="+mn-lt"/>
              </a:rPr>
              <a:t>No popularity bias</a:t>
            </a:r>
            <a:endParaRPr lang="en-US">
              <a:solidFill>
                <a:srgbClr val="000000"/>
              </a:solidFill>
              <a:ea typeface="+mn-lt"/>
              <a:cs typeface="+mn-lt"/>
            </a:endParaRPr>
          </a:p>
          <a:p>
            <a:r>
              <a:rPr lang="en-US">
                <a:solidFill>
                  <a:srgbClr val="0F1115"/>
                </a:solidFill>
                <a:ea typeface="+mn-lt"/>
                <a:cs typeface="+mn-lt"/>
              </a:rPr>
              <a:t>Ingredient-focused</a:t>
            </a:r>
            <a:endParaRPr lang="en-US">
              <a:cs typeface="Poppins Light"/>
            </a:endParaRPr>
          </a:p>
        </p:txBody>
      </p:sp>
    </p:spTree>
    <p:extLst>
      <p:ext uri="{BB962C8B-B14F-4D97-AF65-F5344CB8AC3E}">
        <p14:creationId xmlns:p14="http://schemas.microsoft.com/office/powerpoint/2010/main" val="336862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3630-D118-35BF-C635-D37BB561C806}"/>
              </a:ext>
            </a:extLst>
          </p:cNvPr>
          <p:cNvSpPr>
            <a:spLocks noGrp="1"/>
          </p:cNvSpPr>
          <p:nvPr>
            <p:ph type="title"/>
          </p:nvPr>
        </p:nvSpPr>
        <p:spPr>
          <a:xfrm>
            <a:off x="456167" y="1134078"/>
            <a:ext cx="3494314" cy="5719639"/>
          </a:xfrm>
        </p:spPr>
        <p:txBody>
          <a:bodyPr anchor="t">
            <a:normAutofit/>
          </a:bodyPr>
          <a:lstStyle/>
          <a:p>
            <a:r>
              <a:rPr lang="en-US" sz="4400"/>
              <a:t>SYSTEM</a:t>
            </a:r>
            <a:br>
              <a:rPr lang="en-US" sz="4400" dirty="0"/>
            </a:br>
            <a:r>
              <a:rPr lang="en-US" sz="4400"/>
              <a:t>DESIGN</a:t>
            </a:r>
          </a:p>
        </p:txBody>
      </p:sp>
      <p:pic>
        <p:nvPicPr>
          <p:cNvPr id="4" name="Content Placeholder 3" descr="A diagram of a product&#10;&#10;AI-generated content may be incorrect.">
            <a:extLst>
              <a:ext uri="{FF2B5EF4-FFF2-40B4-BE49-F238E27FC236}">
                <a16:creationId xmlns:a16="http://schemas.microsoft.com/office/drawing/2014/main" id="{EA39EBE5-CDFE-F93A-96E5-37F0E0CC43FA}"/>
              </a:ext>
            </a:extLst>
          </p:cNvPr>
          <p:cNvPicPr>
            <a:picLocks noGrp="1" noChangeAspect="1"/>
          </p:cNvPicPr>
          <p:nvPr>
            <p:ph sz="quarter" idx="13"/>
          </p:nvPr>
        </p:nvPicPr>
        <p:blipFill>
          <a:blip r:embed="rId2"/>
          <a:stretch>
            <a:fillRect/>
          </a:stretch>
        </p:blipFill>
        <p:spPr>
          <a:xfrm>
            <a:off x="4544148" y="549274"/>
            <a:ext cx="7235439" cy="5806440"/>
          </a:xfrm>
          <a:prstGeom prst="rect">
            <a:avLst/>
          </a:prstGeom>
          <a:noFill/>
        </p:spPr>
      </p:pic>
    </p:spTree>
    <p:extLst>
      <p:ext uri="{BB962C8B-B14F-4D97-AF65-F5344CB8AC3E}">
        <p14:creationId xmlns:p14="http://schemas.microsoft.com/office/powerpoint/2010/main" val="17731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B23D-4579-5382-D439-CA7932C71FA3}"/>
              </a:ext>
            </a:extLst>
          </p:cNvPr>
          <p:cNvSpPr>
            <a:spLocks noGrp="1"/>
          </p:cNvSpPr>
          <p:nvPr>
            <p:ph type="title"/>
          </p:nvPr>
        </p:nvSpPr>
        <p:spPr>
          <a:xfrm>
            <a:off x="822960" y="0"/>
            <a:ext cx="10515600" cy="1325563"/>
          </a:xfrm>
        </p:spPr>
        <p:txBody>
          <a:bodyPr>
            <a:normAutofit/>
          </a:bodyPr>
          <a:lstStyle/>
          <a:p>
            <a:r>
              <a:rPr lang="en-US" sz="4800" b="1"/>
              <a:t>COSINE SIMILARITY</a:t>
            </a:r>
            <a:endParaRPr lang="en-US"/>
          </a:p>
        </p:txBody>
      </p:sp>
      <p:sp>
        <p:nvSpPr>
          <p:cNvPr id="4" name="Slide Number Placeholder 3">
            <a:extLst>
              <a:ext uri="{FF2B5EF4-FFF2-40B4-BE49-F238E27FC236}">
                <a16:creationId xmlns:a16="http://schemas.microsoft.com/office/drawing/2014/main" id="{1B186991-1519-D0F7-6C18-C6310D9B581C}"/>
              </a:ext>
            </a:extLst>
          </p:cNvPr>
          <p:cNvSpPr>
            <a:spLocks noGrp="1"/>
          </p:cNvSpPr>
          <p:nvPr>
            <p:ph type="sldNum" sz="quarter" idx="12"/>
          </p:nvPr>
        </p:nvSpPr>
        <p:spPr/>
        <p:txBody>
          <a:bodyPr/>
          <a:lstStyle/>
          <a:p>
            <a:fld id="{A49DFD55-3C28-40EF-9E31-A92D2E4017FF}" type="slidenum">
              <a:rPr lang="en-US" smtClean="0"/>
              <a:pPr/>
              <a:t>7</a:t>
            </a:fld>
            <a:endParaRPr lang="en-US" dirty="0"/>
          </a:p>
        </p:txBody>
      </p:sp>
      <p:graphicFrame>
        <p:nvGraphicFramePr>
          <p:cNvPr id="5" name="Diagram 4">
            <a:extLst>
              <a:ext uri="{FF2B5EF4-FFF2-40B4-BE49-F238E27FC236}">
                <a16:creationId xmlns:a16="http://schemas.microsoft.com/office/drawing/2014/main" id="{B350E40B-E91D-BDBC-40F6-062426F2A87B}"/>
              </a:ext>
            </a:extLst>
          </p:cNvPr>
          <p:cNvGraphicFramePr/>
          <p:nvPr>
            <p:extLst>
              <p:ext uri="{D42A27DB-BD31-4B8C-83A1-F6EECF244321}">
                <p14:modId xmlns:p14="http://schemas.microsoft.com/office/powerpoint/2010/main" val="333956608"/>
              </p:ext>
            </p:extLst>
          </p:nvPr>
        </p:nvGraphicFramePr>
        <p:xfrm>
          <a:off x="0" y="1465545"/>
          <a:ext cx="12161520" cy="5255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9730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A144-9F2A-FBDB-D63B-0E480D734AF5}"/>
              </a:ext>
            </a:extLst>
          </p:cNvPr>
          <p:cNvSpPr>
            <a:spLocks noGrp="1"/>
          </p:cNvSpPr>
          <p:nvPr>
            <p:ph type="title"/>
          </p:nvPr>
        </p:nvSpPr>
        <p:spPr/>
        <p:txBody>
          <a:bodyPr/>
          <a:lstStyle/>
          <a:p>
            <a:r>
              <a:rPr lang="en-US" dirty="0"/>
              <a:t>If-</a:t>
            </a:r>
            <a:r>
              <a:rPr lang="en-US" dirty="0" err="1"/>
              <a:t>ipf</a:t>
            </a:r>
          </a:p>
        </p:txBody>
      </p:sp>
      <p:sp>
        <p:nvSpPr>
          <p:cNvPr id="3" name="Content Placeholder 2">
            <a:extLst>
              <a:ext uri="{FF2B5EF4-FFF2-40B4-BE49-F238E27FC236}">
                <a16:creationId xmlns:a16="http://schemas.microsoft.com/office/drawing/2014/main" id="{72158D0B-56C2-154B-6246-AF9422630940}"/>
              </a:ext>
            </a:extLst>
          </p:cNvPr>
          <p:cNvSpPr>
            <a:spLocks noGrp="1"/>
          </p:cNvSpPr>
          <p:nvPr>
            <p:ph sz="quarter" idx="13"/>
          </p:nvPr>
        </p:nvSpPr>
        <p:spPr/>
        <p:txBody>
          <a:bodyPr vert="horz" lIns="91440" tIns="45720" rIns="91440" bIns="45720" rtlCol="0" anchor="t">
            <a:noAutofit/>
          </a:bodyPr>
          <a:lstStyle/>
          <a:p>
            <a:pPr marL="285750" indent="-285750">
              <a:buFont typeface="Calibri"/>
              <a:buChar char="-"/>
            </a:pPr>
            <a:r>
              <a:rPr lang="en-US" sz="1800">
                <a:ea typeface="+mn-lt"/>
                <a:cs typeface="+mn-lt"/>
              </a:rPr>
              <a:t>Seed ingredients are defined for each skincare effect</a:t>
            </a:r>
            <a:endParaRPr lang="en-US" sz="1800">
              <a:cs typeface="Poppins Light"/>
            </a:endParaRPr>
          </a:p>
          <a:p>
            <a:pPr marL="285750" indent="-285750">
              <a:buFont typeface="Calibri"/>
              <a:buChar char="-"/>
            </a:pPr>
            <a:r>
              <a:rPr lang="en-US" sz="1800" dirty="0">
                <a:ea typeface="+mn-lt"/>
                <a:cs typeface="+mn-lt"/>
              </a:rPr>
              <a:t>System identifies products containing those seeds</a:t>
            </a:r>
            <a:endParaRPr lang="en-US" sz="1800" dirty="0">
              <a:cs typeface="Poppins Light"/>
            </a:endParaRPr>
          </a:p>
          <a:p>
            <a:pPr marL="285750" indent="-285750">
              <a:buFont typeface="Calibri"/>
              <a:buChar char="-"/>
            </a:pPr>
            <a:r>
              <a:rPr lang="en-US" sz="1800">
                <a:ea typeface="+mn-lt"/>
                <a:cs typeface="+mn-lt"/>
              </a:rPr>
              <a:t>Analyzes all ingredients across those products</a:t>
            </a:r>
            <a:endParaRPr lang="en-US" sz="1800">
              <a:cs typeface="Poppins Light"/>
            </a:endParaRPr>
          </a:p>
          <a:p>
            <a:pPr marL="285750" indent="-285750">
              <a:buFont typeface="Calibri"/>
              <a:buChar char="-"/>
            </a:pPr>
            <a:r>
              <a:rPr lang="en-US" sz="1800">
                <a:ea typeface="+mn-lt"/>
                <a:cs typeface="+mn-lt"/>
              </a:rPr>
              <a:t>Scores combine frequency (in effect products) with rarity (across all products)</a:t>
            </a:r>
            <a:endParaRPr lang="en-US" sz="1800">
              <a:cs typeface="Poppins Light"/>
            </a:endParaRPr>
          </a:p>
          <a:p>
            <a:pPr marL="285750" indent="-285750">
              <a:buFont typeface="Calibri"/>
              <a:buChar char="-"/>
            </a:pPr>
            <a:r>
              <a:rPr lang="en-US" sz="1800">
                <a:ea typeface="+mn-lt"/>
                <a:cs typeface="+mn-lt"/>
              </a:rPr>
              <a:t>Result: Ingredients common in effect products but rare overall rank highest</a:t>
            </a:r>
            <a:endParaRPr lang="en-US" sz="1800">
              <a:cs typeface="Poppins Light"/>
            </a:endParaRPr>
          </a:p>
        </p:txBody>
      </p:sp>
    </p:spTree>
    <p:extLst>
      <p:ext uri="{BB962C8B-B14F-4D97-AF65-F5344CB8AC3E}">
        <p14:creationId xmlns:p14="http://schemas.microsoft.com/office/powerpoint/2010/main" val="387982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bg>
      <p:bgPr>
        <a:solidFill>
          <a:srgbClr val="F5EEE8"/>
        </a:solidFill>
        <a:effectLst/>
      </p:bgPr>
    </p:bg>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B2A4A"/>
          </a:solidFill>
          <a:ln/>
        </p:spPr>
      </p:sp>
      <p:sp>
        <p:nvSpPr>
          <p:cNvPr id="3" name="Shape 1"/>
          <p:cNvSpPr/>
          <p:nvPr/>
        </p:nvSpPr>
        <p:spPr>
          <a:xfrm>
            <a:off x="0" y="0"/>
            <a:ext cx="304800" cy="6858000"/>
          </a:xfrm>
          <a:prstGeom prst="rect">
            <a:avLst/>
          </a:prstGeom>
          <a:solidFill>
            <a:srgbClr val="D4A853"/>
          </a:solidFill>
          <a:ln/>
        </p:spPr>
      </p:sp>
      <p:sp>
        <p:nvSpPr>
          <p:cNvPr id="4" name="Text 2"/>
          <p:cNvSpPr/>
          <p:nvPr/>
        </p:nvSpPr>
        <p:spPr>
          <a:xfrm>
            <a:off x="487680" y="0"/>
            <a:ext cx="10972800"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2667" b="1" dirty="0">
                <a:solidFill>
                  <a:srgbClr val="FFFFFF"/>
                </a:solidFill>
                <a:latin typeface="Trebuchet MS" pitchFamily="34" charset="0"/>
                <a:ea typeface="Trebuchet MS" pitchFamily="34" charset="-122"/>
                <a:cs typeface="Trebuchet MS" pitchFamily="34" charset="-120"/>
              </a:rPr>
              <a:t>METHODOLOGY</a:t>
            </a:r>
            <a:endParaRPr lang="en-US" sz="2667" dirty="0"/>
          </a:p>
        </p:txBody>
      </p:sp>
      <p:sp>
        <p:nvSpPr>
          <p:cNvPr id="5" name="Shape 3"/>
          <p:cNvSpPr/>
          <p:nvPr/>
        </p:nvSpPr>
        <p:spPr>
          <a:xfrm>
            <a:off x="426720" y="1072896"/>
            <a:ext cx="5486400" cy="2438400"/>
          </a:xfrm>
          <a:prstGeom prst="rect">
            <a:avLst/>
          </a:prstGeom>
          <a:solidFill>
            <a:srgbClr val="FFFFFF"/>
          </a:solidFill>
          <a:ln/>
          <a:effectLst>
            <a:outerShdw blurRad="101600" dist="38100" dir="8100000" algn="bl" rotWithShape="0">
              <a:srgbClr val="000000">
                <a:alpha val="12000"/>
              </a:srgbClr>
            </a:outerShdw>
          </a:effectLst>
        </p:spPr>
      </p:sp>
      <p:sp>
        <p:nvSpPr>
          <p:cNvPr id="6" name="Shape 4"/>
          <p:cNvSpPr/>
          <p:nvPr/>
        </p:nvSpPr>
        <p:spPr>
          <a:xfrm>
            <a:off x="426720" y="1072896"/>
            <a:ext cx="73152" cy="2438400"/>
          </a:xfrm>
          <a:prstGeom prst="rect">
            <a:avLst/>
          </a:prstGeom>
          <a:solidFill>
            <a:srgbClr val="D4A853"/>
          </a:solidFill>
          <a:ln/>
        </p:spPr>
      </p:sp>
      <p:sp>
        <p:nvSpPr>
          <p:cNvPr id="7" name="Text 5"/>
          <p:cNvSpPr/>
          <p:nvPr/>
        </p:nvSpPr>
        <p:spPr>
          <a:xfrm>
            <a:off x="633984" y="1121664"/>
            <a:ext cx="51206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600" b="1" dirty="0">
                <a:solidFill>
                  <a:srgbClr val="1B2A4A"/>
                </a:solidFill>
                <a:latin typeface="Trebuchet MS" pitchFamily="34" charset="0"/>
                <a:ea typeface="Trebuchet MS" pitchFamily="34" charset="-122"/>
                <a:cs typeface="Trebuchet MS" pitchFamily="34" charset="-120"/>
              </a:rPr>
              <a:t>Tech Stack</a:t>
            </a:r>
            <a:endParaRPr lang="en-US" sz="1600" dirty="0"/>
          </a:p>
        </p:txBody>
      </p:sp>
      <p:sp>
        <p:nvSpPr>
          <p:cNvPr id="8" name="Text 6"/>
          <p:cNvSpPr/>
          <p:nvPr/>
        </p:nvSpPr>
        <p:spPr>
          <a:xfrm>
            <a:off x="633984" y="1548384"/>
            <a:ext cx="5120640" cy="1828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Python 3.11 (Pandas, NumPy, Scikit-learn)</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Flask REST API backend</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React frontend (component-based UI)</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TF-IDF vectorizer + cosine similarity</a:t>
            </a:r>
            <a:endParaRPr lang="en-US" sz="1400" dirty="0"/>
          </a:p>
        </p:txBody>
      </p:sp>
      <p:sp>
        <p:nvSpPr>
          <p:cNvPr id="9" name="Shape 7"/>
          <p:cNvSpPr/>
          <p:nvPr/>
        </p:nvSpPr>
        <p:spPr>
          <a:xfrm>
            <a:off x="426720" y="3681984"/>
            <a:ext cx="5486400" cy="2804160"/>
          </a:xfrm>
          <a:prstGeom prst="rect">
            <a:avLst/>
          </a:prstGeom>
          <a:solidFill>
            <a:srgbClr val="FFFFFF"/>
          </a:solidFill>
          <a:ln/>
          <a:effectLst>
            <a:outerShdw blurRad="101600" dist="38100" dir="8100000" algn="bl" rotWithShape="0">
              <a:srgbClr val="000000">
                <a:alpha val="12000"/>
              </a:srgbClr>
            </a:outerShdw>
          </a:effectLst>
        </p:spPr>
      </p:sp>
      <p:sp>
        <p:nvSpPr>
          <p:cNvPr id="10" name="Shape 8"/>
          <p:cNvSpPr/>
          <p:nvPr/>
        </p:nvSpPr>
        <p:spPr>
          <a:xfrm>
            <a:off x="426720" y="3681984"/>
            <a:ext cx="73152" cy="2804160"/>
          </a:xfrm>
          <a:prstGeom prst="rect">
            <a:avLst/>
          </a:prstGeom>
          <a:solidFill>
            <a:srgbClr val="2E7D8F"/>
          </a:solidFill>
          <a:ln/>
        </p:spPr>
      </p:sp>
      <p:sp>
        <p:nvSpPr>
          <p:cNvPr id="11" name="Text 9"/>
          <p:cNvSpPr/>
          <p:nvPr/>
        </p:nvSpPr>
        <p:spPr>
          <a:xfrm>
            <a:off x="633984" y="3742944"/>
            <a:ext cx="51206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600" b="1" dirty="0">
                <a:solidFill>
                  <a:srgbClr val="1B2A4A"/>
                </a:solidFill>
                <a:latin typeface="Trebuchet MS" pitchFamily="34" charset="0"/>
                <a:ea typeface="Trebuchet MS" pitchFamily="34" charset="-122"/>
                <a:cs typeface="Trebuchet MS" pitchFamily="34" charset="-120"/>
              </a:rPr>
              <a:t>Dataset</a:t>
            </a:r>
            <a:endParaRPr lang="en-US" sz="1600" dirty="0"/>
          </a:p>
        </p:txBody>
      </p:sp>
      <p:sp>
        <p:nvSpPr>
          <p:cNvPr id="12" name="Text 10"/>
          <p:cNvSpPr/>
          <p:nvPr/>
        </p:nvSpPr>
        <p:spPr>
          <a:xfrm>
            <a:off x="633984" y="4145280"/>
            <a:ext cx="5120640" cy="2194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~1,500 skincare products (Kaggle / Sephora)</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Fields: product name, brand, price, ratings, ingredients</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Skin type flags: Combination, Dry, Normal, Oily, Sensitive</a:t>
            </a:r>
            <a:endParaRPr lang="en-US" sz="1400" dirty="0"/>
          </a:p>
          <a:p>
            <a:pPr marL="457189" indent="-457189">
              <a:buSzPct val="100000"/>
              <a:buChar char="•"/>
            </a:pPr>
            <a:r>
              <a:rPr lang="en-US" sz="1400" dirty="0">
                <a:solidFill>
                  <a:srgbClr val="0F1C2E"/>
                </a:solidFill>
                <a:latin typeface="Trebuchet MS" pitchFamily="34" charset="0"/>
                <a:ea typeface="Trebuchet MS" pitchFamily="34" charset="-122"/>
                <a:cs typeface="Trebuchet MS" pitchFamily="34" charset="-120"/>
              </a:rPr>
              <a:t>Cleaning: lowercase, remove parentheticals, comma-split ingredients</a:t>
            </a:r>
            <a:endParaRPr lang="en-US" sz="1400" dirty="0"/>
          </a:p>
        </p:txBody>
      </p:sp>
      <p:sp>
        <p:nvSpPr>
          <p:cNvPr id="13" name="Shape 11"/>
          <p:cNvSpPr/>
          <p:nvPr/>
        </p:nvSpPr>
        <p:spPr>
          <a:xfrm>
            <a:off x="6278880" y="1072896"/>
            <a:ext cx="5486400" cy="1280160"/>
          </a:xfrm>
          <a:prstGeom prst="rect">
            <a:avLst/>
          </a:prstGeom>
          <a:solidFill>
            <a:srgbClr val="FFFFFF"/>
          </a:solidFill>
          <a:ln/>
          <a:effectLst>
            <a:outerShdw blurRad="101600" dist="38100" dir="8100000" algn="bl" rotWithShape="0">
              <a:srgbClr val="000000">
                <a:alpha val="12000"/>
              </a:srgbClr>
            </a:outerShdw>
          </a:effectLst>
        </p:spPr>
      </p:sp>
      <p:sp>
        <p:nvSpPr>
          <p:cNvPr id="14" name="Shape 12"/>
          <p:cNvSpPr/>
          <p:nvPr/>
        </p:nvSpPr>
        <p:spPr>
          <a:xfrm>
            <a:off x="6278880" y="1316736"/>
            <a:ext cx="670560" cy="670560"/>
          </a:xfrm>
          <a:prstGeom prst="ellipse">
            <a:avLst/>
          </a:prstGeom>
          <a:solidFill>
            <a:srgbClr val="1B2A4A"/>
          </a:solidFill>
          <a:ln/>
        </p:spPr>
      </p:sp>
      <p:sp>
        <p:nvSpPr>
          <p:cNvPr id="15" name="Text 13"/>
          <p:cNvSpPr/>
          <p:nvPr/>
        </p:nvSpPr>
        <p:spPr>
          <a:xfrm>
            <a:off x="6278880" y="1316736"/>
            <a:ext cx="67056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dirty="0">
                <a:solidFill>
                  <a:srgbClr val="D4A853"/>
                </a:solidFill>
                <a:latin typeface="Trebuchet MS" pitchFamily="34" charset="0"/>
                <a:ea typeface="Trebuchet MS" pitchFamily="34" charset="-122"/>
                <a:cs typeface="Trebuchet MS" pitchFamily="34" charset="-120"/>
              </a:rPr>
              <a:t>1</a:t>
            </a:r>
            <a:endParaRPr lang="en-US" sz="1867" dirty="0"/>
          </a:p>
        </p:txBody>
      </p:sp>
      <p:sp>
        <p:nvSpPr>
          <p:cNvPr id="16" name="Text 14"/>
          <p:cNvSpPr/>
          <p:nvPr/>
        </p:nvSpPr>
        <p:spPr>
          <a:xfrm>
            <a:off x="7071360" y="117043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1B2A4A"/>
                </a:solidFill>
                <a:latin typeface="Trebuchet MS" pitchFamily="34" charset="0"/>
                <a:ea typeface="Trebuchet MS" pitchFamily="34" charset="-122"/>
                <a:cs typeface="Trebuchet MS" pitchFamily="34" charset="-120"/>
              </a:rPr>
              <a:t>Data Preparation</a:t>
            </a:r>
            <a:endParaRPr lang="en-US" sz="1467" dirty="0"/>
          </a:p>
        </p:txBody>
      </p:sp>
      <p:sp>
        <p:nvSpPr>
          <p:cNvPr id="17" name="Text 15"/>
          <p:cNvSpPr/>
          <p:nvPr/>
        </p:nvSpPr>
        <p:spPr>
          <a:xfrm>
            <a:off x="7071360" y="1584960"/>
            <a:ext cx="451104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333" dirty="0">
                <a:solidFill>
                  <a:srgbClr val="0F1C2E"/>
                </a:solidFill>
                <a:latin typeface="Trebuchet MS" pitchFamily="34" charset="0"/>
                <a:ea typeface="Trebuchet MS" pitchFamily="34" charset="-122"/>
                <a:cs typeface="Trebuchet MS" pitchFamily="34" charset="-120"/>
              </a:rPr>
              <a:t>Load CSV, parse &amp; clean ingredient strings, verify skin type columns</a:t>
            </a:r>
            <a:endParaRPr lang="en-US" sz="1333" dirty="0"/>
          </a:p>
        </p:txBody>
      </p:sp>
      <p:sp>
        <p:nvSpPr>
          <p:cNvPr id="18" name="Shape 16"/>
          <p:cNvSpPr/>
          <p:nvPr/>
        </p:nvSpPr>
        <p:spPr>
          <a:xfrm>
            <a:off x="6278880" y="2487168"/>
            <a:ext cx="5486400" cy="1280160"/>
          </a:xfrm>
          <a:prstGeom prst="rect">
            <a:avLst/>
          </a:prstGeom>
          <a:solidFill>
            <a:srgbClr val="FFFFFF"/>
          </a:solidFill>
          <a:ln/>
          <a:effectLst>
            <a:outerShdw blurRad="101600" dist="38100" dir="8100000" algn="bl" rotWithShape="0">
              <a:srgbClr val="000000">
                <a:alpha val="12000"/>
              </a:srgbClr>
            </a:outerShdw>
          </a:effectLst>
        </p:spPr>
      </p:sp>
      <p:sp>
        <p:nvSpPr>
          <p:cNvPr id="19" name="Shape 17"/>
          <p:cNvSpPr/>
          <p:nvPr/>
        </p:nvSpPr>
        <p:spPr>
          <a:xfrm>
            <a:off x="6278880" y="2731008"/>
            <a:ext cx="670560" cy="670560"/>
          </a:xfrm>
          <a:prstGeom prst="ellipse">
            <a:avLst/>
          </a:prstGeom>
          <a:solidFill>
            <a:srgbClr val="1B2A4A"/>
          </a:solidFill>
          <a:ln/>
        </p:spPr>
      </p:sp>
      <p:sp>
        <p:nvSpPr>
          <p:cNvPr id="20" name="Text 18"/>
          <p:cNvSpPr/>
          <p:nvPr/>
        </p:nvSpPr>
        <p:spPr>
          <a:xfrm>
            <a:off x="6278880" y="2731008"/>
            <a:ext cx="67056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dirty="0">
                <a:solidFill>
                  <a:srgbClr val="D4A853"/>
                </a:solidFill>
                <a:latin typeface="Trebuchet MS" pitchFamily="34" charset="0"/>
                <a:ea typeface="Trebuchet MS" pitchFamily="34" charset="-122"/>
                <a:cs typeface="Trebuchet MS" pitchFamily="34" charset="-120"/>
              </a:rPr>
              <a:t>2</a:t>
            </a:r>
            <a:endParaRPr lang="en-US" sz="1867" dirty="0"/>
          </a:p>
        </p:txBody>
      </p:sp>
      <p:sp>
        <p:nvSpPr>
          <p:cNvPr id="21" name="Text 19"/>
          <p:cNvSpPr/>
          <p:nvPr/>
        </p:nvSpPr>
        <p:spPr>
          <a:xfrm>
            <a:off x="7071360" y="2584704"/>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1B2A4A"/>
                </a:solidFill>
                <a:latin typeface="Trebuchet MS" pitchFamily="34" charset="0"/>
                <a:ea typeface="Trebuchet MS" pitchFamily="34" charset="-122"/>
                <a:cs typeface="Trebuchet MS" pitchFamily="34" charset="-120"/>
              </a:rPr>
              <a:t>IF-IPF Algorithm</a:t>
            </a:r>
            <a:endParaRPr lang="en-US" sz="1467" dirty="0"/>
          </a:p>
        </p:txBody>
      </p:sp>
      <p:sp>
        <p:nvSpPr>
          <p:cNvPr id="22" name="Text 20"/>
          <p:cNvSpPr/>
          <p:nvPr/>
        </p:nvSpPr>
        <p:spPr>
          <a:xfrm>
            <a:off x="7071360" y="2999232"/>
            <a:ext cx="451104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333" dirty="0">
                <a:solidFill>
                  <a:srgbClr val="0F1C2E"/>
                </a:solidFill>
                <a:latin typeface="Trebuchet MS" pitchFamily="34" charset="0"/>
                <a:ea typeface="Trebuchet MS" pitchFamily="34" charset="-122"/>
                <a:cs typeface="Trebuchet MS" pitchFamily="34" charset="-120"/>
              </a:rPr>
              <a:t>Calculate Ingredient Frequency × Inverse Product Frequency per effect category</a:t>
            </a:r>
            <a:endParaRPr lang="en-US" sz="1333" dirty="0"/>
          </a:p>
        </p:txBody>
      </p:sp>
      <p:sp>
        <p:nvSpPr>
          <p:cNvPr id="23" name="Shape 21"/>
          <p:cNvSpPr/>
          <p:nvPr/>
        </p:nvSpPr>
        <p:spPr>
          <a:xfrm>
            <a:off x="6278880" y="3901440"/>
            <a:ext cx="5486400" cy="1280160"/>
          </a:xfrm>
          <a:prstGeom prst="rect">
            <a:avLst/>
          </a:prstGeom>
          <a:solidFill>
            <a:srgbClr val="FFFFFF"/>
          </a:solidFill>
          <a:ln/>
          <a:effectLst>
            <a:outerShdw blurRad="101600" dist="38100" dir="8100000" algn="bl" rotWithShape="0">
              <a:srgbClr val="000000">
                <a:alpha val="12000"/>
              </a:srgbClr>
            </a:outerShdw>
          </a:effectLst>
        </p:spPr>
      </p:sp>
      <p:sp>
        <p:nvSpPr>
          <p:cNvPr id="24" name="Shape 22"/>
          <p:cNvSpPr/>
          <p:nvPr/>
        </p:nvSpPr>
        <p:spPr>
          <a:xfrm>
            <a:off x="6278880" y="4145280"/>
            <a:ext cx="670560" cy="670560"/>
          </a:xfrm>
          <a:prstGeom prst="ellipse">
            <a:avLst/>
          </a:prstGeom>
          <a:solidFill>
            <a:srgbClr val="1B2A4A"/>
          </a:solidFill>
          <a:ln/>
        </p:spPr>
      </p:sp>
      <p:sp>
        <p:nvSpPr>
          <p:cNvPr id="25" name="Text 23"/>
          <p:cNvSpPr/>
          <p:nvPr/>
        </p:nvSpPr>
        <p:spPr>
          <a:xfrm>
            <a:off x="6278880" y="4145280"/>
            <a:ext cx="67056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dirty="0">
                <a:solidFill>
                  <a:srgbClr val="D4A853"/>
                </a:solidFill>
                <a:latin typeface="Trebuchet MS" pitchFamily="34" charset="0"/>
                <a:ea typeface="Trebuchet MS" pitchFamily="34" charset="-122"/>
                <a:cs typeface="Trebuchet MS" pitchFamily="34" charset="-120"/>
              </a:rPr>
              <a:t>3</a:t>
            </a:r>
            <a:endParaRPr lang="en-US" sz="1867" dirty="0"/>
          </a:p>
        </p:txBody>
      </p:sp>
      <p:sp>
        <p:nvSpPr>
          <p:cNvPr id="26" name="Text 24"/>
          <p:cNvSpPr/>
          <p:nvPr/>
        </p:nvSpPr>
        <p:spPr>
          <a:xfrm>
            <a:off x="7071360" y="399897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1B2A4A"/>
                </a:solidFill>
                <a:latin typeface="Trebuchet MS" pitchFamily="34" charset="0"/>
                <a:ea typeface="Trebuchet MS" pitchFamily="34" charset="-122"/>
                <a:cs typeface="Trebuchet MS" pitchFamily="34" charset="-120"/>
              </a:rPr>
              <a:t>Similarity Features</a:t>
            </a:r>
            <a:endParaRPr lang="en-US" sz="1467" dirty="0"/>
          </a:p>
        </p:txBody>
      </p:sp>
      <p:sp>
        <p:nvSpPr>
          <p:cNvPr id="27" name="Text 25"/>
          <p:cNvSpPr/>
          <p:nvPr/>
        </p:nvSpPr>
        <p:spPr>
          <a:xfrm>
            <a:off x="7071360" y="4413504"/>
            <a:ext cx="451104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333" dirty="0">
                <a:solidFill>
                  <a:srgbClr val="0F1C2E"/>
                </a:solidFill>
                <a:latin typeface="Trebuchet MS" pitchFamily="34" charset="0"/>
                <a:ea typeface="Trebuchet MS" pitchFamily="34" charset="-122"/>
                <a:cs typeface="Trebuchet MS" pitchFamily="34" charset="-120"/>
              </a:rPr>
              <a:t>TF-IDF vectorize ingredient lists → cosine similarity matrix</a:t>
            </a:r>
            <a:endParaRPr lang="en-US" sz="1333" dirty="0"/>
          </a:p>
        </p:txBody>
      </p:sp>
      <p:sp>
        <p:nvSpPr>
          <p:cNvPr id="28" name="Shape 26"/>
          <p:cNvSpPr/>
          <p:nvPr/>
        </p:nvSpPr>
        <p:spPr>
          <a:xfrm>
            <a:off x="6278880" y="5315712"/>
            <a:ext cx="5486400" cy="1280160"/>
          </a:xfrm>
          <a:prstGeom prst="rect">
            <a:avLst/>
          </a:prstGeom>
          <a:solidFill>
            <a:srgbClr val="FFFFFF"/>
          </a:solidFill>
          <a:ln/>
          <a:effectLst>
            <a:outerShdw blurRad="101600" dist="38100" dir="8100000" algn="bl" rotWithShape="0">
              <a:srgbClr val="000000">
                <a:alpha val="12000"/>
              </a:srgbClr>
            </a:outerShdw>
          </a:effectLst>
        </p:spPr>
      </p:sp>
      <p:sp>
        <p:nvSpPr>
          <p:cNvPr id="29" name="Shape 27"/>
          <p:cNvSpPr/>
          <p:nvPr/>
        </p:nvSpPr>
        <p:spPr>
          <a:xfrm>
            <a:off x="6278880" y="5559552"/>
            <a:ext cx="670560" cy="670560"/>
          </a:xfrm>
          <a:prstGeom prst="ellipse">
            <a:avLst/>
          </a:prstGeom>
          <a:solidFill>
            <a:srgbClr val="1B2A4A"/>
          </a:solidFill>
          <a:ln/>
        </p:spPr>
      </p:sp>
      <p:sp>
        <p:nvSpPr>
          <p:cNvPr id="30" name="Text 28"/>
          <p:cNvSpPr/>
          <p:nvPr/>
        </p:nvSpPr>
        <p:spPr>
          <a:xfrm>
            <a:off x="6278880" y="5559552"/>
            <a:ext cx="67056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dirty="0">
                <a:solidFill>
                  <a:srgbClr val="D4A853"/>
                </a:solidFill>
                <a:latin typeface="Trebuchet MS" pitchFamily="34" charset="0"/>
                <a:ea typeface="Trebuchet MS" pitchFamily="34" charset="-122"/>
                <a:cs typeface="Trebuchet MS" pitchFamily="34" charset="-120"/>
              </a:rPr>
              <a:t>4</a:t>
            </a:r>
            <a:endParaRPr lang="en-US" sz="1867" dirty="0"/>
          </a:p>
        </p:txBody>
      </p:sp>
      <p:sp>
        <p:nvSpPr>
          <p:cNvPr id="31" name="Text 29"/>
          <p:cNvSpPr/>
          <p:nvPr/>
        </p:nvSpPr>
        <p:spPr>
          <a:xfrm>
            <a:off x="7071360" y="5413248"/>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467" b="1" dirty="0">
                <a:solidFill>
                  <a:srgbClr val="1B2A4A"/>
                </a:solidFill>
                <a:latin typeface="Trebuchet MS" pitchFamily="34" charset="0"/>
                <a:ea typeface="Trebuchet MS" pitchFamily="34" charset="-122"/>
                <a:cs typeface="Trebuchet MS" pitchFamily="34" charset="-120"/>
              </a:rPr>
              <a:t>Frontend &amp; API</a:t>
            </a:r>
            <a:endParaRPr lang="en-US" sz="1467" dirty="0"/>
          </a:p>
        </p:txBody>
      </p:sp>
      <p:sp>
        <p:nvSpPr>
          <p:cNvPr id="32" name="Text 30"/>
          <p:cNvSpPr/>
          <p:nvPr/>
        </p:nvSpPr>
        <p:spPr>
          <a:xfrm>
            <a:off x="7071360" y="5827776"/>
            <a:ext cx="451104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333" dirty="0">
                <a:solidFill>
                  <a:srgbClr val="0F1C2E"/>
                </a:solidFill>
                <a:latin typeface="Trebuchet MS" pitchFamily="34" charset="0"/>
                <a:ea typeface="Trebuchet MS" pitchFamily="34" charset="-122"/>
                <a:cs typeface="Trebuchet MS" pitchFamily="34" charset="-120"/>
              </a:rPr>
              <a:t>React UI + Flask endpoints for effect-based and product-based queries</a:t>
            </a:r>
            <a:endParaRPr lang="en-US" sz="1333" dirty="0"/>
          </a:p>
        </p:txBody>
      </p:sp>
    </p:spTree>
  </p:cSld>
  <p:clrMapOvr>
    <a:masterClrMapping/>
  </p:clrMapOvr>
</p:sld>
</file>

<file path=ppt/theme/theme1.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6F8FCD-0A1F-4F6A-8F55-15E9E87E2E4C}">
  <ds:schemaRefs>
    <ds:schemaRef ds:uri="http://schemas.microsoft.com/sharepoint/v3/contenttype/forms"/>
  </ds:schemaRefs>
</ds:datastoreItem>
</file>

<file path=customXml/itemProps2.xml><?xml version="1.0" encoding="utf-8"?>
<ds:datastoreItem xmlns:ds="http://schemas.openxmlformats.org/officeDocument/2006/customXml" ds:itemID="{EF782DA7-86C0-4A84-A860-11A1E6E3FB6B}">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71af3243-3dd4-4a8d-8c0d-dd76da1f02a5"/>
    <ds:schemaRef ds:uri="http://schemas.microsoft.com/sharepoint/v3"/>
    <ds:schemaRef ds:uri="http://schemas.microsoft.com/office/2006/metadata/properties"/>
    <ds:schemaRef ds:uri="http://schemas.openxmlformats.org/package/2006/metadata/core-properties"/>
    <ds:schemaRef ds:uri="230e9df3-be65-4c73-a93b-d1236ebd677e"/>
    <ds:schemaRef ds:uri="16c05727-aa75-4e4a-9b5f-8a80a1165891"/>
  </ds:schemaRefs>
</ds:datastoreItem>
</file>

<file path=customXml/itemProps3.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216</Words>
  <Application>Microsoft Office PowerPoint</Application>
  <PresentationFormat>Widescreen</PresentationFormat>
  <Paragraphs>36</Paragraphs>
  <Slides>13</Slides>
  <Notes>5</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Gradient Circle</vt:lpstr>
      <vt:lpstr>INGREDIENTS BASED SKINCARE RECOMMENDATION    SYSTEM</vt:lpstr>
      <vt:lpstr>PowerPoint Presentation</vt:lpstr>
      <vt:lpstr>Research QUESTIONs</vt:lpstr>
      <vt:lpstr>PURPOSE OF THE STUDY </vt:lpstr>
      <vt:lpstr>CONTENT BASED FILTERING </vt:lpstr>
      <vt:lpstr>SYSTEM DESIGN</vt:lpstr>
      <vt:lpstr>COSINE SIMILARITY</vt:lpstr>
      <vt:lpstr>If-ipf</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221</cp:revision>
  <dcterms:created xsi:type="dcterms:W3CDTF">2026-04-08T03:01:57Z</dcterms:created>
  <dcterms:modified xsi:type="dcterms:W3CDTF">2026-04-08T13:43:13Z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